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083a6d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083a6d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2f635635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2f635635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2f635635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2f635635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2f635635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2f635635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2db6e5e0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2db6e5e0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2db6e5e0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2db6e5e0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db6e5e0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db6e5e0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2db6e5e0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2db6e5e0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2db6e5e0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2db6e5e0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db6e5e0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db6e5e0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2f63563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2f63563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wJyUtbn0O5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vimeo.com/11722053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What else is in the Plasma membrane?</a:t>
            </a:r>
            <a:r>
              <a:rPr lang="en"/>
              <a:t> </a:t>
            </a:r>
            <a:r>
              <a:rPr lang="en" sz="1400"/>
              <a:t>(write in notes)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Carbohydrates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29575" y="1605925"/>
            <a:ext cx="54864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Attached to the surface of the membrane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Help cells identify one another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Help </a:t>
            </a:r>
            <a:r>
              <a:rPr lang="en"/>
              <a:t>attract</a:t>
            </a:r>
            <a:r>
              <a:rPr lang="en"/>
              <a:t> </a:t>
            </a:r>
            <a:r>
              <a:rPr lang="en"/>
              <a:t>enzymes</a:t>
            </a:r>
            <a:r>
              <a:rPr lang="en"/>
              <a:t> and water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1152475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367675" y="2806075"/>
            <a:ext cx="62199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Cholesterols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Helps stabilize and </a:t>
            </a:r>
            <a:r>
              <a:rPr lang="en"/>
              <a:t>strengthen</a:t>
            </a:r>
            <a:r>
              <a:rPr lang="en"/>
              <a:t> the </a:t>
            </a:r>
            <a:r>
              <a:rPr lang="en"/>
              <a:t>membrane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Helps make membrane less soluble to very small water-soluble molecules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Are embedded in the membrane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OH aka hydroxyl groups orientent to the outside of the cell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9975" y="2905075"/>
            <a:ext cx="2251625" cy="188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600" y="374675"/>
            <a:ext cx="6600825" cy="45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recognize now?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152475"/>
            <a:ext cx="8520600" cy="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The Inner Life of the Cell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744575"/>
            <a:ext cx="8520600" cy="22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/>
              <a:t>Plasma Membrane </a:t>
            </a:r>
            <a:endParaRPr b="1" sz="9600"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850" y="2834125"/>
            <a:ext cx="4623824" cy="19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Plasma membrane	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Noun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22222"/>
                </a:solidFill>
                <a:highlight>
                  <a:srgbClr val="FFFFFF"/>
                </a:highlight>
              </a:rPr>
              <a:t>a microscopic membrane of lipids and proteins that forms the external boundary of the cytoplasm of a cell or encloses a vacuole, and that regulates the passage of molecules in and out of the cytoplasm.</a:t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The Plasma membrane </a:t>
            </a:r>
            <a:r>
              <a:rPr lang="en" sz="1400"/>
              <a:t>(write on pg 8)</a:t>
            </a:r>
            <a:endParaRPr sz="1400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Made of phospholipids plus proteins, carbohydrates and cholesterol (a lipid protein)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11700" y="1926600"/>
            <a:ext cx="84123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Creates a boundary between the cytoplasm and the extracellular (outside the cell) area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11700" y="2748600"/>
            <a:ext cx="83124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Regulates molecules entering and exiting the cell by being selectively permeable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11700" y="3611400"/>
            <a:ext cx="6450000" cy="1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All cells have cell membranes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Phospholipids</a:t>
            </a:r>
            <a:r>
              <a:rPr lang="en"/>
              <a:t> </a:t>
            </a:r>
            <a:endParaRPr sz="2400"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2592600" cy="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What is a lipid?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075" y="191575"/>
            <a:ext cx="379095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519675" y="2980375"/>
            <a:ext cx="39444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is a  phosphate group? </a:t>
            </a:r>
            <a:endParaRPr sz="24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9100" y="3166950"/>
            <a:ext cx="2536950" cy="184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Phospholipid</a:t>
            </a:r>
            <a:r>
              <a:rPr lang="en"/>
              <a:t> structure (write on pg 8)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3299400" cy="17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- </a:t>
            </a:r>
            <a:r>
              <a:rPr lang="en" sz="2400">
                <a:solidFill>
                  <a:srgbClr val="000000"/>
                </a:solidFill>
              </a:rPr>
              <a:t>Lipids are hydrophobic (fear water) and form a “tail”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002" y="1017730"/>
            <a:ext cx="4919100" cy="355889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556700" y="3069975"/>
            <a:ext cx="32994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Phosphate group are hydrophilic (loves water) and forms a “head”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Phospholipid</a:t>
            </a:r>
            <a:r>
              <a:rPr lang="en"/>
              <a:t> </a:t>
            </a:r>
            <a:r>
              <a:rPr lang="en"/>
              <a:t>Bilayer</a:t>
            </a:r>
            <a:r>
              <a:rPr lang="en"/>
              <a:t> 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Like attracts like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400" y="614275"/>
            <a:ext cx="4530550" cy="31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333125" y="1725175"/>
            <a:ext cx="3184800" cy="28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This arrangement helps keep the inside of the cell separate from the outside of the cell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else is in the Plasma membrane?</a:t>
            </a:r>
            <a:r>
              <a:rPr lang="en"/>
              <a:t> </a:t>
            </a:r>
            <a:r>
              <a:rPr lang="en" sz="1400"/>
              <a:t>(write in notes)	</a:t>
            </a:r>
            <a:r>
              <a:rPr lang="en" sz="1400"/>
              <a:t> </a:t>
            </a:r>
            <a:endParaRPr sz="1400"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Proteins - surface proteins, intermembrane proteins, </a:t>
            </a:r>
            <a:r>
              <a:rPr lang="en" sz="2000">
                <a:solidFill>
                  <a:srgbClr val="000000"/>
                </a:solidFill>
              </a:rPr>
              <a:t>intracellular</a:t>
            </a:r>
            <a:r>
              <a:rPr lang="en" sz="2000">
                <a:solidFill>
                  <a:srgbClr val="000000"/>
                </a:solidFill>
              </a:rPr>
              <a:t> proteins 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421225" y="3731800"/>
            <a:ext cx="73458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Surface proteins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- do not interact with the </a:t>
            </a:r>
            <a:r>
              <a:rPr lang="en" sz="1800"/>
              <a:t>hydrophobic</a:t>
            </a:r>
            <a:r>
              <a:rPr lang="en" sz="1800"/>
              <a:t> center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signal </a:t>
            </a:r>
            <a:r>
              <a:rPr lang="en" sz="1800"/>
              <a:t>transfer</a:t>
            </a:r>
            <a:r>
              <a:rPr lang="en" sz="1800"/>
              <a:t> between exterior and interior of the cell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move molecules across the surface of the cell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7016875" y="4103375"/>
            <a:ext cx="19509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surface protein link</a:t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311700" y="2968000"/>
            <a:ext cx="8002200" cy="8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" name="Google Shape;113;p20"/>
          <p:cNvSpPr txBox="1"/>
          <p:nvPr/>
        </p:nvSpPr>
        <p:spPr>
          <a:xfrm>
            <a:off x="421225" y="1541150"/>
            <a:ext cx="8571900" cy="21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 main </a:t>
            </a:r>
            <a:r>
              <a:rPr lang="en" sz="1800"/>
              <a:t>functions</a:t>
            </a:r>
            <a:r>
              <a:rPr lang="en" sz="1800"/>
              <a:t> of </a:t>
            </a:r>
            <a:r>
              <a:rPr lang="en" sz="1800"/>
              <a:t>membrane</a:t>
            </a:r>
            <a:r>
              <a:rPr lang="en" sz="1800"/>
              <a:t> proteins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Transport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Enzymatic activity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Signal Transduction (“talking”)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Cell to cell recognition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Joining with other cells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Attaching to </a:t>
            </a:r>
            <a:r>
              <a:rPr lang="en" sz="1800"/>
              <a:t>cytoskeleton</a:t>
            </a:r>
            <a:r>
              <a:rPr lang="en" sz="1800"/>
              <a:t> and stuff outside the cell (aka extracellular matrix)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What else is in the Plasma membrane?</a:t>
            </a:r>
            <a:r>
              <a:rPr lang="en"/>
              <a:t> </a:t>
            </a:r>
            <a:r>
              <a:rPr lang="en" sz="1400"/>
              <a:t>(write in notes)	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16450" y="2806675"/>
            <a:ext cx="335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Intracellular</a:t>
            </a:r>
            <a:r>
              <a:rPr lang="en" sz="2000">
                <a:solidFill>
                  <a:srgbClr val="000000"/>
                </a:solidFill>
              </a:rPr>
              <a:t> proteins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243850" y="3265175"/>
            <a:ext cx="45156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Made in the in cell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Help with intercellular functions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Provide support </a:t>
            </a:r>
            <a:r>
              <a:rPr lang="en" sz="1800"/>
              <a:t>for</a:t>
            </a:r>
            <a:r>
              <a:rPr lang="en" sz="1800"/>
              <a:t> organelles </a:t>
            </a:r>
            <a:endParaRPr sz="1800"/>
          </a:p>
        </p:txBody>
      </p:sp>
      <p:sp>
        <p:nvSpPr>
          <p:cNvPr id="121" name="Google Shape;121;p21"/>
          <p:cNvSpPr txBox="1"/>
          <p:nvPr/>
        </p:nvSpPr>
        <p:spPr>
          <a:xfrm>
            <a:off x="481975" y="1131575"/>
            <a:ext cx="51243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Intermembrane Proteins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(aka integral membrane protein)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Transporters, Channels, Linkers, and receptors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050" y="1195388"/>
            <a:ext cx="31432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025" y="2481263"/>
            <a:ext cx="1916580" cy="2414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