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30ed19e1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30ed19e1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3013385d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3013385d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3732944b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3732944b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3013385d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3013385d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3013385d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3013385d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3013385d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3013385d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3013385d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3013385d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3013385d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3013385d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84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Osmosis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452978"/>
            <a:ext cx="7315200" cy="35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/>
              <a:t>Diffusion</a:t>
            </a:r>
            <a:r>
              <a:rPr lang="en" sz="2400"/>
              <a:t> = the movement of particles from an area of high concentration to low concentration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20150"/>
            <a:ext cx="8572525" cy="270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Tea is Science!!!!!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212375"/>
            <a:ext cx="8520600" cy="9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Osmosis</a:t>
            </a:r>
            <a:r>
              <a:rPr lang="en" sz="2400">
                <a:solidFill>
                  <a:srgbClr val="000000"/>
                </a:solidFill>
              </a:rPr>
              <a:t> = the </a:t>
            </a:r>
            <a:r>
              <a:rPr lang="en" sz="2400">
                <a:solidFill>
                  <a:srgbClr val="000000"/>
                </a:solidFill>
              </a:rPr>
              <a:t>diffusion</a:t>
            </a:r>
            <a:r>
              <a:rPr lang="en" sz="2400">
                <a:solidFill>
                  <a:srgbClr val="000000"/>
                </a:solidFill>
              </a:rPr>
              <a:t> of water through a membrane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 flipH="1" rot="10800000">
            <a:off x="385225" y="354225"/>
            <a:ext cx="8316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76" name="Google Shape;76;p16"/>
          <p:cNvSpPr txBox="1"/>
          <p:nvPr/>
        </p:nvSpPr>
        <p:spPr>
          <a:xfrm>
            <a:off x="385225" y="3739425"/>
            <a:ext cx="78471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77" name="Google Shape;77;p16"/>
          <p:cNvSpPr txBox="1"/>
          <p:nvPr/>
        </p:nvSpPr>
        <p:spPr>
          <a:xfrm>
            <a:off x="385225" y="2275148"/>
            <a:ext cx="7562700" cy="10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Solute</a:t>
            </a:r>
            <a:r>
              <a:rPr lang="en" sz="2400"/>
              <a:t> = 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the minor component in a solution, dissolved in the solvent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Notation for Concentration  is  [ ]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         Example [students] = 36, [NaCl] = 1M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417275"/>
            <a:ext cx="8520600" cy="5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[Solute] + [Water] = 100%[solution]  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233175" y="1874525"/>
            <a:ext cx="9011400" cy="28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Examples: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Pure water = 0% solute + 100% water  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Ocean water = 3% solute + 97% water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Saline solution = 0.9% NaCl + 99.1% water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Ms. Lynn = 50% water + 50% </a:t>
            </a:r>
            <a:r>
              <a:rPr lang="en" sz="2400"/>
              <a:t>caffeine</a:t>
            </a:r>
            <a:r>
              <a:rPr lang="en" sz="2400"/>
              <a:t> 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3 Types of Solutions</a:t>
            </a:r>
            <a:r>
              <a:rPr lang="en"/>
              <a:t> </a:t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335750" y="2359125"/>
            <a:ext cx="7560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91" name="Google Shape;91;p18"/>
          <p:cNvSpPr txBox="1"/>
          <p:nvPr/>
        </p:nvSpPr>
        <p:spPr>
          <a:xfrm>
            <a:off x="512275" y="1404475"/>
            <a:ext cx="8319900" cy="25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</a:rPr>
              <a:t>Tonicity</a:t>
            </a:r>
            <a:r>
              <a:rPr lang="en" sz="2200">
                <a:solidFill>
                  <a:schemeClr val="dk1"/>
                </a:solidFill>
              </a:rPr>
              <a:t> = </a:t>
            </a: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the state of a solution in respect to the difference in the [solute] in the </a:t>
            </a:r>
            <a:r>
              <a:rPr lang="en" sz="2200">
                <a:solidFill>
                  <a:schemeClr val="dk1"/>
                </a:solidFill>
              </a:rPr>
              <a:t>solutions inside cell vs outside the cell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 flipH="1" rot="10800000">
            <a:off x="311700" y="262625"/>
            <a:ext cx="8520600" cy="1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1496300" y="262625"/>
            <a:ext cx="5580000" cy="12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I</a:t>
            </a:r>
            <a:r>
              <a:rPr lang="en" sz="2200">
                <a:solidFill>
                  <a:schemeClr val="dk1"/>
                </a:solidFill>
              </a:rPr>
              <a:t>sotonic:</a:t>
            </a:r>
            <a:r>
              <a:rPr lang="en" sz="2000">
                <a:solidFill>
                  <a:schemeClr val="dk1"/>
                </a:solidFill>
              </a:rPr>
              <a:t>[Solutes] in solution = [solutes] in cells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      Water enters and exits cell equally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50" y="66775"/>
            <a:ext cx="1429450" cy="19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1050150" y="1938975"/>
            <a:ext cx="64089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Hypotonic: [Solutes] in solution &lt; [Solutes] in cells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 	Water flows </a:t>
            </a:r>
            <a:r>
              <a:rPr b="1" lang="en" sz="2200">
                <a:solidFill>
                  <a:schemeClr val="dk1"/>
                </a:solidFill>
              </a:rPr>
              <a:t>in to</a:t>
            </a:r>
            <a:r>
              <a:rPr lang="en" sz="2200">
                <a:solidFill>
                  <a:schemeClr val="dk1"/>
                </a:solidFill>
              </a:rPr>
              <a:t> cells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9200" y="1176650"/>
            <a:ext cx="1565575" cy="19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2070750" y="3827650"/>
            <a:ext cx="65109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Hypertonic: [Solutes] in solution &gt; [Solutes] in cells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Water flows </a:t>
            </a:r>
            <a:r>
              <a:rPr b="1" lang="en" sz="2000"/>
              <a:t>out of</a:t>
            </a:r>
            <a:r>
              <a:rPr lang="en" sz="2000"/>
              <a:t> cells</a:t>
            </a:r>
            <a:endParaRPr sz="2000"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425" y="2945950"/>
            <a:ext cx="1895326" cy="22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238125"/>
            <a:ext cx="7620000" cy="46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Output</a:t>
            </a:r>
            <a:r>
              <a:rPr lang="en"/>
              <a:t> (pg 11)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65575"/>
            <a:ext cx="4520100" cy="3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arenR"/>
            </a:pPr>
            <a:r>
              <a:rPr lang="en" sz="2000">
                <a:solidFill>
                  <a:srgbClr val="000000"/>
                </a:solidFill>
              </a:rPr>
              <a:t>Draw this diagram in your notes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arenR"/>
            </a:pPr>
            <a:r>
              <a:rPr lang="en" sz="2000">
                <a:solidFill>
                  <a:srgbClr val="000000"/>
                </a:solidFill>
              </a:rPr>
              <a:t>Answer the following questions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lphaLcParenR"/>
            </a:pPr>
            <a:r>
              <a:rPr lang="en" sz="2000">
                <a:solidFill>
                  <a:srgbClr val="000000"/>
                </a:solidFill>
              </a:rPr>
              <a:t>Is the solution iso, hypo, or hypertonic?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lphaLcParenR"/>
            </a:pPr>
            <a:r>
              <a:rPr lang="en" sz="2000">
                <a:solidFill>
                  <a:srgbClr val="000000"/>
                </a:solidFill>
              </a:rPr>
              <a:t>Draw arrows showing the direction the water will flow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lphaLcParenR"/>
            </a:pPr>
            <a:r>
              <a:rPr lang="en" sz="2000">
                <a:solidFill>
                  <a:srgbClr val="000000"/>
                </a:solidFill>
              </a:rPr>
              <a:t>Will the cell shrink, swell, or stay the same? </a:t>
            </a:r>
            <a:endParaRPr sz="20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4740850" y="730400"/>
            <a:ext cx="3426300" cy="26424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"/>
          <p:cNvSpPr/>
          <p:nvPr/>
        </p:nvSpPr>
        <p:spPr>
          <a:xfrm>
            <a:off x="6325600" y="1165575"/>
            <a:ext cx="1558500" cy="1406100"/>
          </a:xfrm>
          <a:prstGeom prst="ellipse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00FFFF"/>
                </a:highlight>
              </a:rPr>
              <a:t>2% solute </a:t>
            </a:r>
            <a:endParaRPr>
              <a:solidFill>
                <a:schemeClr val="dk1"/>
              </a:solidFill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00FFFF"/>
                </a:highlight>
              </a:rPr>
              <a:t>98% water</a:t>
            </a:r>
            <a:endParaRPr>
              <a:solidFill>
                <a:schemeClr val="dk1"/>
              </a:solidFill>
              <a:highlight>
                <a:srgbClr val="00FFFF"/>
              </a:highlight>
            </a:endParaRPr>
          </a:p>
        </p:txBody>
      </p:sp>
      <p:sp>
        <p:nvSpPr>
          <p:cNvPr id="118" name="Google Shape;118;p21"/>
          <p:cNvSpPr txBox="1"/>
          <p:nvPr/>
        </p:nvSpPr>
        <p:spPr>
          <a:xfrm flipH="1" rot="10800000">
            <a:off x="311700" y="4785500"/>
            <a:ext cx="73359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 txBox="1"/>
          <p:nvPr/>
        </p:nvSpPr>
        <p:spPr>
          <a:xfrm>
            <a:off x="4909700" y="1073725"/>
            <a:ext cx="10782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10% solute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90% water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