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57880ce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57880ce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57880cec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57880cec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7880cec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7880cec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57880cec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57880cec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57880cec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57880cec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7880cec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7880cec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9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75" y="1708650"/>
            <a:ext cx="3088074" cy="3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950" y="1852625"/>
            <a:ext cx="211962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550" y="2149875"/>
            <a:ext cx="3236801" cy="291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Mutations </a:t>
            </a:r>
            <a:r>
              <a:rPr lang="en" sz="2400"/>
              <a:t>(pg8)</a:t>
            </a:r>
            <a:endParaRPr sz="24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Mutations - </a:t>
            </a:r>
            <a:r>
              <a:rPr lang="en" sz="2400">
                <a:solidFill>
                  <a:srgbClr val="000000"/>
                </a:solidFill>
              </a:rPr>
              <a:t>permanent</a:t>
            </a:r>
            <a:r>
              <a:rPr lang="en" sz="2400">
                <a:solidFill>
                  <a:srgbClr val="000000"/>
                </a:solidFill>
              </a:rPr>
              <a:t> alterations of DNA sequence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13075" y="1933950"/>
            <a:ext cx="1812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Caused by </a:t>
            </a:r>
            <a:endParaRPr sz="2400"/>
          </a:p>
        </p:txBody>
      </p:sp>
      <p:sp>
        <p:nvSpPr>
          <p:cNvPr id="66" name="Google Shape;66;p14"/>
          <p:cNvSpPr txBox="1"/>
          <p:nvPr/>
        </p:nvSpPr>
        <p:spPr>
          <a:xfrm>
            <a:off x="516350" y="2403350"/>
            <a:ext cx="54075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Inaccurate copies of DNA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Ultraviolet light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Specific chemicals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Radiation </a:t>
            </a:r>
            <a:endParaRPr sz="2400"/>
          </a:p>
        </p:txBody>
      </p:sp>
      <p:sp>
        <p:nvSpPr>
          <p:cNvPr id="67" name="Google Shape;67;p14"/>
          <p:cNvSpPr txBox="1"/>
          <p:nvPr/>
        </p:nvSpPr>
        <p:spPr>
          <a:xfrm>
            <a:off x="2731925" y="2760100"/>
            <a:ext cx="540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988" y="24033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Mutations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9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Point mutation - a single base pair is inserted, deleted, or </a:t>
            </a:r>
            <a:r>
              <a:rPr lang="en" sz="2400">
                <a:solidFill>
                  <a:srgbClr val="000000"/>
                </a:solidFill>
              </a:rPr>
              <a:t>substituted</a:t>
            </a:r>
            <a:r>
              <a:rPr lang="en" sz="2400">
                <a:solidFill>
                  <a:srgbClr val="000000"/>
                </a:solidFill>
              </a:rPr>
              <a:t> 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16350" y="2271925"/>
            <a:ext cx="8007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Substituted</a:t>
            </a:r>
            <a:r>
              <a:rPr lang="en" sz="2400"/>
              <a:t> - a single base pair is switched</a:t>
            </a:r>
            <a:endParaRPr sz="24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55225"/>
            <a:ext cx="4326208" cy="19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891200" y="3013575"/>
            <a:ext cx="37740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Sickle Cell Anemia is an example of </a:t>
            </a:r>
            <a:r>
              <a:rPr lang="en" sz="2400"/>
              <a:t>substitution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Insertions and deletions - cause frameshift mutations, can be one or </a:t>
            </a:r>
            <a:r>
              <a:rPr lang="en" sz="2400"/>
              <a:t>more</a:t>
            </a:r>
            <a:r>
              <a:rPr lang="en" sz="2400"/>
              <a:t> bases, changes the amino acids </a:t>
            </a:r>
            <a:endParaRPr sz="24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539000"/>
            <a:ext cx="8520600" cy="30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Shifts the order of the bases causing changes in amino acids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350" y="2140475"/>
            <a:ext cx="6779500" cy="29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445025"/>
            <a:ext cx="6858000" cy="44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Silent Mutation - changes in base pairs that do not change the amino acid </a:t>
            </a:r>
            <a:endParaRPr sz="2400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369025"/>
            <a:ext cx="85206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550" y="1438125"/>
            <a:ext cx="28575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Chromosomal</a:t>
            </a:r>
            <a:r>
              <a:rPr lang="en" sz="2400"/>
              <a:t> Mutations </a:t>
            </a:r>
            <a:endParaRPr sz="2400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Extra chromosome - trisomy  </a:t>
            </a:r>
            <a:r>
              <a:rPr lang="en" sz="2000">
                <a:solidFill>
                  <a:srgbClr val="000000"/>
                </a:solidFill>
              </a:rPr>
              <a:t>Down Syndrome 3 Chromosome 21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11700" y="1725175"/>
            <a:ext cx="48075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One chromosome - monosomy </a:t>
            </a:r>
            <a:endParaRPr sz="2400"/>
          </a:p>
        </p:txBody>
      </p:sp>
      <p:sp>
        <p:nvSpPr>
          <p:cNvPr id="106" name="Google Shape;106;p19"/>
          <p:cNvSpPr txBox="1"/>
          <p:nvPr/>
        </p:nvSpPr>
        <p:spPr>
          <a:xfrm>
            <a:off x="311700" y="2486700"/>
            <a:ext cx="87030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Plants - </a:t>
            </a:r>
            <a:r>
              <a:rPr lang="en" sz="2400"/>
              <a:t>Polyploidy</a:t>
            </a:r>
            <a:r>
              <a:rPr lang="en" sz="2400"/>
              <a:t> - extra copy of all chromosomes </a:t>
            </a:r>
            <a:endParaRPr sz="24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83300"/>
            <a:ext cx="1807800" cy="18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500" y="3183300"/>
            <a:ext cx="2410400" cy="18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0700" y="2997000"/>
            <a:ext cx="2227500" cy="19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