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7" r:id="rId2"/>
    <p:sldId id="259" r:id="rId3"/>
    <p:sldId id="264" r:id="rId4"/>
    <p:sldId id="265" r:id="rId5"/>
    <p:sldId id="260" r:id="rId6"/>
    <p:sldId id="266" r:id="rId7"/>
    <p:sldId id="267" r:id="rId8"/>
    <p:sldId id="258" r:id="rId9"/>
    <p:sldId id="268" r:id="rId10"/>
    <p:sldId id="269" r:id="rId11"/>
    <p:sldId id="270" r:id="rId12"/>
    <p:sldId id="261" r:id="rId13"/>
    <p:sldId id="271" r:id="rId14"/>
    <p:sldId id="272" r:id="rId15"/>
    <p:sldId id="262" r:id="rId16"/>
    <p:sldId id="273" r:id="rId17"/>
    <p:sldId id="274" r:id="rId18"/>
    <p:sldId id="26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1" d="100"/>
          <a:sy n="91" d="100"/>
        </p:scale>
        <p:origin x="-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5726-7F29-8B4F-AD6F-7A7F8B0C94C1}" type="datetimeFigureOut">
              <a:rPr lang="en-US" smtClean="0"/>
              <a:pPr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CEDC-DBE2-F84A-A31D-C80DC722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5726-7F29-8B4F-AD6F-7A7F8B0C94C1}" type="datetimeFigureOut">
              <a:rPr lang="en-US" smtClean="0"/>
              <a:pPr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CEDC-DBE2-F84A-A31D-C80DC722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5726-7F29-8B4F-AD6F-7A7F8B0C94C1}" type="datetimeFigureOut">
              <a:rPr lang="en-US" smtClean="0"/>
              <a:pPr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CEDC-DBE2-F84A-A31D-C80DC722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5726-7F29-8B4F-AD6F-7A7F8B0C94C1}" type="datetimeFigureOut">
              <a:rPr lang="en-US" smtClean="0"/>
              <a:pPr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CEDC-DBE2-F84A-A31D-C80DC722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5726-7F29-8B4F-AD6F-7A7F8B0C94C1}" type="datetimeFigureOut">
              <a:rPr lang="en-US" smtClean="0"/>
              <a:pPr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CEDC-DBE2-F84A-A31D-C80DC722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5726-7F29-8B4F-AD6F-7A7F8B0C94C1}" type="datetimeFigureOut">
              <a:rPr lang="en-US" smtClean="0"/>
              <a:pPr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CEDC-DBE2-F84A-A31D-C80DC722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5726-7F29-8B4F-AD6F-7A7F8B0C94C1}" type="datetimeFigureOut">
              <a:rPr lang="en-US" smtClean="0"/>
              <a:pPr/>
              <a:t>4/24/17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CEDC-DBE2-F84A-A31D-C80DC722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5726-7F29-8B4F-AD6F-7A7F8B0C94C1}" type="datetimeFigureOut">
              <a:rPr lang="en-US" smtClean="0"/>
              <a:pPr/>
              <a:t>4/24/17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CEDC-DBE2-F84A-A31D-C80DC722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5726-7F29-8B4F-AD6F-7A7F8B0C94C1}" type="datetimeFigureOut">
              <a:rPr lang="en-US" smtClean="0"/>
              <a:pPr/>
              <a:t>4/24/17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CEDC-DBE2-F84A-A31D-C80DC722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5726-7F29-8B4F-AD6F-7A7F8B0C94C1}" type="datetimeFigureOut">
              <a:rPr lang="en-US" smtClean="0"/>
              <a:pPr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CEDC-DBE2-F84A-A31D-C80DC722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5726-7F29-8B4F-AD6F-7A7F8B0C94C1}" type="datetimeFigureOut">
              <a:rPr lang="en-US" smtClean="0"/>
              <a:pPr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CEDC-DBE2-F84A-A31D-C80DC722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B5726-7F29-8B4F-AD6F-7A7F8B0C94C1}" type="datetimeFigureOut">
              <a:rPr lang="en-US" smtClean="0"/>
              <a:pPr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5CEDC-DBE2-F84A-A31D-C80DC722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Mutation (pg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Frameshift</a:t>
            </a:r>
            <a:r>
              <a:rPr lang="en-US" dirty="0" smtClean="0"/>
              <a:t> Mutation = Insertion or deletion of a DNA base</a:t>
            </a:r>
          </a:p>
          <a:p>
            <a:pPr>
              <a:buNone/>
            </a:pPr>
            <a:r>
              <a:rPr lang="en-US" dirty="0" smtClean="0"/>
              <a:t>	Example: TACCGT  becomes TACCCGT</a:t>
            </a:r>
          </a:p>
          <a:p>
            <a:pPr>
              <a:buNone/>
            </a:pPr>
            <a:r>
              <a:rPr lang="en-US" dirty="0" smtClean="0"/>
              <a:t>					(Met-Ala)			   (Met-Pro)</a:t>
            </a:r>
          </a:p>
          <a:p>
            <a:pPr>
              <a:buNone/>
            </a:pPr>
            <a:r>
              <a:rPr lang="en-US" dirty="0" smtClean="0"/>
              <a:t>	Changes every amino acid in the protein after the insertion or deletion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Frameshift</a:t>
            </a:r>
            <a:r>
              <a:rPr lang="en-US" dirty="0" smtClean="0"/>
              <a:t> Mutation = Insertion or deletion of a DNA base</a:t>
            </a:r>
          </a:p>
          <a:p>
            <a:pPr>
              <a:buNone/>
            </a:pPr>
            <a:r>
              <a:rPr lang="en-US" dirty="0" smtClean="0"/>
              <a:t>	Example: TACCGT  becomes TACCCGT</a:t>
            </a:r>
          </a:p>
          <a:p>
            <a:pPr>
              <a:buNone/>
            </a:pPr>
            <a:r>
              <a:rPr lang="en-US" dirty="0" smtClean="0"/>
              <a:t>					(Met-Ala)			   (Met-Pro)</a:t>
            </a:r>
          </a:p>
          <a:p>
            <a:pPr>
              <a:buNone/>
            </a:pPr>
            <a:r>
              <a:rPr lang="en-US" dirty="0" smtClean="0"/>
              <a:t>	Changes every amino acid in the protein after the insertion or deletion</a:t>
            </a:r>
          </a:p>
          <a:p>
            <a:pPr>
              <a:buNone/>
            </a:pPr>
            <a:r>
              <a:rPr lang="en-US" dirty="0" smtClean="0"/>
              <a:t>	Usually have a large negative effect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Chromosomal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we have 2 copies of each chromosome (1 from mom, 1 from dad)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Chromosomal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we have 2 copies of each chromosome (1 from mom, 1 from dad)</a:t>
            </a:r>
          </a:p>
          <a:p>
            <a:r>
              <a:rPr lang="en-US" dirty="0" smtClean="0"/>
              <a:t>Errors in meiosis (the process of making eggs and sperm) can cause people to end up with 1 copy (</a:t>
            </a:r>
            <a:r>
              <a:rPr lang="en-US" dirty="0" err="1" smtClean="0"/>
              <a:t>monosomy</a:t>
            </a:r>
            <a:r>
              <a:rPr lang="en-US" dirty="0" smtClean="0"/>
              <a:t>) or 3 copies (</a:t>
            </a:r>
            <a:r>
              <a:rPr lang="en-US" dirty="0" err="1" smtClean="0"/>
              <a:t>trisomy</a:t>
            </a:r>
            <a:r>
              <a:rPr lang="en-US" dirty="0" smtClean="0"/>
              <a:t>) of a chromosome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Chromosomal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we have 2 copies of each chromosome (1 from mom, 1 from dad)</a:t>
            </a:r>
          </a:p>
          <a:p>
            <a:r>
              <a:rPr lang="en-US" dirty="0" smtClean="0"/>
              <a:t>Errors in meiosis (the process of making eggs and sperm) can cause people to end </a:t>
            </a:r>
            <a:r>
              <a:rPr lang="en-US" smtClean="0"/>
              <a:t>up with 1 </a:t>
            </a:r>
            <a:r>
              <a:rPr lang="en-US" dirty="0" smtClean="0"/>
              <a:t>copy (</a:t>
            </a:r>
            <a:r>
              <a:rPr lang="en-US" dirty="0" err="1" smtClean="0"/>
              <a:t>monosomy</a:t>
            </a:r>
            <a:r>
              <a:rPr lang="en-US" dirty="0" smtClean="0"/>
              <a:t>) or 3 copies (</a:t>
            </a:r>
            <a:r>
              <a:rPr lang="en-US" dirty="0" err="1" smtClean="0"/>
              <a:t>trisomy</a:t>
            </a:r>
            <a:r>
              <a:rPr lang="en-US" dirty="0" smtClean="0"/>
              <a:t>) of a chromosome</a:t>
            </a:r>
          </a:p>
          <a:p>
            <a:r>
              <a:rPr lang="en-US" dirty="0" smtClean="0"/>
              <a:t>Example: 3 copies of chromosome 21 = Down syndrome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Polyploidy = extra copies of all chromosomes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Polyploidy = extra copies of all chromosomes</a:t>
            </a:r>
          </a:p>
          <a:p>
            <a:r>
              <a:rPr lang="en-US" dirty="0" smtClean="0"/>
              <a:t>Common in plants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Polyploidy = extra copies of all chromosomes</a:t>
            </a:r>
          </a:p>
          <a:p>
            <a:r>
              <a:rPr lang="en-US" dirty="0" smtClean="0"/>
              <a:t>Common in plants</a:t>
            </a:r>
          </a:p>
          <a:p>
            <a:r>
              <a:rPr lang="en-US" dirty="0" smtClean="0"/>
              <a:t>Example: Triploid plants have 3 copies of each chromosome, </a:t>
            </a:r>
            <a:r>
              <a:rPr lang="en-US" dirty="0" err="1" smtClean="0"/>
              <a:t>Tetraploid</a:t>
            </a:r>
            <a:r>
              <a:rPr lang="en-US" dirty="0" smtClean="0"/>
              <a:t> have 4 copies, etc.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 (pg 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Mutation (pg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Mutation = A change in DNA sequence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Mutation (pg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Mutation = A change in DNA sequence</a:t>
            </a:r>
          </a:p>
          <a:p>
            <a:r>
              <a:rPr lang="en-US" dirty="0" smtClean="0"/>
              <a:t>Caused by copying errors during DNA replication or by mutagens (UV light, certain chemicals)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Mutation (pg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Mutation = A change in DNA sequence</a:t>
            </a:r>
          </a:p>
          <a:p>
            <a:r>
              <a:rPr lang="en-US" dirty="0" smtClean="0"/>
              <a:t>Caused by copying errors during DNA replication or by mutagens (UV light, certain chemicals)</a:t>
            </a:r>
          </a:p>
          <a:p>
            <a:r>
              <a:rPr lang="en-US" dirty="0" smtClean="0"/>
              <a:t>Usually harmful, but sometimes beneficial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Point mutation = a change in a single base pair of DNA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Point mutation = a change in a single base pair of DNA</a:t>
            </a:r>
          </a:p>
          <a:p>
            <a:pPr marL="514350" indent="-514350">
              <a:buNone/>
            </a:pPr>
            <a:r>
              <a:rPr lang="en-US" dirty="0" smtClean="0"/>
              <a:t>	Example: ATTCCG becomes ATACCG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Point mutation = a change in a single base pair of DNA</a:t>
            </a:r>
          </a:p>
          <a:p>
            <a:pPr marL="514350" indent="-514350">
              <a:buNone/>
            </a:pPr>
            <a:r>
              <a:rPr lang="en-US" dirty="0" smtClean="0"/>
              <a:t>	Example: ATTCCG becomes ATACCG</a:t>
            </a:r>
          </a:p>
          <a:p>
            <a:pPr marL="514350" indent="-514350">
              <a:buNone/>
            </a:pPr>
            <a:r>
              <a:rPr lang="en-US" dirty="0" smtClean="0"/>
              <a:t>	Can have no effect or a large effect (such as sickle cell anemia)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Frameshift</a:t>
            </a:r>
            <a:r>
              <a:rPr lang="en-US" dirty="0" smtClean="0"/>
              <a:t> Mutation = Insertion or deletion of one or more DNA bases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Frameshift</a:t>
            </a:r>
            <a:r>
              <a:rPr lang="en-US" dirty="0" smtClean="0"/>
              <a:t> Mutation = Insertion or deletion of a DNA base</a:t>
            </a:r>
          </a:p>
          <a:p>
            <a:pPr>
              <a:buNone/>
            </a:pPr>
            <a:r>
              <a:rPr lang="en-US" dirty="0" smtClean="0"/>
              <a:t>	Example: TACCGT  becomes TACCCGT</a:t>
            </a:r>
          </a:p>
          <a:p>
            <a:pPr>
              <a:buNone/>
            </a:pPr>
            <a:r>
              <a:rPr lang="en-US" dirty="0" smtClean="0"/>
              <a:t>					(Met-Ala)			   (Met-Pro)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28649</TotalTime>
  <Words>506</Words>
  <Application>Microsoft Macintosh PowerPoint</Application>
  <PresentationFormat>On-screen Show (4:3)</PresentationFormat>
  <Paragraphs>53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Notes: Mutation (pg 8)</vt:lpstr>
      <vt:lpstr>Notes: Mutation (pg 8)</vt:lpstr>
      <vt:lpstr>Notes: Mutation (pg 8)</vt:lpstr>
      <vt:lpstr>Notes: Mutation (pg 8)</vt:lpstr>
      <vt:lpstr>Gene Mutations</vt:lpstr>
      <vt:lpstr>Gene Mutations</vt:lpstr>
      <vt:lpstr>Gene Mutations</vt:lpstr>
      <vt:lpstr>Slide 8</vt:lpstr>
      <vt:lpstr>Slide 9</vt:lpstr>
      <vt:lpstr>Slide 10</vt:lpstr>
      <vt:lpstr>Slide 11</vt:lpstr>
      <vt:lpstr>Chromosomal mutations</vt:lpstr>
      <vt:lpstr>Chromosomal mutations</vt:lpstr>
      <vt:lpstr>Chromosomal mutations</vt:lpstr>
      <vt:lpstr>Slide 15</vt:lpstr>
      <vt:lpstr>Slide 16</vt:lpstr>
      <vt:lpstr>Slide 17</vt:lpstr>
      <vt:lpstr>Practice Problem (pg 9)</vt:lpstr>
    </vt:vector>
  </TitlesOfParts>
  <Company>sehs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Teacher</cp:lastModifiedBy>
  <cp:revision>104</cp:revision>
  <dcterms:created xsi:type="dcterms:W3CDTF">2017-04-24T16:33:28Z</dcterms:created>
  <dcterms:modified xsi:type="dcterms:W3CDTF">2017-04-27T18:19:56Z</dcterms:modified>
</cp:coreProperties>
</file>