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65933c19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65933c19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4ce1e958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4ce1e958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4acb1ece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4acb1ece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4acb1ece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4acb1ece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4acb1ece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4acb1ece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4acb1ece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4acb1ece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65933c19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65933c19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65933c19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65933c19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65933c19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65933c19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65933c19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65933c19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124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DNA </a:t>
            </a:r>
            <a:r>
              <a:rPr lang="en"/>
              <a:t>Structure </a:t>
            </a:r>
            <a:r>
              <a:rPr lang="en" sz="3600"/>
              <a:t>(pg2)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987463"/>
            <a:ext cx="271462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8576" y="1435750"/>
            <a:ext cx="4260928" cy="330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(pg 3 only use top half to draw)</a:t>
            </a:r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Draw a short strand of DNA with all four bases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Label  and color the </a:t>
            </a:r>
            <a:r>
              <a:rPr lang="en" sz="2400">
                <a:solidFill>
                  <a:srgbClr val="000000"/>
                </a:solidFill>
              </a:rPr>
              <a:t>phosphate</a:t>
            </a:r>
            <a:r>
              <a:rPr lang="en" sz="2400">
                <a:solidFill>
                  <a:srgbClr val="000000"/>
                </a:solidFill>
              </a:rPr>
              <a:t> groups, the sugars and the bases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Include dashed lines to represent the hydrogen bonding 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the Double Helix	(pg 3)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Using </a:t>
            </a:r>
            <a:r>
              <a:rPr lang="en" sz="2400">
                <a:solidFill>
                  <a:srgbClr val="000000"/>
                </a:solidFill>
              </a:rPr>
              <a:t>licorice</a:t>
            </a:r>
            <a:r>
              <a:rPr lang="en" sz="2400">
                <a:solidFill>
                  <a:srgbClr val="000000"/>
                </a:solidFill>
              </a:rPr>
              <a:t> and marshmallows (do not eat) build a short chain of dna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The licorice is the backbone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Toothpicks</a:t>
            </a:r>
            <a:r>
              <a:rPr lang="en" sz="2400">
                <a:solidFill>
                  <a:srgbClr val="000000"/>
                </a:solidFill>
              </a:rPr>
              <a:t> are the bonds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Marshmallows are the bases 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1588" y="1891338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/>
          <p:nvPr/>
        </p:nvSpPr>
        <p:spPr>
          <a:xfrm rot="815614">
            <a:off x="5020726" y="2307692"/>
            <a:ext cx="1469155" cy="13366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3"/>
          <p:cNvSpPr txBox="1"/>
          <p:nvPr/>
        </p:nvSpPr>
        <p:spPr>
          <a:xfrm>
            <a:off x="4467700" y="1886175"/>
            <a:ext cx="5580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Pink = 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3"/>
          <p:cNvSpPr/>
          <p:nvPr/>
        </p:nvSpPr>
        <p:spPr>
          <a:xfrm rot="-1416298">
            <a:off x="7217046" y="2368775"/>
            <a:ext cx="927506" cy="14871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3"/>
          <p:cNvSpPr txBox="1"/>
          <p:nvPr/>
        </p:nvSpPr>
        <p:spPr>
          <a:xfrm>
            <a:off x="8161924" y="1747011"/>
            <a:ext cx="7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 = 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3"/>
          <p:cNvSpPr/>
          <p:nvPr/>
        </p:nvSpPr>
        <p:spPr>
          <a:xfrm>
            <a:off x="5858425" y="3242125"/>
            <a:ext cx="1025400" cy="95700"/>
          </a:xfrm>
          <a:prstGeom prst="rightArrow">
            <a:avLst>
              <a:gd fmla="val 45506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3"/>
          <p:cNvSpPr txBox="1"/>
          <p:nvPr/>
        </p:nvSpPr>
        <p:spPr>
          <a:xfrm>
            <a:off x="4954450" y="3068275"/>
            <a:ext cx="8343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Orange = ?</a:t>
            </a:r>
            <a:endParaRPr/>
          </a:p>
        </p:txBody>
      </p:sp>
      <p:sp>
        <p:nvSpPr>
          <p:cNvPr id="147" name="Google Shape;147;p23"/>
          <p:cNvSpPr/>
          <p:nvPr/>
        </p:nvSpPr>
        <p:spPr>
          <a:xfrm rot="326033">
            <a:off x="7101409" y="2894432"/>
            <a:ext cx="1390750" cy="9582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3"/>
          <p:cNvSpPr txBox="1"/>
          <p:nvPr/>
        </p:nvSpPr>
        <p:spPr>
          <a:xfrm>
            <a:off x="8040225" y="3163900"/>
            <a:ext cx="834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Yellow = 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3"/>
          <p:cNvSpPr txBox="1"/>
          <p:nvPr/>
        </p:nvSpPr>
        <p:spPr>
          <a:xfrm>
            <a:off x="964825" y="3928800"/>
            <a:ext cx="14595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Pink =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Yellow =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 =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Orange = </a:t>
            </a:r>
            <a:endParaRPr/>
          </a:p>
        </p:txBody>
      </p:sp>
      <p:sp>
        <p:nvSpPr>
          <p:cNvPr id="150" name="Google Shape;150;p23"/>
          <p:cNvSpPr txBox="1"/>
          <p:nvPr/>
        </p:nvSpPr>
        <p:spPr>
          <a:xfrm>
            <a:off x="2998750" y="3972250"/>
            <a:ext cx="57801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Must write and what everything is representing on pg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already know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832300" cy="4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DNA is (pg 2)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6525" y="1617775"/>
            <a:ext cx="7452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" sz="2400">
                <a:solidFill>
                  <a:schemeClr val="dk1"/>
                </a:solidFill>
              </a:rPr>
              <a:t>made of sugars, phosphates, and nitrogen bases 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311700" y="2190475"/>
            <a:ext cx="7452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A </a:t>
            </a:r>
            <a:r>
              <a:rPr lang="en" sz="2400"/>
              <a:t>double</a:t>
            </a:r>
            <a:r>
              <a:rPr lang="en" sz="2400"/>
              <a:t> helix</a:t>
            </a:r>
            <a:endParaRPr sz="2400"/>
          </a:p>
        </p:txBody>
      </p:sp>
      <p:sp>
        <p:nvSpPr>
          <p:cNvPr id="66" name="Google Shape;66;p14"/>
          <p:cNvSpPr txBox="1"/>
          <p:nvPr/>
        </p:nvSpPr>
        <p:spPr>
          <a:xfrm>
            <a:off x="311700" y="2689175"/>
            <a:ext cx="76995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Transfers genetic information</a:t>
            </a:r>
            <a:endParaRPr sz="240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125" y="2190475"/>
            <a:ext cx="3720176" cy="281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strands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175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Antiparallel</a:t>
            </a:r>
            <a:r>
              <a:rPr lang="en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77575"/>
            <a:ext cx="3522777" cy="3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2069700" y="1152475"/>
            <a:ext cx="38346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In opposite directions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Phosphate sugar backbone (do not write)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4294900" y="1152475"/>
            <a:ext cx="4728000" cy="12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5’ ( ‘ = prime) end - carbon from sugar </a:t>
            </a:r>
            <a:r>
              <a:rPr lang="en" sz="2400">
                <a:solidFill>
                  <a:srgbClr val="000000"/>
                </a:solidFill>
              </a:rPr>
              <a:t>attached</a:t>
            </a:r>
            <a:r>
              <a:rPr lang="en" sz="2400">
                <a:solidFill>
                  <a:srgbClr val="000000"/>
                </a:solidFill>
              </a:rPr>
              <a:t> to phosphate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548645" cy="30500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4294900" y="2574625"/>
            <a:ext cx="47280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3’ (‘= prime) end - carbon from sugar attaches to OH group </a:t>
            </a:r>
            <a:endParaRPr sz="2400"/>
          </a:p>
        </p:txBody>
      </p:sp>
      <p:sp>
        <p:nvSpPr>
          <p:cNvPr id="84" name="Google Shape;84;p16"/>
          <p:cNvSpPr/>
          <p:nvPr/>
        </p:nvSpPr>
        <p:spPr>
          <a:xfrm>
            <a:off x="2752375" y="3520750"/>
            <a:ext cx="516000" cy="29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2838375" y="3498450"/>
            <a:ext cx="41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4572000" y="3789025"/>
            <a:ext cx="38745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Remember when </a:t>
            </a:r>
            <a:r>
              <a:rPr lang="en" sz="2400"/>
              <a:t>nucleotides</a:t>
            </a:r>
            <a:r>
              <a:rPr lang="en" sz="2400"/>
              <a:t> combine get water H2O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Phosphate sugar backbone (pg2)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400554" cy="37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2964675" y="1922425"/>
            <a:ext cx="624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Phosphate groups are negatively charged</a:t>
            </a:r>
            <a:endParaRPr sz="2400"/>
          </a:p>
        </p:txBody>
      </p:sp>
      <p:sp>
        <p:nvSpPr>
          <p:cNvPr id="95" name="Google Shape;95;p17"/>
          <p:cNvSpPr txBox="1"/>
          <p:nvPr/>
        </p:nvSpPr>
        <p:spPr>
          <a:xfrm>
            <a:off x="3446000" y="2459075"/>
            <a:ext cx="211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</a:t>
            </a:r>
            <a:r>
              <a:rPr lang="en" sz="2400"/>
              <a:t>ydrophilic </a:t>
            </a:r>
            <a:endParaRPr sz="2400"/>
          </a:p>
        </p:txBody>
      </p:sp>
      <p:sp>
        <p:nvSpPr>
          <p:cNvPr id="96" name="Google Shape;96;p17"/>
          <p:cNvSpPr txBox="1"/>
          <p:nvPr/>
        </p:nvSpPr>
        <p:spPr>
          <a:xfrm>
            <a:off x="3712250" y="3031775"/>
            <a:ext cx="43962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Can form bonds with water</a:t>
            </a:r>
            <a:endParaRPr sz="2400"/>
          </a:p>
        </p:txBody>
      </p:sp>
      <p:sp>
        <p:nvSpPr>
          <p:cNvPr id="97" name="Google Shape;97;p17"/>
          <p:cNvSpPr txBox="1"/>
          <p:nvPr/>
        </p:nvSpPr>
        <p:spPr>
          <a:xfrm>
            <a:off x="2720600" y="1416800"/>
            <a:ext cx="5910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Alternating Deoxyribose and Phosphates 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all about the bases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1152475"/>
            <a:ext cx="1438200" cy="6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4 bases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426100" y="1927550"/>
            <a:ext cx="2434800" cy="29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Purines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</a:t>
            </a:r>
            <a:r>
              <a:rPr lang="en" sz="2400"/>
              <a:t>Adenine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-Guanine</a:t>
            </a:r>
            <a:endParaRPr sz="2400"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974" y="1364525"/>
            <a:ext cx="3986451" cy="35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Bases continued</a:t>
            </a:r>
            <a:endParaRPr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11700" y="1152475"/>
            <a:ext cx="273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Pyrimidines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" sz="2400">
                <a:solidFill>
                  <a:srgbClr val="000000"/>
                </a:solidFill>
              </a:rPr>
              <a:t>Thymine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" sz="2400">
                <a:solidFill>
                  <a:srgbClr val="000000"/>
                </a:solidFill>
              </a:rPr>
              <a:t>Cytosine</a:t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4800" y="1152475"/>
            <a:ext cx="3597500" cy="37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/>
          <p:nvPr/>
        </p:nvSpPr>
        <p:spPr>
          <a:xfrm>
            <a:off x="5371750" y="3479725"/>
            <a:ext cx="3363000" cy="9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050" y="1349095"/>
            <a:ext cx="6771075" cy="2640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125" y="628650"/>
            <a:ext cx="333375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