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f0584744e1e470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f0584744e1e470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2383faa1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2383faa1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2383faa1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2383faa1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2409c01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2409c01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2383faa1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2383faa1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2383faa1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2383faa1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2383faa1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2383faa1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2409c012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2409c012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2383faa1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2383faa1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2383faa11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2383faa1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2409c012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2409c012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2b83c708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2b83c708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2383faa11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42383faa11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2383faa1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2383faa1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2383faa1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2383faa1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2383faa11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2383faa11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2383faa11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42383faa11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2383faa11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2383faa11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2383faa11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2383faa11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2383faa11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2383faa11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2383faa11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2383faa11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2c62f54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2c62f54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f0584744e1e470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f0584744e1e470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f0584744e1e470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f0584744e1e470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f0584744e1e470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f0584744e1e470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f0584744e1e470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f0584744e1e470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2b83c708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2b83c708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f0584744e1e470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f0584744e1e470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3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Macromolecules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Carbohydrates </a:t>
            </a:r>
            <a:r>
              <a:rPr lang="en" sz="1800"/>
              <a:t>(write in notes)</a:t>
            </a:r>
            <a:endParaRPr/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311700" y="1152475"/>
            <a:ext cx="85206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Function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"/>
          <p:cNvSpPr txBox="1"/>
          <p:nvPr/>
        </p:nvSpPr>
        <p:spPr>
          <a:xfrm>
            <a:off x="476650" y="1616200"/>
            <a:ext cx="63849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Short term or quick energy like glycogen and starch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Structural supports like cellulose in plants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321475" y="2414350"/>
            <a:ext cx="63849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Carbohydrates you know and love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675" y="2100925"/>
            <a:ext cx="4024175" cy="287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Time!!!!</a:t>
            </a:r>
            <a:endParaRPr/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311700" y="1152475"/>
            <a:ext cx="85206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Is this a monomer or polymer?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7225" y="507700"/>
            <a:ext cx="3456326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/>
        </p:nvSpPr>
        <p:spPr>
          <a:xfrm>
            <a:off x="532075" y="2059625"/>
            <a:ext cx="8457900" cy="30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2) Which one is a carbohydrate?</a:t>
            </a:r>
            <a:endParaRPr sz="1800"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125" y="2633225"/>
            <a:ext cx="1821250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/>
        </p:nvSpPr>
        <p:spPr>
          <a:xfrm>
            <a:off x="421225" y="2735800"/>
            <a:ext cx="3768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8150" y="2735800"/>
            <a:ext cx="3192550" cy="221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3026250" y="2857750"/>
            <a:ext cx="3213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6725" y="2555079"/>
            <a:ext cx="2120625" cy="151094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/>
        </p:nvSpPr>
        <p:spPr>
          <a:xfrm>
            <a:off x="6274175" y="2902075"/>
            <a:ext cx="4323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draw a carbohydrate!!! (in your notes)</a:t>
            </a:r>
            <a:endParaRPr/>
          </a:p>
        </p:txBody>
      </p:sp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177850" y="41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Lipids</a:t>
            </a:r>
            <a:r>
              <a:rPr lang="en"/>
              <a:t> </a:t>
            </a:r>
            <a:r>
              <a:rPr lang="en" sz="1800"/>
              <a:t>(write in notes)</a:t>
            </a:r>
            <a:endParaRPr sz="1800"/>
          </a:p>
        </p:txBody>
      </p:sp>
      <p:sp>
        <p:nvSpPr>
          <p:cNvPr id="168" name="Google Shape;168;p25"/>
          <p:cNvSpPr txBox="1"/>
          <p:nvPr>
            <p:ph idx="1" type="body"/>
          </p:nvPr>
        </p:nvSpPr>
        <p:spPr>
          <a:xfrm>
            <a:off x="311700" y="1921750"/>
            <a:ext cx="8520600" cy="4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Made of carbon, </a:t>
            </a:r>
            <a:r>
              <a:rPr lang="en">
                <a:solidFill>
                  <a:srgbClr val="000000"/>
                </a:solidFill>
              </a:rPr>
              <a:t>hydrogen</a:t>
            </a:r>
            <a:r>
              <a:rPr lang="en">
                <a:solidFill>
                  <a:srgbClr val="000000"/>
                </a:solidFill>
              </a:rPr>
              <a:t> and some oxygen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311700" y="2259125"/>
            <a:ext cx="65166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Nonpolar (Does not </a:t>
            </a:r>
            <a:r>
              <a:rPr lang="en" sz="1800"/>
              <a:t>dissolve</a:t>
            </a:r>
            <a:r>
              <a:rPr lang="en" sz="1800"/>
              <a:t> in water)</a:t>
            </a:r>
            <a:endParaRPr sz="1800"/>
          </a:p>
        </p:txBody>
      </p:sp>
      <p:sp>
        <p:nvSpPr>
          <p:cNvPr id="170" name="Google Shape;170;p25"/>
          <p:cNvSpPr txBox="1"/>
          <p:nvPr/>
        </p:nvSpPr>
        <p:spPr>
          <a:xfrm>
            <a:off x="311700" y="2551925"/>
            <a:ext cx="66054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Composed of fatty acid chains attached to a glycerol</a:t>
            </a:r>
            <a:endParaRPr sz="1800"/>
          </a:p>
        </p:txBody>
      </p:sp>
      <p:sp>
        <p:nvSpPr>
          <p:cNvPr id="171" name="Google Shape;171;p25"/>
          <p:cNvSpPr txBox="1"/>
          <p:nvPr/>
        </p:nvSpPr>
        <p:spPr>
          <a:xfrm>
            <a:off x="454500" y="1028700"/>
            <a:ext cx="3780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Structure </a:t>
            </a:r>
            <a:endParaRPr b="1" sz="2400"/>
          </a:p>
        </p:txBody>
      </p:sp>
      <p:sp>
        <p:nvSpPr>
          <p:cNvPr id="172" name="Google Shape;172;p25"/>
          <p:cNvSpPr txBox="1"/>
          <p:nvPr/>
        </p:nvSpPr>
        <p:spPr>
          <a:xfrm>
            <a:off x="367000" y="2842430"/>
            <a:ext cx="66054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Long carbon chains or rings</a:t>
            </a:r>
            <a:endParaRPr sz="1800"/>
          </a:p>
        </p:txBody>
      </p:sp>
      <p:sp>
        <p:nvSpPr>
          <p:cNvPr id="173" name="Google Shape;173;p25"/>
          <p:cNvSpPr txBox="1"/>
          <p:nvPr/>
        </p:nvSpPr>
        <p:spPr>
          <a:xfrm>
            <a:off x="509925" y="3267900"/>
            <a:ext cx="6384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850" y="3267900"/>
            <a:ext cx="3092250" cy="15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0100" y="3678050"/>
            <a:ext cx="4585225" cy="9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367000" y="1897225"/>
            <a:ext cx="7071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5"/>
          <p:cNvSpPr txBox="1"/>
          <p:nvPr/>
        </p:nvSpPr>
        <p:spPr>
          <a:xfrm>
            <a:off x="356100" y="1538625"/>
            <a:ext cx="65166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Subunits are made of fatty acids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Lipids</a:t>
            </a:r>
            <a:r>
              <a:rPr lang="en"/>
              <a:t> </a:t>
            </a:r>
            <a:r>
              <a:rPr lang="en" sz="1800"/>
              <a:t>(write in notes)</a:t>
            </a:r>
            <a:endParaRPr/>
          </a:p>
        </p:txBody>
      </p:sp>
      <p:sp>
        <p:nvSpPr>
          <p:cNvPr id="183" name="Google Shape;183;p26"/>
          <p:cNvSpPr txBox="1"/>
          <p:nvPr>
            <p:ph idx="1" type="body"/>
          </p:nvPr>
        </p:nvSpPr>
        <p:spPr>
          <a:xfrm>
            <a:off x="311700" y="1152475"/>
            <a:ext cx="8520600" cy="4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Function</a:t>
            </a:r>
            <a:endParaRPr b="1" sz="2400">
              <a:solidFill>
                <a:srgbClr val="000000"/>
              </a:solidFill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631850" y="1727075"/>
            <a:ext cx="63849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Long-term energy storage  example glycogen</a:t>
            </a:r>
            <a:endParaRPr sz="1800"/>
          </a:p>
        </p:txBody>
      </p:sp>
      <p:sp>
        <p:nvSpPr>
          <p:cNvPr id="185" name="Google Shape;185;p26"/>
          <p:cNvSpPr txBox="1"/>
          <p:nvPr/>
        </p:nvSpPr>
        <p:spPr>
          <a:xfrm>
            <a:off x="631850" y="2281325"/>
            <a:ext cx="65289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Forms cell membranes example phospholipids </a:t>
            </a:r>
            <a:endParaRPr sz="1800"/>
          </a:p>
        </p:txBody>
      </p:sp>
      <p:sp>
        <p:nvSpPr>
          <p:cNvPr id="186" name="Google Shape;186;p26"/>
          <p:cNvSpPr txBox="1"/>
          <p:nvPr/>
        </p:nvSpPr>
        <p:spPr>
          <a:xfrm>
            <a:off x="609800" y="2835575"/>
            <a:ext cx="652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Used to create hormones like cholesterol and </a:t>
            </a:r>
            <a:r>
              <a:rPr lang="en" sz="1800"/>
              <a:t>cortisol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6"/>
          <p:cNvSpPr txBox="1"/>
          <p:nvPr/>
        </p:nvSpPr>
        <p:spPr>
          <a:xfrm>
            <a:off x="631850" y="3278975"/>
            <a:ext cx="663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Insulation </a:t>
            </a:r>
            <a:endParaRPr sz="1800"/>
          </a:p>
        </p:txBody>
      </p:sp>
      <p:pic>
        <p:nvPicPr>
          <p:cNvPr id="188" name="Google Shape;18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3976" y="2711825"/>
            <a:ext cx="3490476" cy="243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375" y="107725"/>
            <a:ext cx="4467225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Draw a Lipid!!!!! (in your notes)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Nucleic</a:t>
            </a:r>
            <a:r>
              <a:rPr b="1" lang="en" sz="3000"/>
              <a:t> Acids</a:t>
            </a:r>
            <a:r>
              <a:rPr b="1" lang="en" sz="3000"/>
              <a:t> </a:t>
            </a:r>
            <a:r>
              <a:rPr b="1" lang="en" sz="1800"/>
              <a:t>(write in notes)</a:t>
            </a:r>
            <a:endParaRPr b="1" sz="1800"/>
          </a:p>
        </p:txBody>
      </p:sp>
      <p:sp>
        <p:nvSpPr>
          <p:cNvPr id="207" name="Google Shape;207;p29"/>
          <p:cNvSpPr txBox="1"/>
          <p:nvPr>
            <p:ph idx="1" type="body"/>
          </p:nvPr>
        </p:nvSpPr>
        <p:spPr>
          <a:xfrm>
            <a:off x="311700" y="962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Structure</a:t>
            </a:r>
            <a:endParaRPr b="1" sz="2400">
              <a:solidFill>
                <a:srgbClr val="000000"/>
              </a:solidFill>
            </a:endParaRPr>
          </a:p>
        </p:txBody>
      </p:sp>
      <p:sp>
        <p:nvSpPr>
          <p:cNvPr id="208" name="Google Shape;208;p29"/>
          <p:cNvSpPr txBox="1"/>
          <p:nvPr/>
        </p:nvSpPr>
        <p:spPr>
          <a:xfrm>
            <a:off x="399075" y="1954225"/>
            <a:ext cx="7149600" cy="13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Each nucleotide is composed of 3 parts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5 carbon sugar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Nitrogenous base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	</a:t>
            </a:r>
            <a:r>
              <a:rPr lang="en" sz="1800"/>
              <a:t>Phosphate</a:t>
            </a:r>
            <a:r>
              <a:rPr lang="en" sz="1800"/>
              <a:t> group</a:t>
            </a:r>
            <a:endParaRPr sz="1800"/>
          </a:p>
        </p:txBody>
      </p:sp>
      <p:sp>
        <p:nvSpPr>
          <p:cNvPr id="209" name="Google Shape;209;p29"/>
          <p:cNvSpPr txBox="1"/>
          <p:nvPr/>
        </p:nvSpPr>
        <p:spPr>
          <a:xfrm>
            <a:off x="332700" y="1461025"/>
            <a:ext cx="67173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Polymer of nucleotides</a:t>
            </a:r>
            <a:endParaRPr sz="2000"/>
          </a:p>
        </p:txBody>
      </p:sp>
      <p:pic>
        <p:nvPicPr>
          <p:cNvPr id="210" name="Google Shape;21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1575" y="341425"/>
            <a:ext cx="3810725" cy="210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9"/>
          <p:cNvSpPr txBox="1"/>
          <p:nvPr/>
        </p:nvSpPr>
        <p:spPr>
          <a:xfrm>
            <a:off x="1551925" y="3545025"/>
            <a:ext cx="3020100" cy="1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4 nitrogenous bases 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Cystine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Thymine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Adenine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Guanine </a:t>
            </a:r>
            <a:endParaRPr/>
          </a:p>
        </p:txBody>
      </p:sp>
      <p:pic>
        <p:nvPicPr>
          <p:cNvPr id="212" name="Google Shape;21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683" y="2447595"/>
            <a:ext cx="2893517" cy="264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Nucleic Acids </a:t>
            </a:r>
            <a:r>
              <a:rPr b="1" lang="en" sz="1800"/>
              <a:t>(write in notes)</a:t>
            </a:r>
            <a:endParaRPr/>
          </a:p>
        </p:txBody>
      </p:sp>
      <p:sp>
        <p:nvSpPr>
          <p:cNvPr id="218" name="Google Shape;218;p30"/>
          <p:cNvSpPr txBox="1"/>
          <p:nvPr>
            <p:ph idx="1" type="body"/>
          </p:nvPr>
        </p:nvSpPr>
        <p:spPr>
          <a:xfrm>
            <a:off x="311700" y="1152475"/>
            <a:ext cx="8520600" cy="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Function </a:t>
            </a:r>
            <a:endParaRPr b="1" sz="2400">
              <a:solidFill>
                <a:srgbClr val="000000"/>
              </a:solidFill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509925" y="1649475"/>
            <a:ext cx="8402400" cy="10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Store and transmit genetic information like are DNA and RNA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Build Proteins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0"/>
          <p:cNvSpPr txBox="1"/>
          <p:nvPr/>
        </p:nvSpPr>
        <p:spPr>
          <a:xfrm>
            <a:off x="665100" y="3035100"/>
            <a:ext cx="6384900" cy="13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highlight>
                  <a:srgbClr val="FFF3CC"/>
                </a:highlight>
              </a:rPr>
              <a:t>ATGGCTCGGTTCGGAGACGAAGTGCCGGCCAGGTACGGCGGCGGCGGCGGCGGGGGCTCC</a:t>
            </a:r>
            <a:br>
              <a:rPr lang="en" sz="900">
                <a:solidFill>
                  <a:srgbClr val="666666"/>
                </a:solidFill>
                <a:highlight>
                  <a:srgbClr val="FFF3CC"/>
                </a:highlight>
              </a:rPr>
            </a:br>
            <a:r>
              <a:rPr lang="en" sz="900">
                <a:solidFill>
                  <a:srgbClr val="666666"/>
                </a:solidFill>
                <a:highlight>
                  <a:srgbClr val="FFF3CC"/>
                </a:highlight>
              </a:rPr>
              <a:t>GGTCAGGGGGGACCCGGCCGCGGCGGCAGCAGGCAGGGCGGCCCGCCAGGGGCCCAGAGG</a:t>
            </a:r>
            <a:br>
              <a:rPr lang="en" sz="900">
                <a:solidFill>
                  <a:srgbClr val="666666"/>
                </a:solidFill>
                <a:highlight>
                  <a:srgbClr val="FFF3CC"/>
                </a:highlight>
              </a:rPr>
            </a:br>
            <a:r>
              <a:rPr lang="en" sz="900">
                <a:solidFill>
                  <a:srgbClr val="666666"/>
                </a:solidFill>
                <a:highlight>
                  <a:srgbClr val="FFF3CC"/>
                </a:highlight>
              </a:rPr>
              <a:t>ATGTACAAGCAATCGATGGCCCAGAGAGCCCGGACCATGGCCATCTACAACCCTATCCCG</a:t>
            </a:r>
            <a:br>
              <a:rPr lang="en" sz="900">
                <a:solidFill>
                  <a:srgbClr val="666666"/>
                </a:solidFill>
                <a:highlight>
                  <a:srgbClr val="FFF3CC"/>
                </a:highlight>
              </a:rPr>
            </a:br>
            <a:r>
              <a:rPr lang="en" sz="900">
                <a:solidFill>
                  <a:srgbClr val="666666"/>
                </a:solidFill>
                <a:highlight>
                  <a:srgbClr val="FFF3CC"/>
                </a:highlight>
              </a:rPr>
              <a:t>GTCCGACAGAACTGCCTGACGGTCAACCGCTCTCTCTTTCTCTTCAGTGAAGACAACATA</a:t>
            </a:r>
            <a:br>
              <a:rPr lang="en" sz="900">
                <a:solidFill>
                  <a:srgbClr val="666666"/>
                </a:solidFill>
                <a:highlight>
                  <a:srgbClr val="FFF3CC"/>
                </a:highlight>
              </a:rPr>
            </a:br>
            <a:r>
              <a:rPr lang="en" sz="900">
                <a:solidFill>
                  <a:srgbClr val="666666"/>
                </a:solidFill>
                <a:highlight>
                  <a:srgbClr val="FFF3CC"/>
                </a:highlight>
              </a:rPr>
              <a:t>GTGAGAAAATACGCCAAAAAGATCACCGAATGGCC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draw a </a:t>
            </a:r>
            <a:r>
              <a:rPr lang="en"/>
              <a:t>nucleic</a:t>
            </a:r>
            <a:r>
              <a:rPr lang="en"/>
              <a:t> acid!! (in your notes)</a:t>
            </a:r>
            <a:endParaRPr/>
          </a:p>
        </p:txBody>
      </p:sp>
      <p:sp>
        <p:nvSpPr>
          <p:cNvPr id="226" name="Google Shape;22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Macromolecules</a:t>
            </a:r>
            <a:endParaRPr b="1" sz="4800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700" y="3217775"/>
            <a:ext cx="2846150" cy="151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350" y="1152475"/>
            <a:ext cx="3855425" cy="18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152475"/>
            <a:ext cx="3855425" cy="15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86725" y="2524475"/>
            <a:ext cx="2200225" cy="193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Proteins</a:t>
            </a:r>
            <a:r>
              <a:rPr b="1" lang="en"/>
              <a:t> </a:t>
            </a:r>
            <a:r>
              <a:rPr b="1" lang="en" sz="1800"/>
              <a:t>(write in notes)</a:t>
            </a:r>
            <a:endParaRPr b="1" sz="1800"/>
          </a:p>
        </p:txBody>
      </p:sp>
      <p:sp>
        <p:nvSpPr>
          <p:cNvPr id="232" name="Google Shape;232;p32"/>
          <p:cNvSpPr txBox="1"/>
          <p:nvPr>
            <p:ph idx="1" type="body"/>
          </p:nvPr>
        </p:nvSpPr>
        <p:spPr>
          <a:xfrm>
            <a:off x="311700" y="1152475"/>
            <a:ext cx="8520600" cy="4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Structure 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</a:endParaRPr>
          </a:p>
        </p:txBody>
      </p:sp>
      <p:sp>
        <p:nvSpPr>
          <p:cNvPr id="233" name="Google Shape;233;p32"/>
          <p:cNvSpPr txBox="1"/>
          <p:nvPr/>
        </p:nvSpPr>
        <p:spPr>
          <a:xfrm>
            <a:off x="332550" y="1638475"/>
            <a:ext cx="63849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Polymers of amino acid monomers</a:t>
            </a:r>
            <a:endParaRPr sz="1800"/>
          </a:p>
        </p:txBody>
      </p:sp>
      <p:sp>
        <p:nvSpPr>
          <p:cNvPr id="234" name="Google Shape;234;p32"/>
          <p:cNvSpPr txBox="1"/>
          <p:nvPr/>
        </p:nvSpPr>
        <p:spPr>
          <a:xfrm>
            <a:off x="332550" y="2059625"/>
            <a:ext cx="71610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Contain NCHOPS - </a:t>
            </a:r>
            <a:r>
              <a:rPr lang="en" sz="1800"/>
              <a:t>nitrogen</a:t>
            </a:r>
            <a:r>
              <a:rPr lang="en" sz="1800"/>
              <a:t>, carbon, hydrogen, oxygen, </a:t>
            </a:r>
            <a:r>
              <a:rPr lang="en" sz="1800"/>
              <a:t>phosphorus</a:t>
            </a:r>
            <a:r>
              <a:rPr lang="en" sz="1800"/>
              <a:t> and sulfur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5" name="Google Shape;235;p32"/>
          <p:cNvSpPr txBox="1"/>
          <p:nvPr/>
        </p:nvSpPr>
        <p:spPr>
          <a:xfrm>
            <a:off x="332550" y="2745225"/>
            <a:ext cx="6573600" cy="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Also called </a:t>
            </a:r>
            <a:r>
              <a:rPr lang="en" sz="1800"/>
              <a:t>polypeptides</a:t>
            </a:r>
            <a:r>
              <a:rPr lang="en" sz="1800"/>
              <a:t> (due to amino acids linked by a peptide bond)</a:t>
            </a:r>
            <a:endParaRPr sz="1800"/>
          </a:p>
        </p:txBody>
      </p:sp>
      <p:sp>
        <p:nvSpPr>
          <p:cNvPr id="236" name="Google Shape;236;p32"/>
          <p:cNvSpPr txBox="1"/>
          <p:nvPr/>
        </p:nvSpPr>
        <p:spPr>
          <a:xfrm>
            <a:off x="311700" y="3521175"/>
            <a:ext cx="55413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Long chains of amino acids that fold up into complex structures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>
            <p:ph type="title"/>
          </p:nvPr>
        </p:nvSpPr>
        <p:spPr>
          <a:xfrm>
            <a:off x="311700" y="1350175"/>
            <a:ext cx="2648100" cy="17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 Common Amino Acids </a:t>
            </a:r>
            <a:endParaRPr/>
          </a:p>
        </p:txBody>
      </p:sp>
      <p:sp>
        <p:nvSpPr>
          <p:cNvPr id="242" name="Google Shape;242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3" name="Google Shape;24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9725" y="0"/>
            <a:ext cx="60192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Proteins</a:t>
            </a:r>
            <a:r>
              <a:rPr b="1" lang="en"/>
              <a:t> </a:t>
            </a:r>
            <a:r>
              <a:rPr b="1" lang="en" sz="1800"/>
              <a:t>(write in notes)</a:t>
            </a:r>
            <a:endParaRPr/>
          </a:p>
        </p:txBody>
      </p:sp>
      <p:sp>
        <p:nvSpPr>
          <p:cNvPr id="249" name="Google Shape;249;p34"/>
          <p:cNvSpPr txBox="1"/>
          <p:nvPr>
            <p:ph idx="1" type="body"/>
          </p:nvPr>
        </p:nvSpPr>
        <p:spPr>
          <a:xfrm>
            <a:off x="311700" y="1152475"/>
            <a:ext cx="85206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Function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4"/>
          <p:cNvSpPr txBox="1"/>
          <p:nvPr/>
        </p:nvSpPr>
        <p:spPr>
          <a:xfrm>
            <a:off x="787050" y="1601525"/>
            <a:ext cx="638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Transport - move things in and out of cells</a:t>
            </a:r>
            <a:endParaRPr sz="1800"/>
          </a:p>
        </p:txBody>
      </p:sp>
      <p:sp>
        <p:nvSpPr>
          <p:cNvPr id="251" name="Google Shape;251;p34"/>
          <p:cNvSpPr txBox="1"/>
          <p:nvPr/>
        </p:nvSpPr>
        <p:spPr>
          <a:xfrm>
            <a:off x="787050" y="2015275"/>
            <a:ext cx="670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Structural</a:t>
            </a:r>
            <a:r>
              <a:rPr lang="en" sz="1800"/>
              <a:t> - provides support like keratin on the </a:t>
            </a:r>
            <a:r>
              <a:rPr lang="en" sz="1800"/>
              <a:t>outer layer</a:t>
            </a:r>
            <a:r>
              <a:rPr lang="en" sz="1800"/>
              <a:t> of the skin</a:t>
            </a:r>
            <a:endParaRPr sz="1800"/>
          </a:p>
        </p:txBody>
      </p:sp>
      <p:sp>
        <p:nvSpPr>
          <p:cNvPr id="252" name="Google Shape;252;p34"/>
          <p:cNvSpPr txBox="1"/>
          <p:nvPr/>
        </p:nvSpPr>
        <p:spPr>
          <a:xfrm>
            <a:off x="787050" y="2647125"/>
            <a:ext cx="68061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Enzymes - speed up chemical reactions</a:t>
            </a:r>
            <a:endParaRPr sz="1800"/>
          </a:p>
        </p:txBody>
      </p:sp>
      <p:pic>
        <p:nvPicPr>
          <p:cNvPr id="253" name="Google Shape;25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1400" y="-96650"/>
            <a:ext cx="2928275" cy="23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9925" y="2798950"/>
            <a:ext cx="3309776" cy="23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8200" y="3533925"/>
            <a:ext cx="1813275" cy="148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4"/>
          <p:cNvSpPr txBox="1"/>
          <p:nvPr/>
        </p:nvSpPr>
        <p:spPr>
          <a:xfrm>
            <a:off x="853550" y="3057275"/>
            <a:ext cx="650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Defense - antibodies</a:t>
            </a:r>
            <a:endParaRPr sz="1800"/>
          </a:p>
        </p:txBody>
      </p:sp>
      <p:pic>
        <p:nvPicPr>
          <p:cNvPr id="257" name="Google Shape;257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9225" y="3533926"/>
            <a:ext cx="2262275" cy="141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things don’t go as </a:t>
            </a:r>
            <a:r>
              <a:rPr lang="en"/>
              <a:t>planned</a:t>
            </a:r>
            <a:endParaRPr/>
          </a:p>
        </p:txBody>
      </p:sp>
      <p:sp>
        <p:nvSpPr>
          <p:cNvPr id="263" name="Google Shape;263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an incorrect amino acid is used the </a:t>
            </a:r>
            <a:r>
              <a:rPr lang="en"/>
              <a:t>structure</a:t>
            </a:r>
            <a:r>
              <a:rPr lang="en"/>
              <a:t> and the </a:t>
            </a:r>
            <a:r>
              <a:rPr lang="en"/>
              <a:t>function</a:t>
            </a:r>
            <a:r>
              <a:rPr lang="en"/>
              <a:t> of protein is changed.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Example: Sickle cell blood cells occur when a valine replaces a glutamic acid in a hemoglobin protein. </a:t>
            </a:r>
            <a:endParaRPr/>
          </a:p>
        </p:txBody>
      </p:sp>
      <p:pic>
        <p:nvPicPr>
          <p:cNvPr id="264" name="Google Shape;2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0320" y="2401093"/>
            <a:ext cx="3641975" cy="274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050" y="2979675"/>
            <a:ext cx="4305950" cy="21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Time!!!!!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Which macromolecule is used for structure and energy storage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Carbohydrate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Nucleic Acid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Protein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lphaUcPeriod"/>
            </a:pPr>
            <a:r>
              <a:rPr lang="en" sz="2400">
                <a:solidFill>
                  <a:srgbClr val="000000"/>
                </a:solidFill>
              </a:rPr>
              <a:t>Lipid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277" name="Google Shape;277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Which macromolecule is made up of a phosphate group, a 5 sugar ring and a base?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UcPeriod"/>
            </a:pPr>
            <a:r>
              <a:rPr lang="en" sz="2400">
                <a:solidFill>
                  <a:schemeClr val="dk1"/>
                </a:solidFill>
              </a:rPr>
              <a:t>Carbohydrate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UcPeriod"/>
            </a:pPr>
            <a:r>
              <a:rPr lang="en" sz="2400">
                <a:solidFill>
                  <a:schemeClr val="dk1"/>
                </a:solidFill>
              </a:rPr>
              <a:t>Nucleic Acid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UcPeriod"/>
            </a:pPr>
            <a:r>
              <a:rPr lang="en" sz="2400">
                <a:solidFill>
                  <a:schemeClr val="dk1"/>
                </a:solidFill>
              </a:rPr>
              <a:t>Protein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UcPeriod"/>
            </a:pPr>
            <a:r>
              <a:rPr lang="en" sz="2400">
                <a:solidFill>
                  <a:schemeClr val="dk1"/>
                </a:solidFill>
              </a:rPr>
              <a:t>Lipid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Which macromolecule makes up </a:t>
            </a:r>
            <a:r>
              <a:rPr lang="en" sz="2400">
                <a:solidFill>
                  <a:srgbClr val="000000"/>
                </a:solidFill>
              </a:rPr>
              <a:t>membrane</a:t>
            </a:r>
            <a:r>
              <a:rPr lang="en" sz="2400">
                <a:solidFill>
                  <a:srgbClr val="000000"/>
                </a:solidFill>
              </a:rPr>
              <a:t> </a:t>
            </a:r>
            <a:r>
              <a:rPr lang="en" sz="2400">
                <a:solidFill>
                  <a:srgbClr val="000000"/>
                </a:solidFill>
              </a:rPr>
              <a:t>boundaries</a:t>
            </a:r>
            <a:r>
              <a:rPr lang="en" sz="2400">
                <a:solidFill>
                  <a:srgbClr val="000000"/>
                </a:solidFill>
              </a:rPr>
              <a:t>?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UcPeriod"/>
            </a:pPr>
            <a:r>
              <a:rPr lang="en" sz="2400">
                <a:solidFill>
                  <a:schemeClr val="dk1"/>
                </a:solidFill>
              </a:rPr>
              <a:t>Carbohydrate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UcPeriod"/>
            </a:pPr>
            <a:r>
              <a:rPr lang="en" sz="2400">
                <a:solidFill>
                  <a:schemeClr val="dk1"/>
                </a:solidFill>
              </a:rPr>
              <a:t>Nucleic Acid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UcPeriod"/>
            </a:pPr>
            <a:r>
              <a:rPr lang="en" sz="2400">
                <a:solidFill>
                  <a:schemeClr val="dk1"/>
                </a:solidFill>
              </a:rPr>
              <a:t>Protein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UcPeriod"/>
            </a:pPr>
            <a:r>
              <a:rPr lang="en" sz="2400">
                <a:solidFill>
                  <a:schemeClr val="dk1"/>
                </a:solidFill>
              </a:rPr>
              <a:t>Lipid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Which </a:t>
            </a:r>
            <a:r>
              <a:rPr lang="en" sz="2400">
                <a:solidFill>
                  <a:srgbClr val="000000"/>
                </a:solidFill>
              </a:rPr>
              <a:t>macromolecule</a:t>
            </a:r>
            <a:r>
              <a:rPr lang="en" sz="2400">
                <a:solidFill>
                  <a:srgbClr val="000000"/>
                </a:solidFill>
              </a:rPr>
              <a:t> transports things in and out of cells?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UcPeriod"/>
            </a:pPr>
            <a:r>
              <a:rPr lang="en" sz="2400">
                <a:solidFill>
                  <a:schemeClr val="dk1"/>
                </a:solidFill>
              </a:rPr>
              <a:t>Carbohydrate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UcPeriod"/>
            </a:pPr>
            <a:r>
              <a:rPr lang="en" sz="2400">
                <a:solidFill>
                  <a:schemeClr val="dk1"/>
                </a:solidFill>
              </a:rPr>
              <a:t>Nucleic Acid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UcPeriod"/>
            </a:pPr>
            <a:r>
              <a:rPr lang="en" sz="2400">
                <a:solidFill>
                  <a:schemeClr val="dk1"/>
                </a:solidFill>
              </a:rPr>
              <a:t>Protein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UcPeriod"/>
            </a:pPr>
            <a:r>
              <a:rPr lang="en" sz="2400">
                <a:solidFill>
                  <a:schemeClr val="dk1"/>
                </a:solidFill>
              </a:rPr>
              <a:t>Lipid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74900"/>
            <a:ext cx="3224449" cy="466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9250" y="1152463"/>
            <a:ext cx="4876800" cy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 Wanted Ad (pg 7)</a:t>
            </a:r>
            <a:endParaRPr/>
          </a:p>
        </p:txBody>
      </p:sp>
      <p:sp>
        <p:nvSpPr>
          <p:cNvPr id="303" name="Google Shape;303;p41"/>
          <p:cNvSpPr txBox="1"/>
          <p:nvPr>
            <p:ph idx="1" type="body"/>
          </p:nvPr>
        </p:nvSpPr>
        <p:spPr>
          <a:xfrm>
            <a:off x="311700" y="1152475"/>
            <a:ext cx="8520600" cy="3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•Write a “help wanted” ad for a macromolecule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•Include: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1.A description of the job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2.The location of the job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3.The characteristics the macromolecule needs to do the job well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Example: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Protein Needed! We need a fast, efficient protein to transport items in and out of a liver cell. You will work in the plasma membrane. Previous experience transporting glucose molecules a plus. You must be made of amino acids, have a complicated shape, and be ready to work hard!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/>
              <a:t>Macromolecules</a:t>
            </a:r>
            <a:endParaRPr b="1"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75" y="2043175"/>
            <a:ext cx="2423950" cy="121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6625" y="2429125"/>
            <a:ext cx="2846151" cy="160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7300" y="3171900"/>
            <a:ext cx="2724999" cy="180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Macromolecule</a:t>
            </a:r>
            <a:r>
              <a:rPr lang="en"/>
              <a:t>	(Info to write in notes)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39150"/>
            <a:ext cx="8520600" cy="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Large Molecule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311700" y="1729475"/>
            <a:ext cx="75420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Made from carbon ( C ) compounds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311700" y="2287475"/>
            <a:ext cx="8429700" cy="6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Monomers: small subunits or “building blocks”</a:t>
            </a:r>
            <a:endParaRPr sz="2400"/>
          </a:p>
        </p:txBody>
      </p:sp>
      <p:sp>
        <p:nvSpPr>
          <p:cNvPr id="83" name="Google Shape;83;p16"/>
          <p:cNvSpPr txBox="1"/>
          <p:nvPr/>
        </p:nvSpPr>
        <p:spPr>
          <a:xfrm>
            <a:off x="311725" y="2925275"/>
            <a:ext cx="7542000" cy="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Polymers: large units composed of multiple monomers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Monomer and Polymer	</a:t>
            </a:r>
            <a:endParaRPr sz="3000"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152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Mono - = one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Poly - = many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-mer = subunit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13" y="2808525"/>
            <a:ext cx="4371975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9038" y="2808525"/>
            <a:ext cx="3162993" cy="216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</a:t>
            </a:r>
            <a:r>
              <a:rPr lang="en" sz="3000"/>
              <a:t>arbon in macromolecules </a:t>
            </a:r>
            <a:r>
              <a:rPr lang="en" sz="2400"/>
              <a:t>(write in notes)</a:t>
            </a:r>
            <a:endParaRPr sz="2400"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8520600" cy="9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Carbon can form 3 major types of </a:t>
            </a:r>
            <a:r>
              <a:rPr lang="en">
                <a:solidFill>
                  <a:schemeClr val="dk1"/>
                </a:solidFill>
              </a:rPr>
              <a:t>structures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arenR"/>
            </a:pPr>
            <a:r>
              <a:rPr lang="en">
                <a:solidFill>
                  <a:schemeClr val="dk1"/>
                </a:solidFill>
              </a:rPr>
              <a:t>Long chain                  2) Branched                         3) Ring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15675"/>
            <a:ext cx="2644466" cy="198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9266" y="2215675"/>
            <a:ext cx="2428875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5575" y="2198025"/>
            <a:ext cx="2726950" cy="180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time! </a:t>
            </a:r>
            <a:r>
              <a:rPr lang="en" sz="1800"/>
              <a:t>(do not need to write in notebook)</a:t>
            </a:r>
            <a:endParaRPr sz="1800"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455800" y="1152475"/>
            <a:ext cx="8520600" cy="7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Which image is an example of a branched chain? Ring? Long chain?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000" y="1771400"/>
            <a:ext cx="3162051" cy="1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565350" y="2103950"/>
            <a:ext cx="4212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0450" y="1871275"/>
            <a:ext cx="2204175" cy="142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6030300" y="1970925"/>
            <a:ext cx="4212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2200" y="3015151"/>
            <a:ext cx="3001450" cy="1953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2161600" y="3123800"/>
            <a:ext cx="3435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4 Main </a:t>
            </a:r>
            <a:r>
              <a:rPr b="1" lang="en"/>
              <a:t>Categories</a:t>
            </a:r>
            <a:r>
              <a:rPr b="1" lang="en"/>
              <a:t> </a:t>
            </a:r>
            <a:r>
              <a:rPr b="1" lang="en" sz="2400"/>
              <a:t>	(write in notes)</a:t>
            </a:r>
            <a:endParaRPr b="1" sz="2400"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25" y="1152475"/>
            <a:ext cx="8520600" cy="6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Carbohydrates</a:t>
            </a:r>
            <a:endParaRPr b="1" sz="2400">
              <a:solidFill>
                <a:srgbClr val="000000"/>
              </a:solidFill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311700" y="1674525"/>
            <a:ext cx="843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Lipids</a:t>
            </a:r>
            <a:endParaRPr b="1" sz="2400"/>
          </a:p>
        </p:txBody>
      </p:sp>
      <p:sp>
        <p:nvSpPr>
          <p:cNvPr id="120" name="Google Shape;120;p20"/>
          <p:cNvSpPr txBox="1"/>
          <p:nvPr/>
        </p:nvSpPr>
        <p:spPr>
          <a:xfrm>
            <a:off x="311725" y="2247225"/>
            <a:ext cx="7555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Proteins</a:t>
            </a:r>
            <a:r>
              <a:rPr lang="en" sz="2400">
                <a:solidFill>
                  <a:srgbClr val="00FF00"/>
                </a:solidFill>
              </a:rPr>
              <a:t> </a:t>
            </a:r>
            <a:endParaRPr sz="2400">
              <a:solidFill>
                <a:srgbClr val="00FF00"/>
              </a:solidFill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311725" y="2819925"/>
            <a:ext cx="76791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Nucleic</a:t>
            </a:r>
            <a:r>
              <a:rPr b="1" lang="en" sz="2400"/>
              <a:t> Acids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456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Carbohydrates </a:t>
            </a:r>
            <a:r>
              <a:rPr lang="en" sz="1800"/>
              <a:t>(write in notes)</a:t>
            </a:r>
            <a:endParaRPr sz="1800"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311700" y="973275"/>
            <a:ext cx="8520600" cy="4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Structure</a:t>
            </a:r>
            <a:r>
              <a:rPr lang="en" sz="2400"/>
              <a:t>	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28" name="Google Shape;128;p21"/>
          <p:cNvSpPr txBox="1"/>
          <p:nvPr/>
        </p:nvSpPr>
        <p:spPr>
          <a:xfrm>
            <a:off x="413075" y="1350175"/>
            <a:ext cx="73341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Made of Carbon, </a:t>
            </a:r>
            <a:r>
              <a:rPr lang="en" sz="1800"/>
              <a:t>hydrogen</a:t>
            </a:r>
            <a:r>
              <a:rPr lang="en" sz="1800"/>
              <a:t> and oxygen (CH2O)n</a:t>
            </a:r>
            <a:endParaRPr sz="1800"/>
          </a:p>
        </p:txBody>
      </p:sp>
      <p:sp>
        <p:nvSpPr>
          <p:cNvPr id="129" name="Google Shape;129;p21"/>
          <p:cNvSpPr txBox="1"/>
          <p:nvPr/>
        </p:nvSpPr>
        <p:spPr>
          <a:xfrm>
            <a:off x="413075" y="1691222"/>
            <a:ext cx="7480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There are two types - </a:t>
            </a:r>
            <a:r>
              <a:rPr lang="en" sz="1800"/>
              <a:t>Monosaccharides</a:t>
            </a:r>
            <a:r>
              <a:rPr lang="en" sz="1800"/>
              <a:t> and </a:t>
            </a:r>
            <a:r>
              <a:rPr lang="en" sz="1800"/>
              <a:t>polysaccharides</a:t>
            </a:r>
            <a:r>
              <a:rPr lang="en" sz="1800"/>
              <a:t> ( </a:t>
            </a:r>
            <a:r>
              <a:rPr lang="en" sz="1800"/>
              <a:t>saccharide</a:t>
            </a:r>
            <a:r>
              <a:rPr lang="en" sz="1800"/>
              <a:t> = sugar) </a:t>
            </a:r>
            <a:endParaRPr sz="1800"/>
          </a:p>
        </p:txBody>
      </p:sp>
      <p:sp>
        <p:nvSpPr>
          <p:cNvPr id="130" name="Google Shape;130;p21"/>
          <p:cNvSpPr txBox="1"/>
          <p:nvPr/>
        </p:nvSpPr>
        <p:spPr>
          <a:xfrm>
            <a:off x="652925" y="2314575"/>
            <a:ext cx="7334100" cy="20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Naming -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    monomers are called </a:t>
            </a:r>
            <a:r>
              <a:rPr lang="en" sz="1600"/>
              <a:t>monosaccharides</a:t>
            </a:r>
            <a:r>
              <a:rPr lang="en" sz="1600"/>
              <a:t>, polymers are called </a:t>
            </a:r>
            <a:r>
              <a:rPr lang="en" sz="1600"/>
              <a:t>polysaccharides</a:t>
            </a:r>
            <a:r>
              <a:rPr lang="en" sz="1600"/>
              <a:t>, two monomers together is called a </a:t>
            </a:r>
            <a:r>
              <a:rPr lang="en" sz="1600"/>
              <a:t>disaccharide</a:t>
            </a:r>
            <a:r>
              <a:rPr lang="en" sz="1600"/>
              <a:t>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Often end in -ose   examples: sucrose, glucose, </a:t>
            </a:r>
            <a:r>
              <a:rPr lang="en" sz="1600"/>
              <a:t>fructose</a:t>
            </a:r>
            <a:r>
              <a:rPr lang="en" sz="1600"/>
              <a:t>, lactose, </a:t>
            </a:r>
            <a:r>
              <a:rPr lang="en" sz="1600"/>
              <a:t>cellulose</a:t>
            </a:r>
            <a:r>
              <a:rPr lang="en" sz="1600"/>
              <a:t>, amylose</a:t>
            </a:r>
            <a:endParaRPr sz="1600"/>
          </a:p>
        </p:txBody>
      </p:sp>
      <p:sp>
        <p:nvSpPr>
          <p:cNvPr id="131" name="Google Shape;131;p21"/>
          <p:cNvSpPr txBox="1"/>
          <p:nvPr/>
        </p:nvSpPr>
        <p:spPr>
          <a:xfrm>
            <a:off x="753800" y="4010600"/>
            <a:ext cx="53541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487750" y="3622625"/>
            <a:ext cx="68946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3" name="Google Shape;133;p21"/>
          <p:cNvSpPr txBox="1"/>
          <p:nvPr/>
        </p:nvSpPr>
        <p:spPr>
          <a:xfrm>
            <a:off x="413075" y="4033450"/>
            <a:ext cx="7002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Subunits = sugars (</a:t>
            </a:r>
            <a:r>
              <a:rPr lang="en" sz="1800"/>
              <a:t>saccharides</a:t>
            </a:r>
            <a:r>
              <a:rPr lang="en" sz="1800"/>
              <a:t>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