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7" r:id="rId2"/>
    <p:sldId id="266" r:id="rId3"/>
    <p:sldId id="267" r:id="rId4"/>
    <p:sldId id="268" r:id="rId5"/>
    <p:sldId id="259" r:id="rId6"/>
    <p:sldId id="269" r:id="rId7"/>
    <p:sldId id="275" r:id="rId8"/>
    <p:sldId id="276" r:id="rId9"/>
    <p:sldId id="270" r:id="rId10"/>
    <p:sldId id="258" r:id="rId11"/>
    <p:sldId id="261" r:id="rId12"/>
    <p:sldId id="262" r:id="rId13"/>
    <p:sldId id="260" r:id="rId14"/>
    <p:sldId id="271" r:id="rId15"/>
    <p:sldId id="272" r:id="rId16"/>
    <p:sldId id="273" r:id="rId17"/>
    <p:sldId id="274" r:id="rId18"/>
    <p:sldId id="263" r:id="rId19"/>
    <p:sldId id="264" r:id="rId20"/>
    <p:sldId id="277" r:id="rId21"/>
    <p:sldId id="265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0" d="100"/>
          <a:sy n="90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177F-0668-234D-95F2-925D1198A68D}" type="datetimeFigureOut">
              <a:rPr lang="en-US" smtClean="0"/>
              <a:pPr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20CD-27C0-824B-BEFA-C31441405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177F-0668-234D-95F2-925D1198A68D}" type="datetimeFigureOut">
              <a:rPr lang="en-US" smtClean="0"/>
              <a:pPr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20CD-27C0-824B-BEFA-C31441405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177F-0668-234D-95F2-925D1198A68D}" type="datetimeFigureOut">
              <a:rPr lang="en-US" smtClean="0"/>
              <a:pPr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20CD-27C0-824B-BEFA-C31441405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177F-0668-234D-95F2-925D1198A68D}" type="datetimeFigureOut">
              <a:rPr lang="en-US" smtClean="0"/>
              <a:pPr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20CD-27C0-824B-BEFA-C31441405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177F-0668-234D-95F2-925D1198A68D}" type="datetimeFigureOut">
              <a:rPr lang="en-US" smtClean="0"/>
              <a:pPr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20CD-27C0-824B-BEFA-C31441405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177F-0668-234D-95F2-925D1198A68D}" type="datetimeFigureOut">
              <a:rPr lang="en-US" smtClean="0"/>
              <a:pPr/>
              <a:t>9/11/17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20CD-27C0-824B-BEFA-C31441405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177F-0668-234D-95F2-925D1198A68D}" type="datetimeFigureOut">
              <a:rPr lang="en-US" smtClean="0"/>
              <a:pPr/>
              <a:t>9/11/17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20CD-27C0-824B-BEFA-C31441405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177F-0668-234D-95F2-925D1198A68D}" type="datetimeFigureOut">
              <a:rPr lang="en-US" smtClean="0"/>
              <a:pPr/>
              <a:t>9/11/17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20CD-27C0-824B-BEFA-C31441405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177F-0668-234D-95F2-925D1198A68D}" type="datetimeFigureOut">
              <a:rPr lang="en-US" smtClean="0"/>
              <a:pPr/>
              <a:t>9/11/17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20CD-27C0-824B-BEFA-C31441405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177F-0668-234D-95F2-925D1198A68D}" type="datetimeFigureOut">
              <a:rPr lang="en-US" smtClean="0"/>
              <a:pPr/>
              <a:t>9/11/17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20CD-27C0-824B-BEFA-C31441405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177F-0668-234D-95F2-925D1198A68D}" type="datetimeFigureOut">
              <a:rPr lang="en-US" smtClean="0"/>
              <a:pPr/>
              <a:t>9/11/17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20CD-27C0-824B-BEFA-C31441405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1177F-0668-234D-95F2-925D1198A68D}" type="datetimeFigureOut">
              <a:rPr lang="en-US" smtClean="0"/>
              <a:pPr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420CD-27C0-824B-BEFA-C31441405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 (pg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Microwave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600200"/>
            <a:ext cx="7543800" cy="5013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Microwave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514600"/>
          </a:xfrm>
        </p:spPr>
        <p:txBody>
          <a:bodyPr/>
          <a:lstStyle/>
          <a:p>
            <a:r>
              <a:rPr lang="en-US" dirty="0" smtClean="0"/>
              <a:t>What factors need to be held constant?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143000"/>
            <a:ext cx="3886200" cy="25828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Microwave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514600"/>
          </a:xfrm>
        </p:spPr>
        <p:txBody>
          <a:bodyPr/>
          <a:lstStyle/>
          <a:p>
            <a:r>
              <a:rPr lang="en-US" dirty="0" smtClean="0"/>
              <a:t>What factors need to be held constant?</a:t>
            </a:r>
          </a:p>
          <a:p>
            <a:pPr>
              <a:buNone/>
            </a:pPr>
            <a:r>
              <a:rPr lang="en-US" dirty="0" smtClean="0"/>
              <a:t>	soil, sunlight, amount of water, temperature of water, starting plant size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143000"/>
            <a:ext cx="3886200" cy="25828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experiments always have at least 3 replicates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Types of Observations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3600"/>
              <a:t>Quantitative = Includes numbers</a:t>
            </a:r>
          </a:p>
          <a:p>
            <a:pPr eaLnBrk="1" hangingPunct="1">
              <a:buFontTx/>
              <a:buNone/>
            </a:pPr>
            <a:r>
              <a:rPr lang="en-US" sz="3600"/>
              <a:t>		Example: 3.3 cm long, weighs 14 </a:t>
            </a:r>
          </a:p>
          <a:p>
            <a:pPr eaLnBrk="1" hangingPunct="1">
              <a:buFontTx/>
              <a:buNone/>
            </a:pPr>
            <a:r>
              <a:rPr lang="en-US" sz="3600"/>
              <a:t>		grams, has 7 stripes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3600"/>
              <a:t>Quantitative = Includes numbers</a:t>
            </a:r>
          </a:p>
          <a:p>
            <a:pPr eaLnBrk="1" hangingPunct="1">
              <a:buFontTx/>
              <a:buNone/>
            </a:pPr>
            <a:r>
              <a:rPr lang="en-US" sz="3600"/>
              <a:t>		Example: 3.3 cm long, weighs 14 </a:t>
            </a:r>
          </a:p>
          <a:p>
            <a:pPr eaLnBrk="1" hangingPunct="1">
              <a:buFontTx/>
              <a:buNone/>
            </a:pPr>
            <a:r>
              <a:rPr lang="en-US" sz="3600"/>
              <a:t>		grams, has 7 stripes</a:t>
            </a:r>
          </a:p>
          <a:p>
            <a:pPr eaLnBrk="1" hangingPunct="1">
              <a:buFontTx/>
              <a:buNone/>
            </a:pPr>
            <a:r>
              <a:rPr lang="en-US" sz="3600"/>
              <a:t>Qualitative = No numbers</a:t>
            </a:r>
          </a:p>
          <a:p>
            <a:pPr eaLnBrk="1" hangingPunct="1">
              <a:buFontTx/>
              <a:buNone/>
            </a:pPr>
            <a:r>
              <a:rPr lang="en-US" sz="3600"/>
              <a:t>		Example: Blue, heavy, soft</a:t>
            </a:r>
          </a:p>
          <a:p>
            <a:pPr eaLnBrk="1" hangingPunct="1">
              <a:buFontTx/>
              <a:buNone/>
            </a:pPr>
            <a:endParaRPr lang="en-US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3600"/>
              <a:t>Absolute = Refers to only 1 object</a:t>
            </a:r>
          </a:p>
          <a:p>
            <a:pPr eaLnBrk="1" hangingPunct="1">
              <a:buFontTx/>
              <a:buNone/>
            </a:pPr>
            <a:r>
              <a:rPr lang="en-US" sz="3600"/>
              <a:t>	Example: Object A is 17 cm long</a:t>
            </a:r>
          </a:p>
          <a:p>
            <a:pPr eaLnBrk="1" hangingPunct="1">
              <a:buFontTx/>
              <a:buNone/>
            </a:pPr>
            <a:endParaRPr lang="en-US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3600" dirty="0"/>
              <a:t>Absolute = Refers to only 1 object</a:t>
            </a:r>
          </a:p>
          <a:p>
            <a:pPr eaLnBrk="1" hangingPunct="1">
              <a:buFontTx/>
              <a:buNone/>
            </a:pPr>
            <a:r>
              <a:rPr lang="en-US" sz="3600" dirty="0"/>
              <a:t>	Example: Object A is 17 cm long</a:t>
            </a:r>
          </a:p>
          <a:p>
            <a:pPr eaLnBrk="1" hangingPunct="1">
              <a:buFontTx/>
              <a:buNone/>
            </a:pPr>
            <a:endParaRPr lang="en-US" sz="3600" dirty="0"/>
          </a:p>
          <a:p>
            <a:pPr eaLnBrk="1" hangingPunct="1">
              <a:buFontTx/>
              <a:buNone/>
            </a:pPr>
            <a:r>
              <a:rPr lang="en-US" sz="3600" dirty="0"/>
              <a:t>Relative = Compares 2 or more objects </a:t>
            </a:r>
          </a:p>
          <a:p>
            <a:pPr eaLnBrk="1" hangingPunct="1">
              <a:buFontTx/>
              <a:buNone/>
            </a:pPr>
            <a:r>
              <a:rPr lang="en-US" sz="3600" dirty="0"/>
              <a:t>	Example: Object A is</a:t>
            </a:r>
            <a:r>
              <a:rPr lang="en-US" sz="3600" dirty="0" smtClean="0"/>
              <a:t> 2 cm longer </a:t>
            </a:r>
            <a:r>
              <a:rPr lang="en-US" sz="3600" dirty="0"/>
              <a:t>than Object 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an Experiment (pg 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Testable question: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Independent variable:  </a:t>
            </a:r>
          </a:p>
          <a:p>
            <a:pPr>
              <a:buNone/>
            </a:pPr>
            <a:r>
              <a:rPr lang="en-US" dirty="0" smtClean="0"/>
              <a:t>Factors that will be kept constant: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an Experiment (pg 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Testable question: Does sugar dissolve faster in hot water or cold?</a:t>
            </a:r>
          </a:p>
          <a:p>
            <a:pPr>
              <a:buNone/>
            </a:pPr>
            <a:r>
              <a:rPr lang="en-US" dirty="0" smtClean="0"/>
              <a:t>Independent variable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Factors that will be kept constant</a:t>
            </a:r>
            <a:r>
              <a:rPr lang="en-US" dirty="0" smtClean="0"/>
              <a:t>: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 (pg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Science: an organized way of gathering and analyzing evidence about the natural (not the supernatural)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an Experiment (pg 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Testable question: Does sugar dissolve faster in hot water or cold?</a:t>
            </a:r>
          </a:p>
          <a:p>
            <a:pPr>
              <a:buNone/>
            </a:pPr>
            <a:r>
              <a:rPr lang="en-US" dirty="0" smtClean="0"/>
              <a:t>Independent variable: Water temperature </a:t>
            </a:r>
          </a:p>
          <a:p>
            <a:pPr>
              <a:buNone/>
            </a:pPr>
            <a:r>
              <a:rPr lang="en-US" dirty="0" smtClean="0"/>
              <a:t>Factors that will be kept constant:</a:t>
            </a:r>
          </a:p>
          <a:p>
            <a:pPr>
              <a:buNone/>
            </a:pPr>
            <a:r>
              <a:rPr lang="en-US" dirty="0" smtClean="0"/>
              <a:t>Amount of water</a:t>
            </a:r>
          </a:p>
          <a:p>
            <a:pPr>
              <a:buNone/>
            </a:pPr>
            <a:r>
              <a:rPr lang="en-US" dirty="0" smtClean="0"/>
              <a:t>Amount of sugar</a:t>
            </a:r>
          </a:p>
          <a:p>
            <a:pPr>
              <a:buNone/>
            </a:pPr>
            <a:r>
              <a:rPr lang="en-US" dirty="0" smtClean="0"/>
              <a:t>Rate of stirring</a:t>
            </a:r>
          </a:p>
          <a:p>
            <a:pPr>
              <a:buNone/>
            </a:pPr>
            <a:r>
              <a:rPr lang="en-US" dirty="0" smtClean="0"/>
              <a:t>Type of sugar</a:t>
            </a:r>
          </a:p>
          <a:p>
            <a:pPr>
              <a:buNone/>
            </a:pPr>
            <a:r>
              <a:rPr lang="en-US" dirty="0" smtClean="0"/>
              <a:t>Size of container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an Experiment (pg 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Write step by step instructions of how you will perform this experiment. Include amounts of water and sugar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Create a data table to record your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 (pg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Science: an organized way of gathering and analyzing evidence about the natural (not the supernatural) world</a:t>
            </a:r>
          </a:p>
          <a:p>
            <a:r>
              <a:rPr lang="en-US" dirty="0" smtClean="0"/>
              <a:t>Scientists ask testable questions, then design experiments to answer those 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 (pg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Science: an organized way of gathering and analyzing evidence about the natural (not the supernatural) world</a:t>
            </a:r>
          </a:p>
          <a:p>
            <a:r>
              <a:rPr lang="en-US" dirty="0" smtClean="0"/>
              <a:t>Scientists ask testable questions, then design experiments to answer those questions</a:t>
            </a:r>
          </a:p>
          <a:p>
            <a:r>
              <a:rPr lang="en-US" dirty="0" smtClean="0"/>
              <a:t>Controlled experiment: Keep all variables the same except for the variable being tested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fertilizer increase growth rate of marsh grasses?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fertilizer increase growth rate of marsh grasses?</a:t>
            </a:r>
          </a:p>
          <a:p>
            <a:r>
              <a:rPr lang="en-US" dirty="0" smtClean="0"/>
              <a:t>Independent variable: fertilizer added to half the plots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fertilizer increase growth rate of marsh grasses?</a:t>
            </a:r>
          </a:p>
          <a:p>
            <a:r>
              <a:rPr lang="en-US" dirty="0" smtClean="0"/>
              <a:t>Independent variable: fertilizer added to half the plots</a:t>
            </a:r>
          </a:p>
          <a:p>
            <a:r>
              <a:rPr lang="en-US" dirty="0" smtClean="0"/>
              <a:t>Dependent variable: Growth rate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fertilizer increase growth rate of marsh grasses?</a:t>
            </a:r>
          </a:p>
          <a:p>
            <a:r>
              <a:rPr lang="en-US" dirty="0" smtClean="0"/>
              <a:t>Independent variable: fertilizer added to half the plots</a:t>
            </a:r>
          </a:p>
          <a:p>
            <a:r>
              <a:rPr lang="en-US" dirty="0" smtClean="0"/>
              <a:t>Dependent variable: Growth rate</a:t>
            </a:r>
          </a:p>
          <a:p>
            <a:r>
              <a:rPr lang="en-US" dirty="0" smtClean="0"/>
              <a:t>Controlled variables: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fertilizer increase growth rate of marsh grasses?</a:t>
            </a:r>
          </a:p>
          <a:p>
            <a:r>
              <a:rPr lang="en-US" dirty="0" smtClean="0"/>
              <a:t>Independent variable: fertilizer added to half the plots</a:t>
            </a:r>
          </a:p>
          <a:p>
            <a:r>
              <a:rPr lang="en-US" dirty="0" smtClean="0"/>
              <a:t>Controlled Variables: starting plant size, plant density, sunlight, water, soil type, climate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33631</TotalTime>
  <Words>529</Words>
  <Application>Microsoft Macintosh PowerPoint</Application>
  <PresentationFormat>On-screen Show (4:3)</PresentationFormat>
  <Paragraphs>80</Paragraphs>
  <Slides>21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Experimental Design (pg 4)</vt:lpstr>
      <vt:lpstr>Experimental Design (pg 4)</vt:lpstr>
      <vt:lpstr>Experimental Design (pg 4)</vt:lpstr>
      <vt:lpstr>Experimental Design (pg 4)</vt:lpstr>
      <vt:lpstr>Example</vt:lpstr>
      <vt:lpstr>Example</vt:lpstr>
      <vt:lpstr>Example</vt:lpstr>
      <vt:lpstr>Example</vt:lpstr>
      <vt:lpstr>Example</vt:lpstr>
      <vt:lpstr>Microwave experiment</vt:lpstr>
      <vt:lpstr>Microwave experiment</vt:lpstr>
      <vt:lpstr>Microwave experiment</vt:lpstr>
      <vt:lpstr>Replication</vt:lpstr>
      <vt:lpstr>Types of Observations</vt:lpstr>
      <vt:lpstr>Slide 15</vt:lpstr>
      <vt:lpstr>Slide 16</vt:lpstr>
      <vt:lpstr>Slide 17</vt:lpstr>
      <vt:lpstr>Design an Experiment (pg 5)</vt:lpstr>
      <vt:lpstr>Design an Experiment (pg 5)</vt:lpstr>
      <vt:lpstr>Design an Experiment (pg 5)</vt:lpstr>
      <vt:lpstr>Design an Experiment (pg 5)</vt:lpstr>
    </vt:vector>
  </TitlesOfParts>
  <Company>sehs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</dc:creator>
  <cp:lastModifiedBy>Teacher</cp:lastModifiedBy>
  <cp:revision>575</cp:revision>
  <dcterms:created xsi:type="dcterms:W3CDTF">2017-09-11T16:35:44Z</dcterms:created>
  <dcterms:modified xsi:type="dcterms:W3CDTF">2017-09-25T16:36:11Z</dcterms:modified>
</cp:coreProperties>
</file>