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8"/>
  </p:handoutMasterIdLst>
  <p:sldIdLst>
    <p:sldId id="257" r:id="rId2"/>
    <p:sldId id="264" r:id="rId3"/>
    <p:sldId id="265" r:id="rId4"/>
    <p:sldId id="266" r:id="rId5"/>
    <p:sldId id="267" r:id="rId6"/>
    <p:sldId id="258" r:id="rId7"/>
    <p:sldId id="259" r:id="rId8"/>
    <p:sldId id="260" r:id="rId9"/>
    <p:sldId id="261" r:id="rId10"/>
    <p:sldId id="271" r:id="rId11"/>
    <p:sldId id="262" r:id="rId12"/>
    <p:sldId id="268" r:id="rId13"/>
    <p:sldId id="269" r:id="rId14"/>
    <p:sldId id="263" r:id="rId15"/>
    <p:sldId id="270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38" d="100"/>
          <a:sy n="38" d="100"/>
        </p:scale>
        <p:origin x="-15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2860DA-42FB-B74C-83A0-3EE7C9374246}" type="datetimeFigureOut">
              <a:rPr lang="en-US" smtClean="0"/>
              <a:pPr/>
              <a:t>6/5/18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736B9-7701-9842-B49D-9DF366B84E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305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0ED2D-1BCB-0042-B008-585EBCD341EC}" type="datetimeFigureOut">
              <a:rPr lang="en-US" smtClean="0"/>
              <a:pPr/>
              <a:t>6/5/18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7E08-A6BB-904D-A21D-7B32802BD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0ED2D-1BCB-0042-B008-585EBCD341EC}" type="datetimeFigureOut">
              <a:rPr lang="en-US" smtClean="0"/>
              <a:pPr/>
              <a:t>6/5/18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7E08-A6BB-904D-A21D-7B32802BD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0ED2D-1BCB-0042-B008-585EBCD341EC}" type="datetimeFigureOut">
              <a:rPr lang="en-US" smtClean="0"/>
              <a:pPr/>
              <a:t>6/5/18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7E08-A6BB-904D-A21D-7B32802BD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0ED2D-1BCB-0042-B008-585EBCD341EC}" type="datetimeFigureOut">
              <a:rPr lang="en-US" smtClean="0"/>
              <a:pPr/>
              <a:t>6/5/18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7E08-A6BB-904D-A21D-7B32802BD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0ED2D-1BCB-0042-B008-585EBCD341EC}" type="datetimeFigureOut">
              <a:rPr lang="en-US" smtClean="0"/>
              <a:pPr/>
              <a:t>6/5/18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7E08-A6BB-904D-A21D-7B32802BD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0ED2D-1BCB-0042-B008-585EBCD341EC}" type="datetimeFigureOut">
              <a:rPr lang="en-US" smtClean="0"/>
              <a:pPr/>
              <a:t>6/5/18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7E08-A6BB-904D-A21D-7B32802BD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0ED2D-1BCB-0042-B008-585EBCD341EC}" type="datetimeFigureOut">
              <a:rPr lang="en-US" smtClean="0"/>
              <a:pPr/>
              <a:t>6/5/18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7E08-A6BB-904D-A21D-7B32802BD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0ED2D-1BCB-0042-B008-585EBCD341EC}" type="datetimeFigureOut">
              <a:rPr lang="en-US" smtClean="0"/>
              <a:pPr/>
              <a:t>6/5/18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7E08-A6BB-904D-A21D-7B32802BD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0ED2D-1BCB-0042-B008-585EBCD341EC}" type="datetimeFigureOut">
              <a:rPr lang="en-US" smtClean="0"/>
              <a:pPr/>
              <a:t>6/5/18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7E08-A6BB-904D-A21D-7B32802BD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0ED2D-1BCB-0042-B008-585EBCD341EC}" type="datetimeFigureOut">
              <a:rPr lang="en-US" smtClean="0"/>
              <a:pPr/>
              <a:t>6/5/18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7E08-A6BB-904D-A21D-7B32802BD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0ED2D-1BCB-0042-B008-585EBCD341EC}" type="datetimeFigureOut">
              <a:rPr lang="en-US" smtClean="0"/>
              <a:pPr/>
              <a:t>6/5/18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7E08-A6BB-904D-A21D-7B32802BD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0ED2D-1BCB-0042-B008-585EBCD341EC}" type="datetimeFigureOut">
              <a:rPr lang="en-US" smtClean="0"/>
              <a:pPr/>
              <a:t>6/5/18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F7E08-A6BB-904D-A21D-7B32802BD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Nerve Impulses (pg 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422400" y="863600"/>
            <a:ext cx="69088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080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Conduction along a neuron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Once an action potential has been generated, it must be propagated along the length of the neuron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Conduction along a neuron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Once an action potential has been generated, it must be propagated along the length of the neuron</a:t>
            </a:r>
          </a:p>
          <a:p>
            <a:r>
              <a:rPr lang="en-US" dirty="0" smtClean="0"/>
              <a:t>The reverse polarity at one point of the neuron acts as a stimulus to the next point on the neuron, causing it to go through an action potential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Conduction along a neuron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Once an action potential has been generated, it must be propagated along the length of the neuron</a:t>
            </a:r>
          </a:p>
          <a:p>
            <a:r>
              <a:rPr lang="en-US" dirty="0" smtClean="0"/>
              <a:t>The reverse polarity at one point of the neuron acts as a stimulus to the next point on the neuron, causing it to go through an action potential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unmyelinated</a:t>
            </a:r>
            <a:r>
              <a:rPr lang="en-US" dirty="0" smtClean="0"/>
              <a:t> axons this process is continuous, in </a:t>
            </a:r>
            <a:r>
              <a:rPr lang="en-US" dirty="0" err="1" smtClean="0"/>
              <a:t>myelinated</a:t>
            </a:r>
            <a:r>
              <a:rPr lang="en-US" dirty="0" smtClean="0"/>
              <a:t> fibers, the impulse jumps from node to node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Conduction across a Synapse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Synapse = Region of communication between two neurons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Conduction across a Synapse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Synapse = Region of communication between two neurons</a:t>
            </a:r>
          </a:p>
          <a:p>
            <a:r>
              <a:rPr lang="en-US" dirty="0" smtClean="0"/>
              <a:t>Neurons are separated by a space called the synaptic cleft. When a nerve impulse reaches the end of an axon it causes neurotransmitter molecules to be released into the cleft. The neurotransmitters diffuse over to the other neuron, where they cause an </a:t>
            </a:r>
            <a:r>
              <a:rPr lang="en-US" smtClean="0"/>
              <a:t>action potential.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381000"/>
            <a:ext cx="8128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600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Nerve Impulses (pg 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functions associated with the nervous system are based on two characteristics of neurons: excitability and conductivity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Nerve Impulses (pg 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functions associated with the nervous system are based on two characteristics of neurons: excitability and conductivity</a:t>
            </a:r>
          </a:p>
          <a:p>
            <a:r>
              <a:rPr lang="en-US" dirty="0" smtClean="0"/>
              <a:t>Excitability: Ability to respond to a stimulus. Neurons respond to stimuli by generating action potentials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Nerve Impulses (pg 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functions associated with the nervous system are based on two characteristics of neurons: excitability and conductivity</a:t>
            </a:r>
          </a:p>
          <a:p>
            <a:r>
              <a:rPr lang="en-US" dirty="0" smtClean="0"/>
              <a:t>Excitability: Ability to respond to a stimulus. Neurons respond to stimuli by generating action potentials</a:t>
            </a:r>
          </a:p>
          <a:p>
            <a:r>
              <a:rPr lang="en-US" dirty="0" smtClean="0"/>
              <a:t>Conductivity: ability to transmit an impulse from one point to another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Generation of an Action Potential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Generation of an Action Potential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</a:t>
            </a:r>
            <a:r>
              <a:rPr lang="en-US" u="heavy" dirty="0" smtClean="0"/>
              <a:t>Resting</a:t>
            </a:r>
            <a:r>
              <a:rPr lang="en-US" dirty="0" smtClean="0"/>
              <a:t>: Neuron cell membrane is impermeable to Na</a:t>
            </a:r>
            <a:r>
              <a:rPr lang="en-US" baseline="30000" dirty="0" smtClean="0"/>
              <a:t>+</a:t>
            </a:r>
            <a:r>
              <a:rPr lang="en-US" dirty="0" smtClean="0"/>
              <a:t> and K</a:t>
            </a:r>
            <a:r>
              <a:rPr lang="en-US" baseline="30000" dirty="0" smtClean="0"/>
              <a:t>+</a:t>
            </a:r>
            <a:r>
              <a:rPr lang="en-US" dirty="0" smtClean="0"/>
              <a:t>. High concentration of Na</a:t>
            </a:r>
            <a:r>
              <a:rPr lang="en-US" baseline="30000" dirty="0" smtClean="0"/>
              <a:t>+</a:t>
            </a:r>
            <a:r>
              <a:rPr lang="en-US" dirty="0" smtClean="0"/>
              <a:t> outside cell and K</a:t>
            </a:r>
            <a:r>
              <a:rPr lang="en-US" baseline="30000" dirty="0" smtClean="0"/>
              <a:t>+</a:t>
            </a:r>
            <a:r>
              <a:rPr lang="en-US" dirty="0" smtClean="0"/>
              <a:t> inside cell. Also lots of negative ions inside cell, so it has a negative charge (-70 </a:t>
            </a:r>
            <a:r>
              <a:rPr lang="en-US" dirty="0" err="1" smtClean="0"/>
              <a:t>mv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2. </a:t>
            </a:r>
            <a:r>
              <a:rPr lang="en-US" u="heavy" dirty="0"/>
              <a:t>Depolarization</a:t>
            </a:r>
            <a:r>
              <a:rPr lang="en-US" dirty="0" smtClean="0"/>
              <a:t>: Stimulus causes Na</a:t>
            </a:r>
            <a:r>
              <a:rPr lang="en-US" baseline="30000" dirty="0" smtClean="0"/>
              <a:t>+</a:t>
            </a:r>
            <a:r>
              <a:rPr lang="en-US" dirty="0" smtClean="0"/>
              <a:t> channels in the membrane to open. Na</a:t>
            </a:r>
            <a:r>
              <a:rPr lang="en-US" baseline="30000" dirty="0" smtClean="0"/>
              <a:t>+</a:t>
            </a:r>
            <a:r>
              <a:rPr lang="en-US" dirty="0" smtClean="0"/>
              <a:t> rushes into the cell, driven by concentration gradient and the negative charge inside the cell. Results in depolarization (0 </a:t>
            </a:r>
            <a:r>
              <a:rPr lang="en-US" dirty="0" err="1" smtClean="0"/>
              <a:t>mv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 </a:t>
            </a:r>
            <a:r>
              <a:rPr lang="en-US" u="heavy" dirty="0" smtClean="0"/>
              <a:t>Reverse polarization</a:t>
            </a:r>
            <a:r>
              <a:rPr lang="en-US" dirty="0" smtClean="0"/>
              <a:t>: So much Na+ rushes into the cell that the polarity of the membrane becomes reversed (positive on the inside, negative on the outside). +30 </a:t>
            </a:r>
            <a:r>
              <a:rPr lang="en-US" dirty="0" err="1" smtClean="0"/>
              <a:t>mv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4. </a:t>
            </a:r>
            <a:r>
              <a:rPr lang="en-US" u="heavy" dirty="0" err="1" smtClean="0"/>
              <a:t>Repolarization</a:t>
            </a:r>
            <a:r>
              <a:rPr lang="en-US" dirty="0" smtClean="0"/>
              <a:t>: Na+ channels close, so no more Na+ gets into the cell. K+ channels open and K+ rushes out of the cell, driven by the concentration gradient. Cell becomes negative on the inside (-70 </a:t>
            </a:r>
            <a:r>
              <a:rPr lang="en-US" dirty="0" err="1" smtClean="0"/>
              <a:t>mv</a:t>
            </a:r>
            <a:r>
              <a:rPr lang="en-US" dirty="0" smtClean="0"/>
              <a:t>)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41920</TotalTime>
  <Words>523</Words>
  <Application>Microsoft Macintosh PowerPoint</Application>
  <PresentationFormat>On-screen Show (4:3)</PresentationFormat>
  <Paragraphs>30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Nerve Impulses (pg 6)</vt:lpstr>
      <vt:lpstr>Nerve Impulses (pg 6)</vt:lpstr>
      <vt:lpstr>Nerve Impulses (pg 6)</vt:lpstr>
      <vt:lpstr>Nerve Impulses (pg 6)</vt:lpstr>
      <vt:lpstr>Generation of an Action Potential</vt:lpstr>
      <vt:lpstr>Generation of an Action Potential</vt:lpstr>
      <vt:lpstr>PowerPoint Presentation</vt:lpstr>
      <vt:lpstr>PowerPoint Presentation</vt:lpstr>
      <vt:lpstr>PowerPoint Presentation</vt:lpstr>
      <vt:lpstr>PowerPoint Presentation</vt:lpstr>
      <vt:lpstr>Conduction along a neuron</vt:lpstr>
      <vt:lpstr>Conduction along a neuron</vt:lpstr>
      <vt:lpstr>Conduction along a neuron</vt:lpstr>
      <vt:lpstr>Conduction across a Synapse</vt:lpstr>
      <vt:lpstr>Conduction across a Synapse</vt:lpstr>
      <vt:lpstr>PowerPoint Presentation</vt:lpstr>
    </vt:vector>
  </TitlesOfParts>
  <Company>SEHS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Julie Stewart</dc:creator>
  <cp:lastModifiedBy>Eugene School District 4J</cp:lastModifiedBy>
  <cp:revision>118</cp:revision>
  <cp:lastPrinted>2012-01-11T22:11:01Z</cp:lastPrinted>
  <dcterms:created xsi:type="dcterms:W3CDTF">2015-11-19T17:47:14Z</dcterms:created>
  <dcterms:modified xsi:type="dcterms:W3CDTF">2018-06-05T17:28:21Z</dcterms:modified>
</cp:coreProperties>
</file>