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23"/>
  </p:handoutMasterIdLst>
  <p:sldIdLst>
    <p:sldId id="263" r:id="rId2"/>
    <p:sldId id="257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58" r:id="rId11"/>
    <p:sldId id="270" r:id="rId12"/>
    <p:sldId id="271" r:id="rId13"/>
    <p:sldId id="272" r:id="rId14"/>
    <p:sldId id="260" r:id="rId15"/>
    <p:sldId id="273" r:id="rId16"/>
    <p:sldId id="274" r:id="rId17"/>
    <p:sldId id="275" r:id="rId18"/>
    <p:sldId id="276" r:id="rId19"/>
    <p:sldId id="277" r:id="rId20"/>
    <p:sldId id="262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450" autoAdjust="0"/>
    <p:restoredTop sz="94700" autoAdjust="0"/>
  </p:normalViewPr>
  <p:slideViewPr>
    <p:cSldViewPr snapToObjects="1">
      <p:cViewPr varScale="1">
        <p:scale>
          <a:sx n="96" d="100"/>
          <a:sy n="96" d="100"/>
        </p:scale>
        <p:origin x="-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1E435-9088-344A-83DA-6FC6F6A85DF5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95584-B315-CB40-A9AF-FAFAFE95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182A-F8AD-D640-AD62-1D5150FD0200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3DD6-007E-1848-9F06-57DF6C777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 pages of binder paper</a:t>
            </a:r>
          </a:p>
          <a:p>
            <a:pPr>
              <a:buNone/>
            </a:pPr>
            <a:r>
              <a:rPr lang="en-US" dirty="0" smtClean="0"/>
              <a:t>On cover, write</a:t>
            </a:r>
          </a:p>
          <a:p>
            <a:r>
              <a:rPr lang="en-US" dirty="0" smtClean="0"/>
              <a:t>Chapter 7: Nervous System</a:t>
            </a:r>
          </a:p>
          <a:p>
            <a:r>
              <a:rPr lang="en-US" dirty="0" smtClean="0"/>
              <a:t>Name, period, seat #</a:t>
            </a:r>
          </a:p>
          <a:p>
            <a:r>
              <a:rPr lang="en-US" dirty="0" smtClean="0"/>
              <a:t>Color illustration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Sensory input</a:t>
            </a:r>
            <a:r>
              <a:rPr lang="en-US" dirty="0" smtClean="0"/>
              <a:t>: Receptors detect external and internal stimuli. This information is carried to the brain via nerves.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Sensory input: Receptors detect external and internal stimuli. This information is carried to the brain via nerves.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Integration</a:t>
            </a:r>
            <a:r>
              <a:rPr lang="en-US" dirty="0" smtClean="0"/>
              <a:t>: The brain processes and analyzes the sensory information and decides on appropriate responses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Sensory Input: Receptors detect external and internal stimuli. This information is carried to the brain via nerves.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Integration: The brain processes and analyzes the sensory information and decides on appropriate responses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Motor output</a:t>
            </a:r>
            <a:r>
              <a:rPr lang="en-US" dirty="0" smtClean="0"/>
              <a:t>: The nervous system causes a response by stimulating effectors (muscles and glands)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Sensory input: Receptors detect external and internal stimuli. This information is carried to the brain via nerves.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Integration: The brain processes and analyzes the sensory information and decides on appropriate responses</a:t>
            </a:r>
          </a:p>
          <a:p>
            <a:pPr marL="514350" indent="-514350">
              <a:buAutoNum type="arabicPeriod"/>
            </a:pPr>
            <a:r>
              <a:rPr lang="en-US" dirty="0" smtClean="0"/>
              <a:t>Motor output: The nervous system causes a response by stimulating effectors (muscles and glands)</a:t>
            </a:r>
          </a:p>
          <a:p>
            <a:pPr marL="514350" indent="-514350"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Example</a:t>
            </a:r>
            <a:r>
              <a:rPr lang="en-US" dirty="0" smtClean="0"/>
              <a:t>: You are driving and see a red light (sensory input). Your brain integrates this information (red light means “stop”) and your foot goes for the brake (motor output)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Conduct electrical impulses</a:t>
            </a:r>
          </a:p>
        </p:txBody>
      </p:sp>
      <p:pic>
        <p:nvPicPr>
          <p:cNvPr id="4" name="Picture 3" descr="neuro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97" y="1600200"/>
            <a:ext cx="8854503" cy="285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/>
              <a:t>Conduct electrical impulses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Neurons in CNS are  </a:t>
            </a:r>
            <a:r>
              <a:rPr lang="en-US" dirty="0" smtClean="0"/>
              <a:t>amitotic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can’t divide)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Conduct electrical impulses</a:t>
            </a:r>
          </a:p>
          <a:p>
            <a:r>
              <a:rPr lang="en-US" dirty="0" smtClean="0"/>
              <a:t>Neurons in CNS are amitotic (can’t divide)</a:t>
            </a:r>
          </a:p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Cell body: Contains nucleus and organelles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Conduct electrical impulses</a:t>
            </a:r>
          </a:p>
          <a:p>
            <a:r>
              <a:rPr lang="en-US" dirty="0" smtClean="0"/>
              <a:t>Neurons in CNS are amitotic</a:t>
            </a:r>
          </a:p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Cell body: Contains nucleus and organelles</a:t>
            </a:r>
          </a:p>
          <a:p>
            <a:pPr lvl="1"/>
            <a:r>
              <a:rPr lang="en-US" dirty="0" smtClean="0"/>
              <a:t>Dendrites: Short, highly branched extensions. Receive input and transfer impulses to the cell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Conduct electrical impulses</a:t>
            </a:r>
          </a:p>
          <a:p>
            <a:r>
              <a:rPr lang="en-US" dirty="0" smtClean="0"/>
              <a:t>Neurons in CNS are amitotic</a:t>
            </a:r>
          </a:p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Cell body: Contains nucleus and organelles</a:t>
            </a:r>
          </a:p>
          <a:p>
            <a:pPr lvl="1"/>
            <a:r>
              <a:rPr lang="en-US" dirty="0" smtClean="0"/>
              <a:t>Dendrites: Short, highly branched extensions. Receive input and transfer impulses to the cell body</a:t>
            </a:r>
          </a:p>
          <a:p>
            <a:pPr lvl="1"/>
            <a:r>
              <a:rPr lang="en-US" dirty="0" smtClean="0"/>
              <a:t>Axon: Only 1 per neuron. Long branch that carries impulses away from cell body. Often covered by a segmented, fatty myelin sheath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neurons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777241"/>
          <a:ext cx="8229600" cy="6080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2286000"/>
              </a:tblGrid>
              <a:tr h="9187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Transmits</a:t>
                      </a:r>
                      <a:r>
                        <a:rPr lang="en-US" sz="2400" baseline="0" dirty="0" smtClean="0"/>
                        <a:t> impulses: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Structure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Location </a:t>
                      </a:r>
                    </a:p>
                  </a:txBody>
                  <a:tcPr/>
                </a:tc>
              </a:tr>
              <a:tr h="21215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Sensory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From sense receptors to CNS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 dendrites, short axon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Dendrites: PNS</a:t>
                      </a:r>
                    </a:p>
                    <a:p>
                      <a:r>
                        <a:rPr lang="en-US" sz="2400" dirty="0" smtClean="0"/>
                        <a:t>Cell Body:</a:t>
                      </a:r>
                      <a:r>
                        <a:rPr lang="en-US" sz="2400" baseline="0" dirty="0" smtClean="0"/>
                        <a:t> Ganglia (PNS)</a:t>
                      </a:r>
                    </a:p>
                    <a:p>
                      <a:r>
                        <a:rPr lang="en-US" sz="2400" baseline="0" dirty="0" smtClean="0"/>
                        <a:t>Axon: CNS</a:t>
                      </a:r>
                      <a:endParaRPr lang="en-US" sz="2400" dirty="0"/>
                    </a:p>
                  </a:txBody>
                  <a:tcPr/>
                </a:tc>
              </a:tr>
              <a:tr h="131972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From CNS to muscles</a:t>
                      </a:r>
                      <a:r>
                        <a:rPr lang="en-US" sz="2400" baseline="0" dirty="0" smtClean="0"/>
                        <a:t> and glands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 dendrites,</a:t>
                      </a:r>
                      <a:r>
                        <a:rPr lang="en-US" sz="2400" baseline="0" dirty="0" smtClean="0"/>
                        <a:t> long axon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Dendrites</a:t>
                      </a:r>
                      <a:r>
                        <a:rPr lang="en-US" sz="2400" baseline="0" dirty="0" smtClean="0"/>
                        <a:t> and Cell Body:</a:t>
                      </a:r>
                      <a:r>
                        <a:rPr lang="en-US" sz="2400" dirty="0" smtClean="0"/>
                        <a:t> CNS</a:t>
                      </a:r>
                    </a:p>
                    <a:p>
                      <a:r>
                        <a:rPr lang="en-US" sz="2400" dirty="0" smtClean="0"/>
                        <a:t>Axon: PNS</a:t>
                      </a:r>
                      <a:endParaRPr lang="en-US" sz="2400" dirty="0"/>
                    </a:p>
                  </a:txBody>
                  <a:tcPr/>
                </a:tc>
              </a:tr>
              <a:tr h="17206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Association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From sensory neurons to motor neurons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Dendrites,</a:t>
                      </a:r>
                      <a:r>
                        <a:rPr lang="en-US" sz="2400" baseline="0" dirty="0" smtClean="0"/>
                        <a:t> Cell Body, and Axon</a:t>
                      </a:r>
                      <a:r>
                        <a:rPr lang="en-US" sz="2400" dirty="0" smtClean="0"/>
                        <a:t>: CNS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Nervous System (pg 2)</a:t>
            </a:r>
            <a:endParaRPr lang="en-US" dirty="0"/>
          </a:p>
        </p:txBody>
      </p:sp>
      <p:pic>
        <p:nvPicPr>
          <p:cNvPr id="4" name="Content Placeholder 3" descr="250px-TE-Nervous_system_diagram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600200"/>
            <a:ext cx="3873500" cy="45552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sensory neuron and a motor neuron</a:t>
            </a:r>
          </a:p>
          <a:p>
            <a:r>
              <a:rPr lang="en-US" dirty="0" smtClean="0"/>
              <a:t>Label the dendrites, cell body, and axon in each and say whether each part is located in the CNS or the PNS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diagram of a neuron</a:t>
            </a:r>
            <a:endParaRPr lang="en-US" dirty="0"/>
          </a:p>
        </p:txBody>
      </p:sp>
      <p:pic>
        <p:nvPicPr>
          <p:cNvPr id="4" name="Picture 3" descr="400px-Neuron_Hand-tuned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391400" cy="3972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Central Nervous System (CNS)</a:t>
            </a:r>
          </a:p>
        </p:txBody>
      </p:sp>
      <p:pic>
        <p:nvPicPr>
          <p:cNvPr id="4" name="Picture 3" descr="300px-1201_Overview_of_Nervous_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133600"/>
            <a:ext cx="4800600" cy="4336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Brain: 100 billion neurons</a:t>
            </a:r>
          </a:p>
        </p:txBody>
      </p:sp>
      <p:pic>
        <p:nvPicPr>
          <p:cNvPr id="4" name="Picture 3" descr="220px-Einstein_brain_-_T.Harve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67000"/>
            <a:ext cx="5500077" cy="357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dirty="0" smtClean="0"/>
              <a:t>Brain: 100 billion neurons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Spinal cord: 100 million neurons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dirty="0" smtClean="0"/>
              <a:t>Brain: 100 billion neurons</a:t>
            </a:r>
          </a:p>
          <a:p>
            <a:r>
              <a:rPr lang="en-US" dirty="0" smtClean="0"/>
              <a:t>Spinal cord: 100 million neurons</a:t>
            </a:r>
          </a:p>
          <a:p>
            <a:pPr>
              <a:buNone/>
            </a:pPr>
            <a:r>
              <a:rPr lang="en-US" dirty="0" smtClean="0"/>
              <a:t>Peripheral Nervous System (PNS)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dirty="0" smtClean="0"/>
              <a:t>Brain: 100 billion neurons</a:t>
            </a:r>
          </a:p>
          <a:p>
            <a:r>
              <a:rPr lang="en-US" dirty="0" smtClean="0"/>
              <a:t>Spinal cord: 100 million neurons</a:t>
            </a:r>
          </a:p>
          <a:p>
            <a:pPr>
              <a:buNone/>
            </a:pPr>
            <a:r>
              <a:rPr lang="en-US" dirty="0" smtClean="0"/>
              <a:t>Peripheral Nervous System (PNS)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Nerves: bundles of 100-1000 axons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dirty="0" smtClean="0"/>
              <a:t>Brain: 100 billion neurons</a:t>
            </a:r>
          </a:p>
          <a:p>
            <a:r>
              <a:rPr lang="en-US" dirty="0" smtClean="0"/>
              <a:t>Spinal cord: 100 million neurons</a:t>
            </a:r>
          </a:p>
          <a:p>
            <a:pPr>
              <a:buNone/>
            </a:pPr>
            <a:r>
              <a:rPr lang="en-US" dirty="0" smtClean="0"/>
              <a:t>Peripheral Nervous System (PNS)</a:t>
            </a:r>
          </a:p>
          <a:p>
            <a:r>
              <a:rPr lang="en-US" dirty="0" smtClean="0"/>
              <a:t>Nerves: bundles of 100-1000 axons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Ganglia: Small masses of neuron cell bodies located outside the CNS.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Central Nervous System (CNS)</a:t>
            </a:r>
          </a:p>
          <a:p>
            <a:r>
              <a:rPr lang="en-US" dirty="0" smtClean="0"/>
              <a:t>Brain: 100 billion neurons</a:t>
            </a:r>
          </a:p>
          <a:p>
            <a:r>
              <a:rPr lang="en-US" dirty="0" smtClean="0"/>
              <a:t>Spinal cord: 100 million neurons</a:t>
            </a:r>
          </a:p>
          <a:p>
            <a:pPr>
              <a:buNone/>
            </a:pPr>
            <a:r>
              <a:rPr lang="en-US" dirty="0" smtClean="0"/>
              <a:t>Peripheral Nervous System (PNS)</a:t>
            </a:r>
          </a:p>
          <a:p>
            <a:r>
              <a:rPr lang="en-US" dirty="0" smtClean="0"/>
              <a:t>Nerves: bundles of 100-1000 axons</a:t>
            </a:r>
          </a:p>
          <a:p>
            <a:r>
              <a:rPr lang="en-US" dirty="0" smtClean="0"/>
              <a:t>Ganglia: Small masses of neuron cell bodies located outside the CNS. 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Sensory receptors: Located in skin, eyes, ears, nose, and mouth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44705</TotalTime>
  <Words>687</Words>
  <Application>Microsoft Macintosh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Construct Interactive Notes</vt:lpstr>
      <vt:lpstr>Introduction to the Nervous System (pg 2)</vt:lpstr>
      <vt:lpstr>Structures</vt:lpstr>
      <vt:lpstr>Structures</vt:lpstr>
      <vt:lpstr>Structures</vt:lpstr>
      <vt:lpstr>Structures</vt:lpstr>
      <vt:lpstr>Structures</vt:lpstr>
      <vt:lpstr>Structures</vt:lpstr>
      <vt:lpstr>Structures</vt:lpstr>
      <vt:lpstr>Functions </vt:lpstr>
      <vt:lpstr>Functions </vt:lpstr>
      <vt:lpstr>Functions </vt:lpstr>
      <vt:lpstr>Functions </vt:lpstr>
      <vt:lpstr>Neurons</vt:lpstr>
      <vt:lpstr>Neurons</vt:lpstr>
      <vt:lpstr>Neurons</vt:lpstr>
      <vt:lpstr>Neurons</vt:lpstr>
      <vt:lpstr>Neurons</vt:lpstr>
      <vt:lpstr>Types of neurons</vt:lpstr>
      <vt:lpstr>Output (pg 3)</vt:lpstr>
      <vt:lpstr>Slide 21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Teacher</cp:lastModifiedBy>
  <cp:revision>393</cp:revision>
  <cp:lastPrinted>2012-01-10T21:07:31Z</cp:lastPrinted>
  <dcterms:created xsi:type="dcterms:W3CDTF">2015-11-16T17:39:56Z</dcterms:created>
  <dcterms:modified xsi:type="dcterms:W3CDTF">2015-11-24T17:48:12Z</dcterms:modified>
</cp:coreProperties>
</file>