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7" r:id="rId2"/>
    <p:sldId id="258" r:id="rId3"/>
    <p:sldId id="261" r:id="rId4"/>
    <p:sldId id="262" r:id="rId5"/>
    <p:sldId id="263" r:id="rId6"/>
    <p:sldId id="259" r:id="rId7"/>
    <p:sldId id="264" r:id="rId8"/>
    <p:sldId id="265" r:id="rId9"/>
    <p:sldId id="266" r:id="rId10"/>
    <p:sldId id="260" r:id="rId11"/>
    <p:sldId id="267" r:id="rId12"/>
    <p:sldId id="268"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6459" autoAdjust="0"/>
    <p:restoredTop sz="94660"/>
  </p:normalViewPr>
  <p:slideViewPr>
    <p:cSldViewPr snapToObjects="1">
      <p:cViewPr varScale="1">
        <p:scale>
          <a:sx n="89" d="100"/>
          <a:sy n="89" d="100"/>
        </p:scale>
        <p:origin x="-87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BCA37-292B-2247-A8C8-615AE3FB7355}" type="datetimeFigureOut">
              <a:rPr lang="en-US" smtClean="0"/>
              <a:pPr/>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BCA37-292B-2247-A8C8-615AE3FB7355}" type="datetimeFigureOut">
              <a:rPr lang="en-US" smtClean="0"/>
              <a:pPr/>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BCA37-292B-2247-A8C8-615AE3FB7355}" type="datetimeFigureOut">
              <a:rPr lang="en-US" smtClean="0"/>
              <a:pPr/>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BCA37-292B-2247-A8C8-615AE3FB7355}" type="datetimeFigureOut">
              <a:rPr lang="en-US" smtClean="0"/>
              <a:pPr/>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BCA37-292B-2247-A8C8-615AE3FB7355}" type="datetimeFigureOut">
              <a:rPr lang="en-US" smtClean="0"/>
              <a:pPr/>
              <a:t>11/12/14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BCA37-292B-2247-A8C8-615AE3FB7355}" type="datetimeFigureOut">
              <a:rPr lang="en-US" smtClean="0"/>
              <a:pPr/>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BCA37-292B-2247-A8C8-615AE3FB7355}" type="datetimeFigureOut">
              <a:rPr lang="en-US" smtClean="0"/>
              <a:pPr/>
              <a:t>11/12/14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BCA37-292B-2247-A8C8-615AE3FB7355}" type="datetimeFigureOut">
              <a:rPr lang="en-US" smtClean="0"/>
              <a:pPr/>
              <a:t>11/12/14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BCA37-292B-2247-A8C8-615AE3FB7355}" type="datetimeFigureOut">
              <a:rPr lang="en-US" smtClean="0"/>
              <a:pPr/>
              <a:t>11/12/14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BCA37-292B-2247-A8C8-615AE3FB7355}" type="datetimeFigureOut">
              <a:rPr lang="en-US" smtClean="0"/>
              <a:pPr/>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BCA37-292B-2247-A8C8-615AE3FB7355}" type="datetimeFigureOut">
              <a:rPr lang="en-US" smtClean="0"/>
              <a:pPr/>
              <a:t>11/12/14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1571D3-646F-3D44-BA4C-507F0C41FF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BCA37-292B-2247-A8C8-615AE3FB7355}" type="datetimeFigureOut">
              <a:rPr lang="en-US" smtClean="0"/>
              <a:pPr/>
              <a:t>11/12/14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1571D3-646F-3D44-BA4C-507F0C41FF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part 2 (pg 12)</a:t>
            </a:r>
            <a:endParaRPr lang="en-US" dirty="0"/>
          </a:p>
        </p:txBody>
      </p:sp>
      <p:pic>
        <p:nvPicPr>
          <p:cNvPr id="5" name="Content Placeholder 4" descr="NeuralCorrelatesOfConsciousness2.jpg"/>
          <p:cNvPicPr>
            <a:picLocks noGrp="1" noChangeAspect="1"/>
          </p:cNvPicPr>
          <p:nvPr>
            <p:ph idx="1"/>
          </p:nvPr>
        </p:nvPicPr>
        <p:blipFill>
          <a:blip r:embed="rId2"/>
          <a:stretch>
            <a:fillRect/>
          </a:stretch>
        </p:blipFill>
        <p:spPr>
          <a:xfrm>
            <a:off x="1447800" y="1417638"/>
            <a:ext cx="6400800" cy="4810034"/>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Cerebellum</a:t>
            </a:r>
            <a:endParaRPr lang="en-US" dirty="0"/>
          </a:p>
        </p:txBody>
      </p:sp>
      <p:sp>
        <p:nvSpPr>
          <p:cNvPr id="3" name="Content Placeholder 2"/>
          <p:cNvSpPr>
            <a:spLocks noGrp="1"/>
          </p:cNvSpPr>
          <p:nvPr>
            <p:ph idx="1"/>
          </p:nvPr>
        </p:nvSpPr>
        <p:spPr/>
        <p:txBody>
          <a:bodyPr>
            <a:normAutofit/>
          </a:bodyPr>
          <a:lstStyle/>
          <a:p>
            <a:r>
              <a:rPr lang="en-US" dirty="0" smtClean="0"/>
              <a:t>Second largest portion of the brain</a:t>
            </a:r>
          </a:p>
        </p:txBody>
      </p:sp>
      <p:pic>
        <p:nvPicPr>
          <p:cNvPr id="4" name="Picture 3" descr="282px-Gray707.png"/>
          <p:cNvPicPr>
            <a:picLocks noChangeAspect="1"/>
          </p:cNvPicPr>
          <p:nvPr/>
        </p:nvPicPr>
        <p:blipFill>
          <a:blip r:embed="rId2"/>
          <a:stretch>
            <a:fillRect/>
          </a:stretch>
        </p:blipFill>
        <p:spPr>
          <a:xfrm>
            <a:off x="457200" y="2895600"/>
            <a:ext cx="3581400" cy="2857500"/>
          </a:xfrm>
          <a:prstGeom prst="rect">
            <a:avLst/>
          </a:prstGeom>
        </p:spPr>
      </p:pic>
      <p:pic>
        <p:nvPicPr>
          <p:cNvPr id="5" name="Picture 4" descr="220px-1543,AndreasVesalius'Fabrica,BaseOfTheBrain.jpg"/>
          <p:cNvPicPr>
            <a:picLocks noChangeAspect="1"/>
          </p:cNvPicPr>
          <p:nvPr/>
        </p:nvPicPr>
        <p:blipFill>
          <a:blip r:embed="rId3"/>
          <a:stretch>
            <a:fillRect/>
          </a:stretch>
        </p:blipFill>
        <p:spPr>
          <a:xfrm>
            <a:off x="4572000" y="2209800"/>
            <a:ext cx="3657600" cy="385710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Cerebellum</a:t>
            </a:r>
            <a:endParaRPr lang="en-US" dirty="0"/>
          </a:p>
        </p:txBody>
      </p:sp>
      <p:sp>
        <p:nvSpPr>
          <p:cNvPr id="3" name="Content Placeholder 2"/>
          <p:cNvSpPr>
            <a:spLocks noGrp="1"/>
          </p:cNvSpPr>
          <p:nvPr>
            <p:ph idx="1"/>
          </p:nvPr>
        </p:nvSpPr>
        <p:spPr/>
        <p:txBody>
          <a:bodyPr>
            <a:normAutofit/>
          </a:bodyPr>
          <a:lstStyle/>
          <a:p>
            <a:r>
              <a:rPr lang="en-US" dirty="0" smtClean="0"/>
              <a:t>Second largest portion of the brain</a:t>
            </a:r>
          </a:p>
          <a:p>
            <a:r>
              <a:rPr lang="en-US" dirty="0" smtClean="0"/>
              <a:t>Located below the occipital lobe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Cerebellum</a:t>
            </a:r>
            <a:endParaRPr lang="en-US" dirty="0"/>
          </a:p>
        </p:txBody>
      </p:sp>
      <p:sp>
        <p:nvSpPr>
          <p:cNvPr id="3" name="Content Placeholder 2"/>
          <p:cNvSpPr>
            <a:spLocks noGrp="1"/>
          </p:cNvSpPr>
          <p:nvPr>
            <p:ph idx="1"/>
          </p:nvPr>
        </p:nvSpPr>
        <p:spPr>
          <a:xfrm>
            <a:off x="457200" y="838200"/>
            <a:ext cx="8229600" cy="5287963"/>
          </a:xfrm>
        </p:spPr>
        <p:txBody>
          <a:bodyPr>
            <a:normAutofit/>
          </a:bodyPr>
          <a:lstStyle/>
          <a:p>
            <a:r>
              <a:rPr lang="en-US" dirty="0" smtClean="0"/>
              <a:t>Second largest portion of the brain</a:t>
            </a:r>
          </a:p>
          <a:p>
            <a:r>
              <a:rPr lang="en-US" dirty="0" smtClean="0"/>
              <a:t>Located below the occipital lobe</a:t>
            </a:r>
          </a:p>
          <a:p>
            <a:r>
              <a:rPr lang="en-US" dirty="0" smtClean="0"/>
              <a:t>Consists of white matter covered with a thin layer of gray matter, the </a:t>
            </a:r>
            <a:r>
              <a:rPr lang="en-US" dirty="0" err="1" smtClean="0"/>
              <a:t>cerebellar</a:t>
            </a:r>
            <a:r>
              <a:rPr lang="en-US" dirty="0" smtClean="0"/>
              <a:t> cortex. White matter forms branches called the arbor vitae</a:t>
            </a:r>
          </a:p>
        </p:txBody>
      </p:sp>
      <p:pic>
        <p:nvPicPr>
          <p:cNvPr id="24578" name="Picture 2"/>
          <p:cNvPicPr>
            <a:picLocks noChangeAspect="1" noChangeArrowheads="1"/>
          </p:cNvPicPr>
          <p:nvPr/>
        </p:nvPicPr>
        <p:blipFill>
          <a:blip r:embed="rId2"/>
          <a:srcRect/>
          <a:stretch>
            <a:fillRect/>
          </a:stretch>
        </p:blipFill>
        <p:spPr bwMode="auto">
          <a:xfrm>
            <a:off x="2362200" y="3490490"/>
            <a:ext cx="4495800" cy="336751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Cerebellum</a:t>
            </a:r>
            <a:endParaRPr lang="en-US" dirty="0"/>
          </a:p>
        </p:txBody>
      </p:sp>
      <p:sp>
        <p:nvSpPr>
          <p:cNvPr id="3" name="Content Placeholder 2"/>
          <p:cNvSpPr>
            <a:spLocks noGrp="1"/>
          </p:cNvSpPr>
          <p:nvPr>
            <p:ph idx="1"/>
          </p:nvPr>
        </p:nvSpPr>
        <p:spPr/>
        <p:txBody>
          <a:bodyPr>
            <a:normAutofit lnSpcReduction="10000"/>
          </a:bodyPr>
          <a:lstStyle/>
          <a:p>
            <a:r>
              <a:rPr lang="en-US" dirty="0" smtClean="0"/>
              <a:t>Second largest portion of the brain</a:t>
            </a:r>
          </a:p>
          <a:p>
            <a:r>
              <a:rPr lang="en-US" dirty="0" smtClean="0"/>
              <a:t>Located below the occipital lobe</a:t>
            </a:r>
          </a:p>
          <a:p>
            <a:r>
              <a:rPr lang="en-US" dirty="0" smtClean="0"/>
              <a:t>Consists of white matter covered with a thin layer of gray matter, the </a:t>
            </a:r>
            <a:r>
              <a:rPr lang="en-US" dirty="0" err="1" smtClean="0"/>
              <a:t>cerebellar</a:t>
            </a:r>
            <a:r>
              <a:rPr lang="en-US" dirty="0" smtClean="0"/>
              <a:t> cortex. White matter forms branches called the arbor vitae</a:t>
            </a:r>
          </a:p>
          <a:p>
            <a:r>
              <a:rPr lang="en-US" dirty="0" smtClean="0"/>
              <a:t>Controls subconscious contractions of skeletal muscles necessary for coordination, posture, and balance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Cerebellum</a:t>
            </a:r>
            <a:endParaRPr lang="en-US" dirty="0"/>
          </a:p>
        </p:txBody>
      </p:sp>
      <p:sp>
        <p:nvSpPr>
          <p:cNvPr id="3" name="Content Placeholder 2"/>
          <p:cNvSpPr>
            <a:spLocks noGrp="1"/>
          </p:cNvSpPr>
          <p:nvPr>
            <p:ph idx="1"/>
          </p:nvPr>
        </p:nvSpPr>
        <p:spPr>
          <a:xfrm>
            <a:off x="457200" y="1219200"/>
            <a:ext cx="8229600" cy="5638800"/>
          </a:xfrm>
        </p:spPr>
        <p:txBody>
          <a:bodyPr>
            <a:normAutofit fontScale="92500"/>
          </a:bodyPr>
          <a:lstStyle/>
          <a:p>
            <a:r>
              <a:rPr lang="en-US" dirty="0" smtClean="0"/>
              <a:t>Second largest portion of the brain</a:t>
            </a:r>
          </a:p>
          <a:p>
            <a:r>
              <a:rPr lang="en-US" dirty="0" smtClean="0"/>
              <a:t>Located below the occipital lobe</a:t>
            </a:r>
          </a:p>
          <a:p>
            <a:r>
              <a:rPr lang="en-US" dirty="0" smtClean="0"/>
              <a:t>Consists of white matter covered with a thin layer of gray matter, the </a:t>
            </a:r>
            <a:r>
              <a:rPr lang="en-US" dirty="0" err="1" smtClean="0"/>
              <a:t>cerebellar</a:t>
            </a:r>
            <a:r>
              <a:rPr lang="en-US" dirty="0" smtClean="0"/>
              <a:t> cortex. White matter forms branches called the arbor vitae</a:t>
            </a:r>
          </a:p>
          <a:p>
            <a:r>
              <a:rPr lang="en-US" dirty="0" smtClean="0"/>
              <a:t>Controls subconscious contractions of skeletal muscles necessary for coordination, posture, and balance</a:t>
            </a:r>
          </a:p>
          <a:p>
            <a:r>
              <a:rPr lang="en-US" dirty="0" smtClean="0"/>
              <a:t>Coordinates skeletal muscles to produce smooth muscle movement, rather than jerky, trembling motion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Diencephalon</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r>
              <a:rPr lang="en-US" dirty="0" smtClean="0"/>
              <a:t>In center of brain, under limbic lobe</a:t>
            </a:r>
          </a:p>
          <a:p>
            <a:pPr>
              <a:buNone/>
            </a:pPr>
            <a:r>
              <a:rPr lang="en-US" dirty="0" smtClean="0"/>
              <a:t> </a:t>
            </a:r>
            <a:endParaRPr lang="en-US" dirty="0"/>
          </a:p>
        </p:txBody>
      </p:sp>
      <p:pic>
        <p:nvPicPr>
          <p:cNvPr id="14338" name="Picture 2"/>
          <p:cNvPicPr>
            <a:picLocks noChangeAspect="1" noChangeArrowheads="1"/>
          </p:cNvPicPr>
          <p:nvPr/>
        </p:nvPicPr>
        <p:blipFill>
          <a:blip r:embed="rId2"/>
          <a:srcRect/>
          <a:stretch>
            <a:fillRect/>
          </a:stretch>
        </p:blipFill>
        <p:spPr bwMode="auto">
          <a:xfrm>
            <a:off x="1524000" y="1523999"/>
            <a:ext cx="6629400" cy="46504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Diencephalon</a:t>
            </a:r>
            <a:endParaRPr lang="en-US" dirty="0"/>
          </a:p>
        </p:txBody>
      </p:sp>
      <p:sp>
        <p:nvSpPr>
          <p:cNvPr id="3" name="Content Placeholder 2"/>
          <p:cNvSpPr>
            <a:spLocks noGrp="1"/>
          </p:cNvSpPr>
          <p:nvPr>
            <p:ph idx="1"/>
          </p:nvPr>
        </p:nvSpPr>
        <p:spPr>
          <a:xfrm>
            <a:off x="457200" y="762000"/>
            <a:ext cx="8229600" cy="5791200"/>
          </a:xfrm>
        </p:spPr>
        <p:txBody>
          <a:bodyPr>
            <a:normAutofit/>
          </a:bodyPr>
          <a:lstStyle/>
          <a:p>
            <a:r>
              <a:rPr lang="en-US" dirty="0" smtClean="0"/>
              <a:t>In center of brain, under limbic lobe</a:t>
            </a:r>
          </a:p>
          <a:p>
            <a:pPr>
              <a:buNone/>
            </a:pPr>
            <a:r>
              <a:rPr lang="en-US" dirty="0" smtClean="0"/>
              <a:t>Contains: </a:t>
            </a:r>
          </a:p>
          <a:p>
            <a:pPr marL="514350" indent="-514350">
              <a:buAutoNum type="arabicPeriod"/>
            </a:pPr>
            <a:r>
              <a:rPr lang="en-US" b="1" dirty="0" smtClean="0"/>
              <a:t>Thalamus</a:t>
            </a:r>
            <a:r>
              <a:rPr lang="en-US" dirty="0" smtClean="0"/>
              <a:t>: Relays sensory impulses (except smell) to the correct part of the cerebral cortex for analysis </a:t>
            </a:r>
          </a:p>
        </p:txBody>
      </p:sp>
      <p:pic>
        <p:nvPicPr>
          <p:cNvPr id="15363" name="Picture 3"/>
          <p:cNvPicPr>
            <a:picLocks noChangeAspect="1" noChangeArrowheads="1"/>
          </p:cNvPicPr>
          <p:nvPr/>
        </p:nvPicPr>
        <p:blipFill>
          <a:blip r:embed="rId2"/>
          <a:srcRect/>
          <a:stretch>
            <a:fillRect/>
          </a:stretch>
        </p:blipFill>
        <p:spPr bwMode="auto">
          <a:xfrm>
            <a:off x="3200400" y="3581400"/>
            <a:ext cx="3810000" cy="294341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Diencephalon</a:t>
            </a:r>
            <a:endParaRPr lang="en-US" dirty="0"/>
          </a:p>
        </p:txBody>
      </p:sp>
      <p:sp>
        <p:nvSpPr>
          <p:cNvPr id="3" name="Content Placeholder 2"/>
          <p:cNvSpPr>
            <a:spLocks noGrp="1"/>
          </p:cNvSpPr>
          <p:nvPr>
            <p:ph idx="1"/>
          </p:nvPr>
        </p:nvSpPr>
        <p:spPr>
          <a:xfrm>
            <a:off x="457200" y="762000"/>
            <a:ext cx="8229600" cy="5364163"/>
          </a:xfrm>
        </p:spPr>
        <p:txBody>
          <a:bodyPr>
            <a:normAutofit/>
          </a:bodyPr>
          <a:lstStyle/>
          <a:p>
            <a:r>
              <a:rPr lang="en-US" dirty="0" smtClean="0"/>
              <a:t>In center of brain, under limbic lobe</a:t>
            </a:r>
          </a:p>
          <a:p>
            <a:pPr>
              <a:buNone/>
            </a:pPr>
            <a:r>
              <a:rPr lang="en-US" dirty="0" smtClean="0"/>
              <a:t>Contains: </a:t>
            </a:r>
          </a:p>
          <a:p>
            <a:pPr marL="514350" indent="-514350">
              <a:buAutoNum type="arabicPeriod"/>
            </a:pPr>
            <a:r>
              <a:rPr lang="en-US" b="1" dirty="0" smtClean="0"/>
              <a:t>Thalamus</a:t>
            </a:r>
            <a:r>
              <a:rPr lang="en-US" dirty="0" smtClean="0"/>
              <a:t>: Relays sensory impulses (except smell) to the correct part of the cerebral cortex for analysis </a:t>
            </a:r>
          </a:p>
          <a:p>
            <a:pPr marL="514350" indent="-514350">
              <a:buAutoNum type="arabicPeriod"/>
            </a:pPr>
            <a:r>
              <a:rPr lang="en-US" b="1" dirty="0" smtClean="0"/>
              <a:t>Hypothalamus</a:t>
            </a:r>
            <a:r>
              <a:rPr lang="en-US" dirty="0" smtClean="0"/>
              <a:t>: Controls autonomic nervous system, Regulates emotional responses, behavior, body temperature, food intake, water balance, thirst, sleep-wake cycles, and the endocrine system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Diencephalon</a:t>
            </a:r>
            <a:endParaRPr lang="en-US" dirty="0"/>
          </a:p>
        </p:txBody>
      </p:sp>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en-US" dirty="0" smtClean="0"/>
              <a:t>In center of brain, under limbic lobe</a:t>
            </a:r>
          </a:p>
          <a:p>
            <a:pPr>
              <a:buNone/>
            </a:pPr>
            <a:r>
              <a:rPr lang="en-US" dirty="0" smtClean="0"/>
              <a:t>Contains: </a:t>
            </a:r>
          </a:p>
          <a:p>
            <a:pPr marL="514350" indent="-514350">
              <a:buAutoNum type="arabicPeriod"/>
            </a:pPr>
            <a:r>
              <a:rPr lang="en-US" b="1" dirty="0" smtClean="0"/>
              <a:t>Thalamus</a:t>
            </a:r>
            <a:r>
              <a:rPr lang="en-US" dirty="0" smtClean="0"/>
              <a:t>: Relays sensory impulses (except smell) to the correct part of the cerebral cortex for analysis </a:t>
            </a:r>
          </a:p>
          <a:p>
            <a:pPr marL="514350" indent="-514350">
              <a:buAutoNum type="arabicPeriod"/>
            </a:pPr>
            <a:r>
              <a:rPr lang="en-US" b="1" dirty="0" smtClean="0"/>
              <a:t>Hypothalamus</a:t>
            </a:r>
            <a:r>
              <a:rPr lang="en-US" dirty="0" smtClean="0"/>
              <a:t>: Controls autonomic nervous system, Regulates emotional responses, behavior, body temperature, food intake, water balance, thirst, sleep-wake cycles, and the endocrine system</a:t>
            </a:r>
          </a:p>
          <a:p>
            <a:pPr marL="514350" indent="-514350">
              <a:buAutoNum type="arabicPeriod"/>
            </a:pPr>
            <a:r>
              <a:rPr lang="en-US" b="1" dirty="0" err="1" smtClean="0"/>
              <a:t>Epithalamus</a:t>
            </a:r>
            <a:r>
              <a:rPr lang="en-US" dirty="0" smtClean="0"/>
              <a:t>: Contains pineal gland, which produces melatonin (causes sleepiness)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Brain Stem</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r>
              <a:rPr lang="en-US" dirty="0" smtClean="0"/>
              <a:t>Region between the diencephalon and the spinal cord</a:t>
            </a:r>
          </a:p>
        </p:txBody>
      </p:sp>
      <p:pic>
        <p:nvPicPr>
          <p:cNvPr id="18434" name="Picture 2"/>
          <p:cNvPicPr>
            <a:picLocks noChangeAspect="1" noChangeArrowheads="1"/>
          </p:cNvPicPr>
          <p:nvPr/>
        </p:nvPicPr>
        <p:blipFill>
          <a:blip r:embed="rId2"/>
          <a:srcRect/>
          <a:stretch>
            <a:fillRect/>
          </a:stretch>
        </p:blipFill>
        <p:spPr bwMode="auto">
          <a:xfrm>
            <a:off x="990600" y="1981199"/>
            <a:ext cx="6477000" cy="454356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Brain Stem</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r>
              <a:rPr lang="en-US" dirty="0" smtClean="0"/>
              <a:t>Region between the diencephalon and the spinal cord</a:t>
            </a:r>
          </a:p>
          <a:p>
            <a:pPr>
              <a:buNone/>
            </a:pPr>
            <a:r>
              <a:rPr lang="en-US" dirty="0" smtClean="0"/>
              <a:t>Contains</a:t>
            </a:r>
          </a:p>
          <a:p>
            <a:pPr marL="514350" indent="-514350">
              <a:buAutoNum type="arabicPeriod"/>
            </a:pPr>
            <a:r>
              <a:rPr lang="en-US" dirty="0" smtClean="0"/>
              <a:t>Midbrain: Most superior portion. Contains auditory and visual reflex centers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Brain Stem</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r>
              <a:rPr lang="en-US" dirty="0" smtClean="0"/>
              <a:t>Region between the diencephalon and the spinal cord</a:t>
            </a:r>
          </a:p>
          <a:p>
            <a:pPr>
              <a:buNone/>
            </a:pPr>
            <a:r>
              <a:rPr lang="en-US" dirty="0" smtClean="0"/>
              <a:t>Contains</a:t>
            </a:r>
          </a:p>
          <a:p>
            <a:pPr marL="514350" indent="-514350">
              <a:buAutoNum type="arabicPeriod"/>
            </a:pPr>
            <a:r>
              <a:rPr lang="en-US" dirty="0" smtClean="0"/>
              <a:t>Midbrain: Most superior portion. Contains auditory and visual reflex centers</a:t>
            </a:r>
          </a:p>
          <a:p>
            <a:pPr marL="514350" indent="-514350">
              <a:buAutoNum type="arabicPeriod"/>
            </a:pPr>
            <a:r>
              <a:rPr lang="en-US" dirty="0" smtClean="0"/>
              <a:t>Pons: Bulging middle portion of brain stem. Forms a bridge connecting the two sides of the cerebellum and </a:t>
            </a:r>
            <a:r>
              <a:rPr lang="en-US" dirty="0" smtClean="0"/>
              <a:t>connecting </a:t>
            </a:r>
            <a:r>
              <a:rPr lang="en-US" dirty="0" smtClean="0"/>
              <a:t>the cerebrum with the spinal cord.  Helps regulate breathing movements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Brain Stem</a:t>
            </a:r>
            <a:endParaRPr lang="en-US" dirty="0"/>
          </a:p>
        </p:txBody>
      </p:sp>
      <p:sp>
        <p:nvSpPr>
          <p:cNvPr id="3" name="Content Placeholder 2"/>
          <p:cNvSpPr>
            <a:spLocks noGrp="1"/>
          </p:cNvSpPr>
          <p:nvPr>
            <p:ph idx="1"/>
          </p:nvPr>
        </p:nvSpPr>
        <p:spPr>
          <a:xfrm>
            <a:off x="457200" y="838200"/>
            <a:ext cx="8229600" cy="5791200"/>
          </a:xfrm>
        </p:spPr>
        <p:txBody>
          <a:bodyPr>
            <a:normAutofit/>
          </a:bodyPr>
          <a:lstStyle/>
          <a:p>
            <a:pPr marL="514350" indent="-514350">
              <a:buNone/>
            </a:pPr>
            <a:r>
              <a:rPr lang="en-US" dirty="0" smtClean="0"/>
              <a:t>3. Medulla oblongata: Continuous with the spinal cord at the foramen magnum. Area where motor nerve fibers cross over, so that the right side of the brain controls the left side of the body and vice versa. Contains cardiac center (adjusts heart rate), vasomotor center (regulates blood pressure by changing the diameter of the blood vessels) and the respiratory center (regulates breathing). Also contains centers involved in coughing, sneezing, swallowing, and vomiting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11112</TotalTime>
  <Words>538</Words>
  <Application>Microsoft Macintosh PowerPoint</Application>
  <PresentationFormat>On-screen Show (4:3)</PresentationFormat>
  <Paragraphs>52</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Brain, part 2 (pg 12)</vt:lpstr>
      <vt:lpstr>Diencephalon</vt:lpstr>
      <vt:lpstr>Diencephalon</vt:lpstr>
      <vt:lpstr>Diencephalon</vt:lpstr>
      <vt:lpstr>Diencephalon</vt:lpstr>
      <vt:lpstr>Brain Stem</vt:lpstr>
      <vt:lpstr>Brain Stem</vt:lpstr>
      <vt:lpstr>Brain Stem</vt:lpstr>
      <vt:lpstr>Brain Stem</vt:lpstr>
      <vt:lpstr>Cerebellum</vt:lpstr>
      <vt:lpstr>Cerebellum</vt:lpstr>
      <vt:lpstr>Cerebellum</vt:lpstr>
      <vt:lpstr>Cerebellum</vt:lpstr>
      <vt:lpstr>Cerebellum</vt:lpstr>
    </vt:vector>
  </TitlesOfParts>
  <Company>SEHS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Julie Stewart</dc:creator>
  <cp:lastModifiedBy>Teacher</cp:lastModifiedBy>
  <cp:revision>135</cp:revision>
  <dcterms:created xsi:type="dcterms:W3CDTF">2014-11-12T22:03:54Z</dcterms:created>
  <dcterms:modified xsi:type="dcterms:W3CDTF">2014-11-13T19:33:22Z</dcterms:modified>
</cp:coreProperties>
</file>