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27"/>
  </p:handoutMasterIdLst>
  <p:sldIdLst>
    <p:sldId id="257" r:id="rId2"/>
    <p:sldId id="265" r:id="rId3"/>
    <p:sldId id="263" r:id="rId4"/>
    <p:sldId id="264" r:id="rId5"/>
    <p:sldId id="258" r:id="rId6"/>
    <p:sldId id="266" r:id="rId7"/>
    <p:sldId id="267" r:id="rId8"/>
    <p:sldId id="268" r:id="rId9"/>
    <p:sldId id="269" r:id="rId10"/>
    <p:sldId id="270" r:id="rId11"/>
    <p:sldId id="261" r:id="rId12"/>
    <p:sldId id="271" r:id="rId13"/>
    <p:sldId id="272" r:id="rId14"/>
    <p:sldId id="259" r:id="rId15"/>
    <p:sldId id="273" r:id="rId16"/>
    <p:sldId id="274" r:id="rId17"/>
    <p:sldId id="275" r:id="rId18"/>
    <p:sldId id="276" r:id="rId19"/>
    <p:sldId id="280" r:id="rId20"/>
    <p:sldId id="281" r:id="rId21"/>
    <p:sldId id="282" r:id="rId22"/>
    <p:sldId id="262" r:id="rId23"/>
    <p:sldId id="283" r:id="rId24"/>
    <p:sldId id="260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0BDA8-219B-E84B-B59E-266D3A5551C1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59953-005C-9648-BC85-49F6AF7B8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5D678-B5A6-4AB1-B0C7-70B8F8A913F9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83214-41A5-4C88-8AAA-A889FC389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Bones of the Skull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Cranial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Frontal (1): Forms the forehead and the roofs of the eye sockets</a:t>
            </a:r>
          </a:p>
          <a:p>
            <a:r>
              <a:rPr lang="en-US" dirty="0" smtClean="0"/>
              <a:t>Parietal (2): Form the sides and roof of the cranial cavity. </a:t>
            </a:r>
          </a:p>
          <a:p>
            <a:r>
              <a:rPr lang="en-US" dirty="0" smtClean="0"/>
              <a:t>Occipital (1): Forms the back and the base of the cranium. Contains foramen magnum</a:t>
            </a:r>
          </a:p>
          <a:p>
            <a:r>
              <a:rPr lang="en-US" dirty="0" smtClean="0"/>
              <a:t>Temporal (2): Form the lower sides of the cranium. Contains the external auditory </a:t>
            </a:r>
            <a:r>
              <a:rPr lang="en-US" dirty="0" err="1" smtClean="0"/>
              <a:t>meatus</a:t>
            </a:r>
            <a:r>
              <a:rPr lang="en-US" dirty="0" smtClean="0"/>
              <a:t> (ear canal)</a:t>
            </a:r>
          </a:p>
          <a:p>
            <a:r>
              <a:rPr lang="en-US" dirty="0" smtClean="0"/>
              <a:t>Sphenoid (1): Spans the width of the cranial floor. Shaped like a butterfly</a:t>
            </a:r>
          </a:p>
          <a:p>
            <a:r>
              <a:rPr lang="en-US" dirty="0" err="1" smtClean="0"/>
              <a:t>Ethmoid</a:t>
            </a:r>
            <a:r>
              <a:rPr lang="en-US" dirty="0" smtClean="0"/>
              <a:t> (1): Forms most of the bony area between the nasal cavity and the orbits. 3 parts: </a:t>
            </a:r>
            <a:r>
              <a:rPr lang="en-US" dirty="0" err="1" smtClean="0"/>
              <a:t>Crista</a:t>
            </a:r>
            <a:r>
              <a:rPr lang="en-US" dirty="0" smtClean="0"/>
              <a:t> </a:t>
            </a:r>
            <a:r>
              <a:rPr lang="en-US" dirty="0" err="1" smtClean="0"/>
              <a:t>galli</a:t>
            </a:r>
            <a:r>
              <a:rPr lang="en-US" dirty="0" smtClean="0"/>
              <a:t> (triangular upper portion), </a:t>
            </a:r>
            <a:r>
              <a:rPr lang="en-US" dirty="0" err="1" smtClean="0"/>
              <a:t>Cribiform</a:t>
            </a:r>
            <a:r>
              <a:rPr lang="en-US" dirty="0" smtClean="0"/>
              <a:t> plate (contains olfactory foramina), and Perpendicular plate (forms part of nasal septum)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Cranial sutures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Sagittal</a:t>
            </a:r>
            <a:r>
              <a:rPr lang="en-US" dirty="0" smtClean="0"/>
              <a:t> suture: between the parietal bones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Cranial sutures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Sagittal</a:t>
            </a:r>
            <a:r>
              <a:rPr lang="en-US" dirty="0" smtClean="0"/>
              <a:t> suture: between the parietal bones </a:t>
            </a:r>
          </a:p>
          <a:p>
            <a:r>
              <a:rPr lang="en-US" dirty="0" smtClean="0"/>
              <a:t>Coronal suture: between the frontal bone and the parietal bones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Cranial sutures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Sagittal</a:t>
            </a:r>
            <a:r>
              <a:rPr lang="en-US" dirty="0" smtClean="0"/>
              <a:t> suture: between the parietal bones </a:t>
            </a:r>
          </a:p>
          <a:p>
            <a:r>
              <a:rPr lang="en-US" dirty="0" smtClean="0"/>
              <a:t>Coronal suture: between the frontal bone and the parietal bones</a:t>
            </a:r>
          </a:p>
          <a:p>
            <a:r>
              <a:rPr lang="en-US" dirty="0" err="1" smtClean="0"/>
              <a:t>Lambdoid</a:t>
            </a:r>
            <a:r>
              <a:rPr lang="en-US" dirty="0" smtClean="0"/>
              <a:t> suture: between the occipital bone and the parietal bones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Facial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Maxillae (2): Form the upper jaw, floor of the orbits, and roof of the mouth. Contains the upper teeth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Facial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Maxillae (2): Form the upper jaw, floor of the orbits, and roof of the mouth. Contains the upper teeth</a:t>
            </a:r>
          </a:p>
          <a:p>
            <a:r>
              <a:rPr lang="en-US" dirty="0" smtClean="0"/>
              <a:t>Palatine (2): L-shaped bones behind the maxillae. Form posterior part of hard palate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Facial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Maxillae (2): Form the upper jaw, floor of the orbits, and roof of the mouth. Contains the upper teeth</a:t>
            </a:r>
          </a:p>
          <a:p>
            <a:r>
              <a:rPr lang="en-US" dirty="0" smtClean="0"/>
              <a:t>Palatine (2): L-shaped bones behind the maxillae. Form posterior part of hard palate</a:t>
            </a:r>
          </a:p>
          <a:p>
            <a:r>
              <a:rPr lang="en-US" dirty="0" smtClean="0"/>
              <a:t>Nasal (2): Form the bridge of the nose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Facial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Maxillae (2): Form the upper jaw, floor of the orbits, and roof of the mouth. Contains the upper teeth</a:t>
            </a:r>
          </a:p>
          <a:p>
            <a:r>
              <a:rPr lang="en-US" dirty="0" smtClean="0"/>
              <a:t>Palatine (2): L-shaped bones behind the maxillae</a:t>
            </a:r>
          </a:p>
          <a:p>
            <a:r>
              <a:rPr lang="en-US" dirty="0" smtClean="0"/>
              <a:t>Nasal (2): Form the bridge of the nose</a:t>
            </a:r>
          </a:p>
          <a:p>
            <a:r>
              <a:rPr lang="en-US" dirty="0" err="1" smtClean="0"/>
              <a:t>Lacrimal</a:t>
            </a:r>
            <a:r>
              <a:rPr lang="en-US" dirty="0" smtClean="0"/>
              <a:t> (2): Located in the medial walls of the orbits (eye sockets)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Facial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Zygomatic</a:t>
            </a:r>
            <a:r>
              <a:rPr lang="en-US" dirty="0" smtClean="0"/>
              <a:t> (2): Cheek bones. Joins with the temporal bone to form the </a:t>
            </a:r>
            <a:r>
              <a:rPr lang="en-US" dirty="0" err="1" smtClean="0"/>
              <a:t>zygomatic</a:t>
            </a:r>
            <a:r>
              <a:rPr lang="en-US" dirty="0" smtClean="0"/>
              <a:t> 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Facial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Zygomatic</a:t>
            </a:r>
            <a:r>
              <a:rPr lang="en-US" dirty="0" smtClean="0"/>
              <a:t> (2): Cheek bones. Joins with the temporal bone to form the </a:t>
            </a:r>
            <a:r>
              <a:rPr lang="en-US" dirty="0" err="1" smtClean="0"/>
              <a:t>zygomatic</a:t>
            </a:r>
            <a:r>
              <a:rPr lang="en-US" dirty="0" smtClean="0"/>
              <a:t> arch</a:t>
            </a:r>
          </a:p>
          <a:p>
            <a:r>
              <a:rPr lang="en-US" dirty="0" smtClean="0"/>
              <a:t>Inferior nasal </a:t>
            </a:r>
            <a:r>
              <a:rPr lang="en-US" dirty="0" err="1" smtClean="0"/>
              <a:t>conchae</a:t>
            </a:r>
            <a:r>
              <a:rPr lang="en-US" dirty="0" smtClean="0"/>
              <a:t> (2): Thin, curved bones that project into the nasal cavity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Bones of the Skull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Skull contains 22 bones (8 cranial and 14 facial)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Facial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Zygomatic</a:t>
            </a:r>
            <a:r>
              <a:rPr lang="en-US" dirty="0" smtClean="0"/>
              <a:t> (2): Cheek bones. Joins with the temporal bone to form the </a:t>
            </a:r>
            <a:r>
              <a:rPr lang="en-US" dirty="0" err="1" smtClean="0"/>
              <a:t>zygomatic</a:t>
            </a:r>
            <a:r>
              <a:rPr lang="en-US" dirty="0" smtClean="0"/>
              <a:t> arch</a:t>
            </a:r>
          </a:p>
          <a:p>
            <a:r>
              <a:rPr lang="en-US" dirty="0" smtClean="0"/>
              <a:t>Inferior nasal </a:t>
            </a:r>
            <a:r>
              <a:rPr lang="en-US" dirty="0" err="1" smtClean="0"/>
              <a:t>conchae</a:t>
            </a:r>
            <a:r>
              <a:rPr lang="en-US" dirty="0" smtClean="0"/>
              <a:t> (2): Thin, curved bones that project into the nasal cavity</a:t>
            </a:r>
          </a:p>
          <a:p>
            <a:r>
              <a:rPr lang="en-US" dirty="0" err="1" smtClean="0"/>
              <a:t>Vomer</a:t>
            </a:r>
            <a:r>
              <a:rPr lang="en-US" dirty="0" smtClean="0"/>
              <a:t> (1): Forms part of nasal septum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Facial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Zygomatic</a:t>
            </a:r>
            <a:r>
              <a:rPr lang="en-US" dirty="0" smtClean="0"/>
              <a:t> (2): Cheek bones. Joins with the temporal bone to form the </a:t>
            </a:r>
            <a:r>
              <a:rPr lang="en-US" dirty="0" err="1" smtClean="0"/>
              <a:t>zygomatic</a:t>
            </a:r>
            <a:r>
              <a:rPr lang="en-US" dirty="0" smtClean="0"/>
              <a:t> arch</a:t>
            </a:r>
          </a:p>
          <a:p>
            <a:r>
              <a:rPr lang="en-US" dirty="0" smtClean="0"/>
              <a:t>Inferior nasal </a:t>
            </a:r>
            <a:r>
              <a:rPr lang="en-US" dirty="0" err="1" smtClean="0"/>
              <a:t>conchae</a:t>
            </a:r>
            <a:r>
              <a:rPr lang="en-US" dirty="0" smtClean="0"/>
              <a:t> (2): Thin, curved bones that project into the nasal cavity</a:t>
            </a:r>
          </a:p>
          <a:p>
            <a:r>
              <a:rPr lang="en-US" dirty="0" err="1" smtClean="0"/>
              <a:t>Vomer</a:t>
            </a:r>
            <a:r>
              <a:rPr lang="en-US" dirty="0" smtClean="0"/>
              <a:t> (1): Forms part of nasal septum</a:t>
            </a:r>
          </a:p>
          <a:p>
            <a:r>
              <a:rPr lang="en-US" dirty="0" smtClean="0"/>
              <a:t>Mandible (1): Lower jaw. Articulates with the temporal bone at the </a:t>
            </a:r>
            <a:r>
              <a:rPr lang="en-US" dirty="0" err="1" smtClean="0"/>
              <a:t>temporomandibular</a:t>
            </a:r>
            <a:r>
              <a:rPr lang="en-US" dirty="0" smtClean="0"/>
              <a:t> (TMJ) joint. Contains the lower teeth and mental foramina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bones of the skull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Auditory </a:t>
            </a:r>
            <a:r>
              <a:rPr lang="en-US" dirty="0" err="1" smtClean="0"/>
              <a:t>ossicles</a:t>
            </a:r>
            <a:r>
              <a:rPr lang="en-US" dirty="0" smtClean="0"/>
              <a:t>: </a:t>
            </a:r>
            <a:r>
              <a:rPr lang="en-US" dirty="0" err="1" smtClean="0"/>
              <a:t>malleus</a:t>
            </a:r>
            <a:r>
              <a:rPr lang="en-US" dirty="0" smtClean="0"/>
              <a:t>, </a:t>
            </a:r>
            <a:r>
              <a:rPr lang="en-US" dirty="0" err="1" smtClean="0"/>
              <a:t>incus</a:t>
            </a:r>
            <a:r>
              <a:rPr lang="en-US" dirty="0" smtClean="0"/>
              <a:t>, and stapes. Tiny bones in the middle 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bones of the skull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Auditory </a:t>
            </a:r>
            <a:r>
              <a:rPr lang="en-US" dirty="0" err="1" smtClean="0"/>
              <a:t>ossicles</a:t>
            </a:r>
            <a:r>
              <a:rPr lang="en-US" dirty="0" smtClean="0"/>
              <a:t>: </a:t>
            </a:r>
            <a:r>
              <a:rPr lang="en-US" dirty="0" err="1" smtClean="0"/>
              <a:t>malleus</a:t>
            </a:r>
            <a:r>
              <a:rPr lang="en-US" dirty="0" smtClean="0"/>
              <a:t>, </a:t>
            </a:r>
            <a:r>
              <a:rPr lang="en-US" dirty="0" err="1" smtClean="0"/>
              <a:t>incus</a:t>
            </a:r>
            <a:r>
              <a:rPr lang="en-US" dirty="0" smtClean="0"/>
              <a:t>, and stapes. Tiny bones in the middle ear</a:t>
            </a:r>
          </a:p>
          <a:p>
            <a:r>
              <a:rPr lang="en-US" dirty="0" smtClean="0"/>
              <a:t>Hyoid bone: U-shaped bone in the neck. Functions as a base for the tongue. Only bone in the body that does not articulate directly with another bone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Air-filled cavities lined with mucous membranes. Reduce weight of skull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Air-filled cavities lined with mucous membranes. Reduce weight of skull</a:t>
            </a:r>
          </a:p>
          <a:p>
            <a:r>
              <a:rPr lang="en-US" dirty="0" smtClean="0"/>
              <a:t>Located in the frontal, sphenoid, </a:t>
            </a:r>
            <a:r>
              <a:rPr lang="en-US" dirty="0" err="1" smtClean="0"/>
              <a:t>ethmoid</a:t>
            </a:r>
            <a:r>
              <a:rPr lang="en-US" dirty="0" smtClean="0"/>
              <a:t>, and  maxillary bones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Bones of the Skull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Skull contains 22 bones (8 cranial and 14 facial)</a:t>
            </a:r>
          </a:p>
          <a:p>
            <a:r>
              <a:rPr lang="en-US" dirty="0" smtClean="0"/>
              <a:t>Cranial bones form the cranial cavity that surrounds and protects the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Bones of the Skull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Skull contains 22 bones (8 cranial and 14 facial)</a:t>
            </a:r>
          </a:p>
          <a:p>
            <a:r>
              <a:rPr lang="en-US" dirty="0" smtClean="0"/>
              <a:t>Cranial bones form the cranial cavity that surrounds and protects the brain</a:t>
            </a:r>
          </a:p>
          <a:p>
            <a:r>
              <a:rPr lang="en-US" dirty="0" smtClean="0"/>
              <a:t>Facial bones form the framework of the 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Cranial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Frontal (1): Forms the forehead and the roofs of the eye sockets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Cranial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Frontal (1): Forms the forehead and the roofs of the eye sockets</a:t>
            </a:r>
          </a:p>
          <a:p>
            <a:r>
              <a:rPr lang="en-US" dirty="0" smtClean="0"/>
              <a:t>Parietal (2): Form the sides and roof of the cranial cavity.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Cranial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Frontal (1): Forms the forehead and the roofs of the eye sockets</a:t>
            </a:r>
          </a:p>
          <a:p>
            <a:r>
              <a:rPr lang="en-US" dirty="0" smtClean="0"/>
              <a:t>Parietal (2): Form the sides and roof of the cranial cavity. </a:t>
            </a:r>
          </a:p>
          <a:p>
            <a:r>
              <a:rPr lang="en-US" dirty="0" smtClean="0"/>
              <a:t>Occipital (1): Forms the back and the base of the cranium. Contains foramen magnum, the hole through which the spinal cord passes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Cranial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Frontal (1): Forms the forehead and the roofs of the eye sockets</a:t>
            </a:r>
          </a:p>
          <a:p>
            <a:r>
              <a:rPr lang="en-US" dirty="0" smtClean="0"/>
              <a:t>Parietal (2): Form the sides and roof of the cranial cavity. </a:t>
            </a:r>
          </a:p>
          <a:p>
            <a:r>
              <a:rPr lang="en-US" dirty="0" smtClean="0"/>
              <a:t>Occipital (1): Forms the back and the base of the cranium. Contains foramen magnum</a:t>
            </a:r>
          </a:p>
          <a:p>
            <a:r>
              <a:rPr lang="en-US" dirty="0" smtClean="0"/>
              <a:t>Temporal (2): Form the lower sides of the cranium. Contains the external auditory </a:t>
            </a:r>
            <a:r>
              <a:rPr lang="en-US" dirty="0" err="1" smtClean="0"/>
              <a:t>meatus</a:t>
            </a:r>
            <a:r>
              <a:rPr lang="en-US" dirty="0" smtClean="0"/>
              <a:t> (ear canal)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Cranial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Frontal (1): Forms the forehead and the roofs of the eye sockets</a:t>
            </a:r>
          </a:p>
          <a:p>
            <a:r>
              <a:rPr lang="en-US" dirty="0" smtClean="0"/>
              <a:t>Parietal (2): Form the sides and roof of the cranial cavity. </a:t>
            </a:r>
          </a:p>
          <a:p>
            <a:r>
              <a:rPr lang="en-US" dirty="0" smtClean="0"/>
              <a:t>Occipital (1): Forms the back and the base of the cranium. Contains foramen magnum</a:t>
            </a:r>
          </a:p>
          <a:p>
            <a:r>
              <a:rPr lang="en-US" dirty="0" smtClean="0"/>
              <a:t>Temporal (2): Form the lower sides of the cranium. Contains the external auditory </a:t>
            </a:r>
            <a:r>
              <a:rPr lang="en-US" dirty="0" err="1" smtClean="0"/>
              <a:t>meatus</a:t>
            </a:r>
            <a:r>
              <a:rPr lang="en-US" dirty="0" smtClean="0"/>
              <a:t> (ear canal)</a:t>
            </a:r>
          </a:p>
          <a:p>
            <a:r>
              <a:rPr lang="en-US" dirty="0" smtClean="0"/>
              <a:t>Sphenoid (1): Spans the width of the cranial floor. Shaped like a butterfly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72221</TotalTime>
  <Words>1041</Words>
  <Application>Microsoft Office PowerPoint</Application>
  <PresentationFormat>On-screen Show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Bones of the Skull (pg 4)</vt:lpstr>
      <vt:lpstr>Bones of the Skull</vt:lpstr>
      <vt:lpstr>Bones of the Skull</vt:lpstr>
      <vt:lpstr>Bones of the Skull</vt:lpstr>
      <vt:lpstr>Cranial Bones</vt:lpstr>
      <vt:lpstr>Cranial Bones</vt:lpstr>
      <vt:lpstr>Cranial Bones</vt:lpstr>
      <vt:lpstr>Cranial Bones</vt:lpstr>
      <vt:lpstr>Cranial Bones</vt:lpstr>
      <vt:lpstr>Cranial Bones</vt:lpstr>
      <vt:lpstr>Cranial sutures</vt:lpstr>
      <vt:lpstr>Cranial sutures</vt:lpstr>
      <vt:lpstr>Cranial sutures</vt:lpstr>
      <vt:lpstr>Facial Bones</vt:lpstr>
      <vt:lpstr>Facial Bones</vt:lpstr>
      <vt:lpstr>Facial Bones</vt:lpstr>
      <vt:lpstr>Facial Bones</vt:lpstr>
      <vt:lpstr>Facial Bones</vt:lpstr>
      <vt:lpstr>Facial Bones</vt:lpstr>
      <vt:lpstr>Facial Bones</vt:lpstr>
      <vt:lpstr>Facial Bones</vt:lpstr>
      <vt:lpstr>Other bones of the skull</vt:lpstr>
      <vt:lpstr>Other bones of the skull</vt:lpstr>
      <vt:lpstr>Sinuses</vt:lpstr>
      <vt:lpstr>Sinuses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544</cp:revision>
  <cp:lastPrinted>2013-10-29T16:49:40Z</cp:lastPrinted>
  <dcterms:created xsi:type="dcterms:W3CDTF">2015-10-23T17:06:42Z</dcterms:created>
  <dcterms:modified xsi:type="dcterms:W3CDTF">2015-10-30T21:24:25Z</dcterms:modified>
</cp:coreProperties>
</file>