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slides/slide17.xml" ContentType="application/vnd.openxmlformats-officedocument.presentationml.slide+xml"/>
  <Override PartName="/ppt/slides/slide22.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slides/slide20.xml" ContentType="application/vnd.openxmlformats-officedocument.presentationml.slid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r:id="rId1"/>
  </p:sldMasterIdLst>
  <p:handoutMasterIdLst>
    <p:handoutMasterId r:id="rId24"/>
  </p:handoutMasterIdLst>
  <p:sldIdLst>
    <p:sldId id="272" r:id="rId2"/>
    <p:sldId id="257" r:id="rId3"/>
    <p:sldId id="273" r:id="rId4"/>
    <p:sldId id="274" r:id="rId5"/>
    <p:sldId id="275" r:id="rId6"/>
    <p:sldId id="276" r:id="rId7"/>
    <p:sldId id="277" r:id="rId8"/>
    <p:sldId id="259" r:id="rId9"/>
    <p:sldId id="278" r:id="rId10"/>
    <p:sldId id="261" r:id="rId11"/>
    <p:sldId id="258" r:id="rId12"/>
    <p:sldId id="263" r:id="rId13"/>
    <p:sldId id="264" r:id="rId14"/>
    <p:sldId id="265" r:id="rId15"/>
    <p:sldId id="266" r:id="rId16"/>
    <p:sldId id="267" r:id="rId17"/>
    <p:sldId id="260" r:id="rId18"/>
    <p:sldId id="279" r:id="rId19"/>
    <p:sldId id="268" r:id="rId20"/>
    <p:sldId id="269" r:id="rId21"/>
    <p:sldId id="270" r:id="rId22"/>
    <p:sldId id="27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frameSlides="1"/>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p:cViewPr varScale="1">
        <p:scale>
          <a:sx n="90" d="100"/>
          <a:sy n="90" d="100"/>
        </p:scale>
        <p:origin x="-872"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3F069B3-5FF5-FA4B-887D-47224068050B}" type="datetimeFigureOut">
              <a:rPr lang="en-US" smtClean="0"/>
              <a:pPr/>
              <a:t>10/23/17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EBC898D-C80E-3E44-8005-6E0717FC318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B89480-6B08-4439-BC45-99407BA61546}" type="datetimeFigureOut">
              <a:rPr lang="en-US" smtClean="0"/>
              <a:pPr/>
              <a:t>10/23/17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109C67-05AB-4D8C-8739-89D79F684AA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B89480-6B08-4439-BC45-99407BA61546}" type="datetimeFigureOut">
              <a:rPr lang="en-US" smtClean="0"/>
              <a:pPr/>
              <a:t>10/23/17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109C67-05AB-4D8C-8739-89D79F684AA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B89480-6B08-4439-BC45-99407BA61546}" type="datetimeFigureOut">
              <a:rPr lang="en-US" smtClean="0"/>
              <a:pPr/>
              <a:t>10/23/17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109C67-05AB-4D8C-8739-89D79F684AA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B89480-6B08-4439-BC45-99407BA61546}" type="datetimeFigureOut">
              <a:rPr lang="en-US" smtClean="0"/>
              <a:pPr/>
              <a:t>10/23/17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109C67-05AB-4D8C-8739-89D79F684AA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B89480-6B08-4439-BC45-99407BA61546}" type="datetimeFigureOut">
              <a:rPr lang="en-US" smtClean="0"/>
              <a:pPr/>
              <a:t>10/23/17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109C67-05AB-4D8C-8739-89D79F684AA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B89480-6B08-4439-BC45-99407BA61546}" type="datetimeFigureOut">
              <a:rPr lang="en-US" smtClean="0"/>
              <a:pPr/>
              <a:t>10/23/17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109C67-05AB-4D8C-8739-89D79F684AA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B89480-6B08-4439-BC45-99407BA61546}" type="datetimeFigureOut">
              <a:rPr lang="en-US" smtClean="0"/>
              <a:pPr/>
              <a:t>10/23/17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109C67-05AB-4D8C-8739-89D79F684AA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B89480-6B08-4439-BC45-99407BA61546}" type="datetimeFigureOut">
              <a:rPr lang="en-US" smtClean="0"/>
              <a:pPr/>
              <a:t>10/23/17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109C67-05AB-4D8C-8739-89D79F684AA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B89480-6B08-4439-BC45-99407BA61546}" type="datetimeFigureOut">
              <a:rPr lang="en-US" smtClean="0"/>
              <a:pPr/>
              <a:t>10/23/17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109C67-05AB-4D8C-8739-89D79F684AA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B89480-6B08-4439-BC45-99407BA61546}" type="datetimeFigureOut">
              <a:rPr lang="en-US" smtClean="0"/>
              <a:pPr/>
              <a:t>10/23/17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109C67-05AB-4D8C-8739-89D79F684AA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B89480-6B08-4439-BC45-99407BA61546}" type="datetimeFigureOut">
              <a:rPr lang="en-US" smtClean="0"/>
              <a:pPr/>
              <a:t>10/23/17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109C67-05AB-4D8C-8739-89D79F684AA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B89480-6B08-4439-BC45-99407BA61546}" type="datetimeFigureOut">
              <a:rPr lang="en-US" smtClean="0"/>
              <a:pPr/>
              <a:t>10/23/17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109C67-05AB-4D8C-8739-89D79F684AA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 Interactive Notes</a:t>
            </a:r>
            <a:endParaRPr lang="en-US" dirty="0"/>
          </a:p>
        </p:txBody>
      </p:sp>
      <p:sp>
        <p:nvSpPr>
          <p:cNvPr id="3" name="Content Placeholder 2"/>
          <p:cNvSpPr>
            <a:spLocks noGrp="1"/>
          </p:cNvSpPr>
          <p:nvPr>
            <p:ph idx="1"/>
          </p:nvPr>
        </p:nvSpPr>
        <p:spPr/>
        <p:txBody>
          <a:bodyPr/>
          <a:lstStyle/>
          <a:p>
            <a:r>
              <a:rPr lang="en-US" dirty="0" smtClean="0"/>
              <a:t>7 pages binder paper</a:t>
            </a:r>
          </a:p>
          <a:p>
            <a:pPr>
              <a:buNone/>
            </a:pPr>
            <a:r>
              <a:rPr lang="en-US" dirty="0" smtClean="0"/>
              <a:t>On cover, write</a:t>
            </a:r>
          </a:p>
          <a:p>
            <a:r>
              <a:rPr lang="en-US" dirty="0" smtClean="0"/>
              <a:t>Chapter 5: Skeletal System</a:t>
            </a:r>
          </a:p>
          <a:p>
            <a:r>
              <a:rPr lang="en-US" dirty="0" smtClean="0"/>
              <a:t>Name, period, seat #</a:t>
            </a:r>
          </a:p>
          <a:p>
            <a:r>
              <a:rPr lang="en-US" dirty="0" smtClean="0"/>
              <a:t>Color Picture</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Bone Shapes</a:t>
            </a:r>
            <a:endParaRPr lang="en-US" dirty="0"/>
          </a:p>
        </p:txBody>
      </p:sp>
      <p:graphicFrame>
        <p:nvGraphicFramePr>
          <p:cNvPr id="4" name="Content Placeholder 3"/>
          <p:cNvGraphicFramePr>
            <a:graphicFrameLocks noGrp="1"/>
          </p:cNvGraphicFramePr>
          <p:nvPr>
            <p:ph idx="1"/>
          </p:nvPr>
        </p:nvGraphicFramePr>
        <p:xfrm>
          <a:off x="457200" y="1600200"/>
          <a:ext cx="8229600" cy="3093720"/>
        </p:xfrm>
        <a:graphic>
          <a:graphicData uri="http://schemas.openxmlformats.org/drawingml/2006/table">
            <a:tbl>
              <a:tblPr firstRow="1" bandRow="1">
                <a:tableStyleId>{5C22544A-7EE6-4342-B048-85BDC9FD1C3A}</a:tableStyleId>
              </a:tblPr>
              <a:tblGrid>
                <a:gridCol w="1600200"/>
                <a:gridCol w="3886200"/>
                <a:gridCol w="2743200"/>
              </a:tblGrid>
              <a:tr h="563880">
                <a:tc>
                  <a:txBody>
                    <a:bodyPr/>
                    <a:lstStyle/>
                    <a:p>
                      <a:r>
                        <a:rPr lang="en-US" sz="2400" dirty="0" smtClean="0"/>
                        <a:t>Shape</a:t>
                      </a:r>
                      <a:endParaRPr lang="en-US" sz="2400" dirty="0"/>
                    </a:p>
                  </a:txBody>
                  <a:tcPr/>
                </a:tc>
                <a:tc>
                  <a:txBody>
                    <a:bodyPr/>
                    <a:lstStyle/>
                    <a:p>
                      <a:r>
                        <a:rPr lang="en-US" sz="2400" dirty="0" smtClean="0"/>
                        <a:t>Description</a:t>
                      </a:r>
                      <a:endParaRPr lang="en-US" sz="2400" dirty="0"/>
                    </a:p>
                  </a:txBody>
                  <a:tcPr/>
                </a:tc>
                <a:tc>
                  <a:txBody>
                    <a:bodyPr/>
                    <a:lstStyle/>
                    <a:p>
                      <a:r>
                        <a:rPr lang="en-US" sz="2400" dirty="0" smtClean="0"/>
                        <a:t>Example</a:t>
                      </a:r>
                      <a:endParaRPr lang="en-US" sz="2400" dirty="0"/>
                    </a:p>
                  </a:txBody>
                  <a:tcPr/>
                </a:tc>
              </a:tr>
              <a:tr h="563880">
                <a:tc>
                  <a:txBody>
                    <a:bodyPr/>
                    <a:lstStyle/>
                    <a:p>
                      <a:r>
                        <a:rPr lang="en-US" sz="2400" dirty="0" smtClean="0"/>
                        <a:t>Long</a:t>
                      </a:r>
                      <a:endParaRPr lang="en-US" sz="2400" dirty="0"/>
                    </a:p>
                  </a:txBody>
                  <a:tcPr/>
                </a:tc>
                <a:tc>
                  <a:txBody>
                    <a:bodyPr/>
                    <a:lstStyle/>
                    <a:p>
                      <a:r>
                        <a:rPr lang="en-US" sz="2400" dirty="0" smtClean="0"/>
                        <a:t>Longer than it is wide</a:t>
                      </a:r>
                      <a:endParaRPr lang="en-US" sz="2400" dirty="0"/>
                    </a:p>
                  </a:txBody>
                  <a:tcPr/>
                </a:tc>
                <a:tc>
                  <a:txBody>
                    <a:bodyPr/>
                    <a:lstStyle/>
                    <a:p>
                      <a:r>
                        <a:rPr lang="en-US" sz="2400" dirty="0" smtClean="0"/>
                        <a:t>Femur</a:t>
                      </a:r>
                      <a:endParaRPr lang="en-US" sz="2400" dirty="0"/>
                    </a:p>
                  </a:txBody>
                  <a:tcPr/>
                </a:tc>
              </a:tr>
              <a:tr h="563880">
                <a:tc>
                  <a:txBody>
                    <a:bodyPr/>
                    <a:lstStyle/>
                    <a:p>
                      <a:r>
                        <a:rPr lang="en-US" sz="2400" dirty="0" smtClean="0"/>
                        <a:t>Short</a:t>
                      </a:r>
                      <a:endParaRPr lang="en-US" sz="2400" dirty="0"/>
                    </a:p>
                  </a:txBody>
                  <a:tcPr/>
                </a:tc>
                <a:tc>
                  <a:txBody>
                    <a:bodyPr/>
                    <a:lstStyle/>
                    <a:p>
                      <a:r>
                        <a:rPr lang="en-US" sz="2400" dirty="0" smtClean="0"/>
                        <a:t>Approximately cube shaped</a:t>
                      </a:r>
                      <a:endParaRPr lang="en-US" sz="2400" dirty="0"/>
                    </a:p>
                  </a:txBody>
                  <a:tcPr/>
                </a:tc>
                <a:tc>
                  <a:txBody>
                    <a:bodyPr/>
                    <a:lstStyle/>
                    <a:p>
                      <a:r>
                        <a:rPr lang="en-US" sz="2400" dirty="0" smtClean="0"/>
                        <a:t>Carpals</a:t>
                      </a:r>
                      <a:endParaRPr lang="en-US" sz="2400" dirty="0"/>
                    </a:p>
                  </a:txBody>
                  <a:tcPr/>
                </a:tc>
              </a:tr>
              <a:tr h="563880">
                <a:tc>
                  <a:txBody>
                    <a:bodyPr/>
                    <a:lstStyle/>
                    <a:p>
                      <a:r>
                        <a:rPr lang="en-US" sz="2400" dirty="0" smtClean="0"/>
                        <a:t>Flat</a:t>
                      </a:r>
                      <a:endParaRPr lang="en-US" sz="2400" dirty="0"/>
                    </a:p>
                  </a:txBody>
                  <a:tcPr/>
                </a:tc>
                <a:tc>
                  <a:txBody>
                    <a:bodyPr/>
                    <a:lstStyle/>
                    <a:p>
                      <a:r>
                        <a:rPr lang="en-US" sz="2400" dirty="0" smtClean="0"/>
                        <a:t>Thin,</a:t>
                      </a:r>
                      <a:r>
                        <a:rPr lang="en-US" sz="2400" baseline="0" dirty="0" smtClean="0"/>
                        <a:t> usually curved</a:t>
                      </a:r>
                      <a:endParaRPr lang="en-US" sz="2400" dirty="0"/>
                    </a:p>
                  </a:txBody>
                  <a:tcPr/>
                </a:tc>
                <a:tc>
                  <a:txBody>
                    <a:bodyPr/>
                    <a:lstStyle/>
                    <a:p>
                      <a:r>
                        <a:rPr lang="en-US" sz="2400" dirty="0" smtClean="0"/>
                        <a:t>Skull</a:t>
                      </a:r>
                      <a:r>
                        <a:rPr lang="en-US" sz="2400" baseline="0" dirty="0" smtClean="0"/>
                        <a:t> and ribs</a:t>
                      </a:r>
                      <a:endParaRPr lang="en-US" sz="2400" dirty="0"/>
                    </a:p>
                  </a:txBody>
                  <a:tcPr/>
                </a:tc>
              </a:tr>
              <a:tr h="563880">
                <a:tc>
                  <a:txBody>
                    <a:bodyPr/>
                    <a:lstStyle/>
                    <a:p>
                      <a:r>
                        <a:rPr lang="en-US" sz="2400" dirty="0" smtClean="0"/>
                        <a:t>Irregular</a:t>
                      </a:r>
                      <a:endParaRPr lang="en-US" sz="2400" dirty="0"/>
                    </a:p>
                  </a:txBody>
                  <a:tcPr/>
                </a:tc>
                <a:tc>
                  <a:txBody>
                    <a:bodyPr/>
                    <a:lstStyle/>
                    <a:p>
                      <a:r>
                        <a:rPr lang="en-US" sz="2400" dirty="0" smtClean="0"/>
                        <a:t>Do not fit any of the categories above</a:t>
                      </a:r>
                      <a:endParaRPr lang="en-US" sz="2400" dirty="0"/>
                    </a:p>
                  </a:txBody>
                  <a:tcPr/>
                </a:tc>
                <a:tc>
                  <a:txBody>
                    <a:bodyPr/>
                    <a:lstStyle/>
                    <a:p>
                      <a:r>
                        <a:rPr lang="en-US" sz="2400" dirty="0" smtClean="0"/>
                        <a:t>Vertebrae</a:t>
                      </a:r>
                      <a:endParaRPr lang="en-US" sz="2400"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Parts of a long bone</a:t>
            </a:r>
            <a:endParaRPr lang="en-US" dirty="0"/>
          </a:p>
        </p:txBody>
      </p:sp>
      <p:sp>
        <p:nvSpPr>
          <p:cNvPr id="3" name="Content Placeholder 2"/>
          <p:cNvSpPr>
            <a:spLocks noGrp="1"/>
          </p:cNvSpPr>
          <p:nvPr>
            <p:ph idx="1"/>
          </p:nvPr>
        </p:nvSpPr>
        <p:spPr>
          <a:xfrm>
            <a:off x="457200" y="762000"/>
            <a:ext cx="8229600" cy="5715000"/>
          </a:xfrm>
        </p:spPr>
        <p:txBody>
          <a:bodyPr>
            <a:normAutofit/>
          </a:bodyPr>
          <a:lstStyle/>
          <a:p>
            <a:pPr marL="514350" indent="-514350">
              <a:buAutoNum type="arabicPeriod"/>
            </a:pPr>
            <a:r>
              <a:rPr lang="en-US" dirty="0" err="1" smtClean="0"/>
              <a:t>Diaphysis</a:t>
            </a:r>
            <a:r>
              <a:rPr lang="en-US" dirty="0" smtClean="0"/>
              <a:t>: cylindrical main portion of a bone. Made of compact bone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Parts of a long bone</a:t>
            </a:r>
            <a:endParaRPr lang="en-US" dirty="0"/>
          </a:p>
        </p:txBody>
      </p:sp>
      <p:sp>
        <p:nvSpPr>
          <p:cNvPr id="3" name="Content Placeholder 2"/>
          <p:cNvSpPr>
            <a:spLocks noGrp="1"/>
          </p:cNvSpPr>
          <p:nvPr>
            <p:ph idx="1"/>
          </p:nvPr>
        </p:nvSpPr>
        <p:spPr>
          <a:xfrm>
            <a:off x="457200" y="762000"/>
            <a:ext cx="8229600" cy="5715000"/>
          </a:xfrm>
        </p:spPr>
        <p:txBody>
          <a:bodyPr>
            <a:normAutofit/>
          </a:bodyPr>
          <a:lstStyle/>
          <a:p>
            <a:pPr marL="514350" indent="-514350">
              <a:buAutoNum type="arabicPeriod"/>
            </a:pPr>
            <a:r>
              <a:rPr lang="en-US" dirty="0" err="1" smtClean="0"/>
              <a:t>Diaphysis</a:t>
            </a:r>
            <a:r>
              <a:rPr lang="en-US" dirty="0" smtClean="0"/>
              <a:t>: cylindrical main portion of a bone. Made of compact bone</a:t>
            </a:r>
          </a:p>
          <a:p>
            <a:pPr marL="514350" indent="-514350">
              <a:buFont typeface="Arial" pitchFamily="34" charset="0"/>
              <a:buAutoNum type="arabicPeriod"/>
            </a:pPr>
            <a:r>
              <a:rPr lang="en-US" dirty="0" smtClean="0"/>
              <a:t>Epiphyses: Enlarged ends of the bone. Thin layer of compact bone filled with spongy bone</a:t>
            </a:r>
          </a:p>
          <a:p>
            <a:pPr marL="514350" indent="-514350">
              <a:buAutoNum type="arabicPeriod"/>
            </a:pP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Parts of a long bone</a:t>
            </a:r>
            <a:endParaRPr lang="en-US" dirty="0"/>
          </a:p>
        </p:txBody>
      </p:sp>
      <p:sp>
        <p:nvSpPr>
          <p:cNvPr id="3" name="Content Placeholder 2"/>
          <p:cNvSpPr>
            <a:spLocks noGrp="1"/>
          </p:cNvSpPr>
          <p:nvPr>
            <p:ph idx="1"/>
          </p:nvPr>
        </p:nvSpPr>
        <p:spPr>
          <a:xfrm>
            <a:off x="457200" y="762000"/>
            <a:ext cx="8229600" cy="5715000"/>
          </a:xfrm>
        </p:spPr>
        <p:txBody>
          <a:bodyPr>
            <a:normAutofit/>
          </a:bodyPr>
          <a:lstStyle/>
          <a:p>
            <a:pPr marL="514350" indent="-514350">
              <a:buAutoNum type="arabicPeriod"/>
            </a:pPr>
            <a:r>
              <a:rPr lang="en-US" dirty="0" err="1" smtClean="0"/>
              <a:t>Diaphysis</a:t>
            </a:r>
            <a:r>
              <a:rPr lang="en-US" dirty="0" smtClean="0"/>
              <a:t>: cylindrical main portion of a bone. Made of compact bone</a:t>
            </a:r>
          </a:p>
          <a:p>
            <a:pPr marL="514350" indent="-514350">
              <a:buFont typeface="Arial" pitchFamily="34" charset="0"/>
              <a:buAutoNum type="arabicPeriod"/>
            </a:pPr>
            <a:r>
              <a:rPr lang="en-US" dirty="0" smtClean="0"/>
              <a:t>Epiphyses: Enlarged ends of the bone. Thin layer of compact bone filled with spongy bone</a:t>
            </a:r>
          </a:p>
          <a:p>
            <a:pPr marL="514350" indent="-514350">
              <a:buAutoNum type="arabicPeriod"/>
            </a:pPr>
            <a:r>
              <a:rPr lang="en-US" dirty="0" err="1" smtClean="0"/>
              <a:t>Articular</a:t>
            </a:r>
            <a:r>
              <a:rPr lang="en-US" dirty="0" smtClean="0"/>
              <a:t> cartilage: Thin layer of hyaline cartilage covering the epiphysis. Reduces friction at joints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Parts of a long bone</a:t>
            </a:r>
            <a:endParaRPr lang="en-US" dirty="0"/>
          </a:p>
        </p:txBody>
      </p:sp>
      <p:sp>
        <p:nvSpPr>
          <p:cNvPr id="3" name="Content Placeholder 2"/>
          <p:cNvSpPr>
            <a:spLocks noGrp="1"/>
          </p:cNvSpPr>
          <p:nvPr>
            <p:ph idx="1"/>
          </p:nvPr>
        </p:nvSpPr>
        <p:spPr>
          <a:xfrm>
            <a:off x="457200" y="762000"/>
            <a:ext cx="8229600" cy="5715000"/>
          </a:xfrm>
        </p:spPr>
        <p:txBody>
          <a:bodyPr>
            <a:normAutofit/>
          </a:bodyPr>
          <a:lstStyle/>
          <a:p>
            <a:pPr marL="514350" indent="-514350">
              <a:buAutoNum type="arabicPeriod"/>
            </a:pPr>
            <a:r>
              <a:rPr lang="en-US" dirty="0" err="1" smtClean="0"/>
              <a:t>Diaphysis</a:t>
            </a:r>
            <a:r>
              <a:rPr lang="en-US" dirty="0" smtClean="0"/>
              <a:t>: cylindrical main portion of a bone. Made of compact bone</a:t>
            </a:r>
          </a:p>
          <a:p>
            <a:pPr marL="514350" indent="-514350">
              <a:buFont typeface="Arial" pitchFamily="34" charset="0"/>
              <a:buAutoNum type="arabicPeriod"/>
            </a:pPr>
            <a:r>
              <a:rPr lang="en-US" dirty="0" smtClean="0"/>
              <a:t>Epiphyses: Enlarged ends of the bone. Thin layer of compact bone filled with spongy bone</a:t>
            </a:r>
          </a:p>
          <a:p>
            <a:pPr marL="514350" indent="-514350">
              <a:buAutoNum type="arabicPeriod"/>
            </a:pPr>
            <a:r>
              <a:rPr lang="en-US" dirty="0" err="1" smtClean="0"/>
              <a:t>Articular</a:t>
            </a:r>
            <a:r>
              <a:rPr lang="en-US" dirty="0" smtClean="0"/>
              <a:t> cartilage: Thin layer of hyaline cartilage covering the epiphysis. Reduces friction at joints</a:t>
            </a:r>
          </a:p>
          <a:p>
            <a:pPr marL="514350" indent="-514350">
              <a:buAutoNum type="arabicPeriod"/>
            </a:pPr>
            <a:r>
              <a:rPr lang="en-US" dirty="0" err="1" smtClean="0"/>
              <a:t>Periosteum</a:t>
            </a:r>
            <a:r>
              <a:rPr lang="en-US" dirty="0" smtClean="0"/>
              <a:t>: Tough sheath of connective tissue that surrounds the bone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Parts of a long bone</a:t>
            </a:r>
            <a:endParaRPr lang="en-US" dirty="0"/>
          </a:p>
        </p:txBody>
      </p:sp>
      <p:sp>
        <p:nvSpPr>
          <p:cNvPr id="3" name="Content Placeholder 2"/>
          <p:cNvSpPr>
            <a:spLocks noGrp="1"/>
          </p:cNvSpPr>
          <p:nvPr>
            <p:ph idx="1"/>
          </p:nvPr>
        </p:nvSpPr>
        <p:spPr>
          <a:xfrm>
            <a:off x="457200" y="762000"/>
            <a:ext cx="8229600" cy="5715000"/>
          </a:xfrm>
        </p:spPr>
        <p:txBody>
          <a:bodyPr>
            <a:normAutofit fontScale="92500"/>
          </a:bodyPr>
          <a:lstStyle/>
          <a:p>
            <a:pPr marL="514350" indent="-514350">
              <a:buAutoNum type="arabicPeriod"/>
            </a:pPr>
            <a:r>
              <a:rPr lang="en-US" dirty="0" err="1" smtClean="0"/>
              <a:t>Diaphysis</a:t>
            </a:r>
            <a:r>
              <a:rPr lang="en-US" dirty="0" smtClean="0"/>
              <a:t>: cylindrical main portion of a bone. Made of compact bone</a:t>
            </a:r>
          </a:p>
          <a:p>
            <a:pPr marL="514350" indent="-514350">
              <a:buFont typeface="Arial" pitchFamily="34" charset="0"/>
              <a:buAutoNum type="arabicPeriod"/>
            </a:pPr>
            <a:r>
              <a:rPr lang="en-US" dirty="0" smtClean="0"/>
              <a:t>Epiphyses: Enlarged ends of the bone. Thin layer of compact bone filled with spongy bone</a:t>
            </a:r>
          </a:p>
          <a:p>
            <a:pPr marL="514350" indent="-514350">
              <a:buAutoNum type="arabicPeriod"/>
            </a:pPr>
            <a:r>
              <a:rPr lang="en-US" dirty="0" err="1" smtClean="0"/>
              <a:t>Articular</a:t>
            </a:r>
            <a:r>
              <a:rPr lang="en-US" dirty="0" smtClean="0"/>
              <a:t> cartilage: Thin layer of hyaline cartilage covering the epiphysis. Reduces friction at joints</a:t>
            </a:r>
          </a:p>
          <a:p>
            <a:pPr marL="514350" indent="-514350">
              <a:buAutoNum type="arabicPeriod"/>
            </a:pPr>
            <a:r>
              <a:rPr lang="en-US" dirty="0" err="1" smtClean="0"/>
              <a:t>Periosteum</a:t>
            </a:r>
            <a:r>
              <a:rPr lang="en-US" dirty="0" smtClean="0"/>
              <a:t>: Tough sheath of connective tissue that surrounds the bone</a:t>
            </a:r>
          </a:p>
          <a:p>
            <a:pPr marL="514350" indent="-514350">
              <a:buAutoNum type="arabicPeriod"/>
            </a:pPr>
            <a:r>
              <a:rPr lang="en-US" dirty="0" err="1" smtClean="0"/>
              <a:t>Medullary</a:t>
            </a:r>
            <a:r>
              <a:rPr lang="en-US" dirty="0" smtClean="0"/>
              <a:t> cavity: hollow space within the </a:t>
            </a:r>
            <a:r>
              <a:rPr lang="en-US" dirty="0" err="1" smtClean="0"/>
              <a:t>diaphysis</a:t>
            </a:r>
            <a:r>
              <a:rPr lang="en-US" dirty="0" smtClean="0"/>
              <a:t> that contains fatty yellow bone marrow</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Parts of a long bone</a:t>
            </a:r>
            <a:endParaRPr lang="en-US" dirty="0"/>
          </a:p>
        </p:txBody>
      </p:sp>
      <p:sp>
        <p:nvSpPr>
          <p:cNvPr id="3" name="Content Placeholder 2"/>
          <p:cNvSpPr>
            <a:spLocks noGrp="1"/>
          </p:cNvSpPr>
          <p:nvPr>
            <p:ph idx="1"/>
          </p:nvPr>
        </p:nvSpPr>
        <p:spPr>
          <a:xfrm>
            <a:off x="457200" y="762000"/>
            <a:ext cx="8229600" cy="5715000"/>
          </a:xfrm>
        </p:spPr>
        <p:txBody>
          <a:bodyPr>
            <a:normAutofit fontScale="92500" lnSpcReduction="20000"/>
          </a:bodyPr>
          <a:lstStyle/>
          <a:p>
            <a:pPr marL="514350" indent="-514350">
              <a:buAutoNum type="arabicPeriod"/>
            </a:pPr>
            <a:r>
              <a:rPr lang="en-US" dirty="0" err="1" smtClean="0"/>
              <a:t>Diaphysis</a:t>
            </a:r>
            <a:r>
              <a:rPr lang="en-US" dirty="0" smtClean="0"/>
              <a:t>: cylindrical main portion of a bone. Made of compact bone</a:t>
            </a:r>
          </a:p>
          <a:p>
            <a:pPr marL="514350" indent="-514350">
              <a:buAutoNum type="arabicPeriod"/>
            </a:pPr>
            <a:r>
              <a:rPr lang="en-US" dirty="0" smtClean="0"/>
              <a:t>Epiphyses: Enlarged ends of the bone. Thin layer of compact bone filled with spongy bone</a:t>
            </a:r>
          </a:p>
          <a:p>
            <a:pPr marL="514350" indent="-514350">
              <a:buAutoNum type="arabicPeriod"/>
            </a:pPr>
            <a:r>
              <a:rPr lang="en-US" dirty="0" err="1" smtClean="0"/>
              <a:t>Articular</a:t>
            </a:r>
            <a:r>
              <a:rPr lang="en-US" dirty="0" smtClean="0"/>
              <a:t> cartilage: Thin layer of hyaline cartilage covering the epiphysis. Reduces friction at joints</a:t>
            </a:r>
          </a:p>
          <a:p>
            <a:pPr marL="514350" indent="-514350">
              <a:buAutoNum type="arabicPeriod"/>
            </a:pPr>
            <a:r>
              <a:rPr lang="en-US" dirty="0" err="1" smtClean="0"/>
              <a:t>Periosteum</a:t>
            </a:r>
            <a:r>
              <a:rPr lang="en-US" dirty="0" smtClean="0"/>
              <a:t>: Tough sheath of connective tissue that surrounds the bone</a:t>
            </a:r>
          </a:p>
          <a:p>
            <a:pPr marL="514350" indent="-514350">
              <a:buAutoNum type="arabicPeriod"/>
            </a:pPr>
            <a:r>
              <a:rPr lang="en-US" dirty="0" err="1" smtClean="0"/>
              <a:t>Medullary</a:t>
            </a:r>
            <a:r>
              <a:rPr lang="en-US" dirty="0" smtClean="0"/>
              <a:t> cavity: hollow space within the </a:t>
            </a:r>
            <a:r>
              <a:rPr lang="en-US" dirty="0" err="1" smtClean="0"/>
              <a:t>diaphysis</a:t>
            </a:r>
            <a:r>
              <a:rPr lang="en-US" dirty="0" smtClean="0"/>
              <a:t> that contains fatty yellow bone marrow</a:t>
            </a:r>
          </a:p>
          <a:p>
            <a:pPr marL="514350" indent="-514350">
              <a:buAutoNum type="arabicPeriod"/>
            </a:pPr>
            <a:r>
              <a:rPr lang="en-US" dirty="0" err="1" smtClean="0"/>
              <a:t>Endosteum</a:t>
            </a:r>
            <a:r>
              <a:rPr lang="en-US" dirty="0" smtClean="0"/>
              <a:t>: thin membrane that lines the </a:t>
            </a:r>
            <a:r>
              <a:rPr lang="en-US" dirty="0" err="1" smtClean="0"/>
              <a:t>medullary</a:t>
            </a:r>
            <a:r>
              <a:rPr lang="en-US" dirty="0" smtClean="0"/>
              <a:t> cavity</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Bone markings</a:t>
            </a:r>
            <a:endParaRPr lang="en-US" dirty="0"/>
          </a:p>
        </p:txBody>
      </p:sp>
      <p:sp>
        <p:nvSpPr>
          <p:cNvPr id="3" name="Content Placeholder 2"/>
          <p:cNvSpPr>
            <a:spLocks noGrp="1"/>
          </p:cNvSpPr>
          <p:nvPr>
            <p:ph idx="1"/>
          </p:nvPr>
        </p:nvSpPr>
        <p:spPr>
          <a:xfrm>
            <a:off x="457200" y="1600200"/>
            <a:ext cx="8686800" cy="4525963"/>
          </a:xfrm>
        </p:spPr>
        <p:txBody>
          <a:bodyPr>
            <a:normAutofit/>
          </a:bodyPr>
          <a:lstStyle/>
          <a:p>
            <a:r>
              <a:rPr lang="en-US" dirty="0" smtClean="0"/>
              <a:t>Note</a:t>
            </a:r>
            <a:r>
              <a:rPr lang="en-US" smtClean="0"/>
              <a:t>: Articulation</a:t>
            </a:r>
            <a:r>
              <a:rPr lang="en-US" dirty="0" smtClean="0"/>
              <a:t>= point where two bones meet</a:t>
            </a: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Bone markings</a:t>
            </a:r>
            <a:endParaRPr lang="en-US" dirty="0"/>
          </a:p>
        </p:txBody>
      </p:sp>
      <p:sp>
        <p:nvSpPr>
          <p:cNvPr id="3" name="Content Placeholder 2"/>
          <p:cNvSpPr>
            <a:spLocks noGrp="1"/>
          </p:cNvSpPr>
          <p:nvPr>
            <p:ph idx="1"/>
          </p:nvPr>
        </p:nvSpPr>
        <p:spPr/>
        <p:txBody>
          <a:bodyPr>
            <a:normAutofit/>
          </a:bodyPr>
          <a:lstStyle/>
          <a:p>
            <a:r>
              <a:rPr lang="en-US" dirty="0" smtClean="0"/>
              <a:t>Head: Enlarged, rounded end of bone for articulation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Bone markings</a:t>
            </a:r>
            <a:endParaRPr lang="en-US" dirty="0"/>
          </a:p>
        </p:txBody>
      </p:sp>
      <p:sp>
        <p:nvSpPr>
          <p:cNvPr id="3" name="Content Placeholder 2"/>
          <p:cNvSpPr>
            <a:spLocks noGrp="1"/>
          </p:cNvSpPr>
          <p:nvPr>
            <p:ph idx="1"/>
          </p:nvPr>
        </p:nvSpPr>
        <p:spPr/>
        <p:txBody>
          <a:bodyPr>
            <a:normAutofit/>
          </a:bodyPr>
          <a:lstStyle/>
          <a:p>
            <a:r>
              <a:rPr lang="en-US" dirty="0" smtClean="0"/>
              <a:t>Head: Enlarged, rounded end of bone for articulation</a:t>
            </a:r>
          </a:p>
          <a:p>
            <a:r>
              <a:rPr lang="en-US" dirty="0" err="1" smtClean="0"/>
              <a:t>Condyle</a:t>
            </a:r>
            <a:r>
              <a:rPr lang="en-US" dirty="0" smtClean="0"/>
              <a:t>: Smooth, rounded </a:t>
            </a:r>
            <a:r>
              <a:rPr lang="en-US" dirty="0" err="1" smtClean="0"/>
              <a:t>articular</a:t>
            </a:r>
            <a:r>
              <a:rPr lang="en-US" dirty="0" smtClean="0"/>
              <a:t> surface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Bone Structure (pg 2)</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Bone markings</a:t>
            </a:r>
            <a:endParaRPr lang="en-US" dirty="0"/>
          </a:p>
        </p:txBody>
      </p:sp>
      <p:sp>
        <p:nvSpPr>
          <p:cNvPr id="3" name="Content Placeholder 2"/>
          <p:cNvSpPr>
            <a:spLocks noGrp="1"/>
          </p:cNvSpPr>
          <p:nvPr>
            <p:ph idx="1"/>
          </p:nvPr>
        </p:nvSpPr>
        <p:spPr/>
        <p:txBody>
          <a:bodyPr>
            <a:normAutofit/>
          </a:bodyPr>
          <a:lstStyle/>
          <a:p>
            <a:r>
              <a:rPr lang="en-US" dirty="0" smtClean="0"/>
              <a:t>Head: Enlarged, rounded end of bone for articulation</a:t>
            </a:r>
          </a:p>
          <a:p>
            <a:r>
              <a:rPr lang="en-US" dirty="0" err="1" smtClean="0"/>
              <a:t>Condyle</a:t>
            </a:r>
            <a:r>
              <a:rPr lang="en-US" dirty="0" smtClean="0"/>
              <a:t>: Smooth, rounded </a:t>
            </a:r>
            <a:r>
              <a:rPr lang="en-US" dirty="0" err="1" smtClean="0"/>
              <a:t>articular</a:t>
            </a:r>
            <a:r>
              <a:rPr lang="en-US" dirty="0" smtClean="0"/>
              <a:t> surface</a:t>
            </a:r>
          </a:p>
          <a:p>
            <a:r>
              <a:rPr lang="en-US" dirty="0" err="1" smtClean="0"/>
              <a:t>Epicondyle</a:t>
            </a:r>
            <a:r>
              <a:rPr lang="en-US" dirty="0" smtClean="0"/>
              <a:t>: Bulge above a </a:t>
            </a:r>
            <a:r>
              <a:rPr lang="en-US" dirty="0" err="1" smtClean="0"/>
              <a:t>condyle</a:t>
            </a:r>
            <a:r>
              <a:rPr lang="en-US" dirty="0" smtClean="0"/>
              <a:t> for muscle attachment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Bone markings</a:t>
            </a:r>
            <a:endParaRPr lang="en-US" dirty="0"/>
          </a:p>
        </p:txBody>
      </p:sp>
      <p:sp>
        <p:nvSpPr>
          <p:cNvPr id="3" name="Content Placeholder 2"/>
          <p:cNvSpPr>
            <a:spLocks noGrp="1"/>
          </p:cNvSpPr>
          <p:nvPr>
            <p:ph idx="1"/>
          </p:nvPr>
        </p:nvSpPr>
        <p:spPr/>
        <p:txBody>
          <a:bodyPr>
            <a:normAutofit/>
          </a:bodyPr>
          <a:lstStyle/>
          <a:p>
            <a:r>
              <a:rPr lang="en-US" dirty="0" smtClean="0"/>
              <a:t>Head: Enlarged, rounded end of bone for articulation</a:t>
            </a:r>
          </a:p>
          <a:p>
            <a:r>
              <a:rPr lang="en-US" dirty="0" err="1" smtClean="0"/>
              <a:t>Condyle</a:t>
            </a:r>
            <a:r>
              <a:rPr lang="en-US" dirty="0" smtClean="0"/>
              <a:t>: Smooth, rounded </a:t>
            </a:r>
            <a:r>
              <a:rPr lang="en-US" dirty="0" err="1" smtClean="0"/>
              <a:t>articular</a:t>
            </a:r>
            <a:r>
              <a:rPr lang="en-US" dirty="0" smtClean="0"/>
              <a:t> surface</a:t>
            </a:r>
          </a:p>
          <a:p>
            <a:r>
              <a:rPr lang="en-US" dirty="0" err="1" smtClean="0"/>
              <a:t>Epicondyle</a:t>
            </a:r>
            <a:r>
              <a:rPr lang="en-US" dirty="0" smtClean="0"/>
              <a:t>: Bulge above a </a:t>
            </a:r>
            <a:r>
              <a:rPr lang="en-US" dirty="0" err="1" smtClean="0"/>
              <a:t>condyle</a:t>
            </a:r>
            <a:r>
              <a:rPr lang="en-US" dirty="0" smtClean="0"/>
              <a:t> for muscle attachment</a:t>
            </a:r>
          </a:p>
          <a:p>
            <a:r>
              <a:rPr lang="en-US" dirty="0" err="1" smtClean="0"/>
              <a:t>Trochanter</a:t>
            </a:r>
            <a:r>
              <a:rPr lang="en-US" dirty="0" smtClean="0"/>
              <a:t>: Large, blunt projection for muscle attachment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Bone markings</a:t>
            </a:r>
            <a:endParaRPr lang="en-US" dirty="0"/>
          </a:p>
        </p:txBody>
      </p:sp>
      <p:sp>
        <p:nvSpPr>
          <p:cNvPr id="3" name="Content Placeholder 2"/>
          <p:cNvSpPr>
            <a:spLocks noGrp="1"/>
          </p:cNvSpPr>
          <p:nvPr>
            <p:ph idx="1"/>
          </p:nvPr>
        </p:nvSpPr>
        <p:spPr/>
        <p:txBody>
          <a:bodyPr>
            <a:normAutofit lnSpcReduction="10000"/>
          </a:bodyPr>
          <a:lstStyle/>
          <a:p>
            <a:r>
              <a:rPr lang="en-US" dirty="0" smtClean="0"/>
              <a:t>Head: Enlarged, rounded end of bone for articulation</a:t>
            </a:r>
          </a:p>
          <a:p>
            <a:r>
              <a:rPr lang="en-US" dirty="0" err="1" smtClean="0"/>
              <a:t>Condyle</a:t>
            </a:r>
            <a:r>
              <a:rPr lang="en-US" dirty="0" smtClean="0"/>
              <a:t>: Smooth, rounded </a:t>
            </a:r>
            <a:r>
              <a:rPr lang="en-US" dirty="0" err="1" smtClean="0"/>
              <a:t>articular</a:t>
            </a:r>
            <a:r>
              <a:rPr lang="en-US" dirty="0" smtClean="0"/>
              <a:t> surface</a:t>
            </a:r>
          </a:p>
          <a:p>
            <a:r>
              <a:rPr lang="en-US" dirty="0" err="1" smtClean="0"/>
              <a:t>Epicondyle</a:t>
            </a:r>
            <a:r>
              <a:rPr lang="en-US" dirty="0" smtClean="0"/>
              <a:t>: Bulge above a </a:t>
            </a:r>
            <a:r>
              <a:rPr lang="en-US" dirty="0" err="1" smtClean="0"/>
              <a:t>condyle</a:t>
            </a:r>
            <a:r>
              <a:rPr lang="en-US" dirty="0" smtClean="0"/>
              <a:t> for muscle attachment</a:t>
            </a:r>
          </a:p>
          <a:p>
            <a:r>
              <a:rPr lang="en-US" dirty="0" err="1" smtClean="0"/>
              <a:t>Trochanter</a:t>
            </a:r>
            <a:r>
              <a:rPr lang="en-US" dirty="0" smtClean="0"/>
              <a:t>: Large, blunt projection for muscle attachment</a:t>
            </a:r>
          </a:p>
          <a:p>
            <a:r>
              <a:rPr lang="en-US" dirty="0" smtClean="0"/>
              <a:t>Foramen: Hole in a bone for passage of blood vessels and nerves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the Bones</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Support: Form internal framework that supports the body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the Bones</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Support: Form internal framework that supports the body</a:t>
            </a:r>
          </a:p>
          <a:p>
            <a:pPr marL="514350" indent="-514350">
              <a:buAutoNum type="arabicPeriod"/>
            </a:pPr>
            <a:r>
              <a:rPr lang="en-US" dirty="0" smtClean="0"/>
              <a:t>Protection: Protects organs</a:t>
            </a:r>
          </a:p>
          <a:p>
            <a:pPr marL="514350" indent="-514350">
              <a:buNone/>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the Bones</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Support: Form internal framework that supports the body</a:t>
            </a:r>
          </a:p>
          <a:p>
            <a:pPr marL="514350" indent="-514350">
              <a:buAutoNum type="arabicPeriod"/>
            </a:pPr>
            <a:r>
              <a:rPr lang="en-US" dirty="0" smtClean="0"/>
              <a:t>Protection: Protects organs</a:t>
            </a:r>
          </a:p>
          <a:p>
            <a:pPr marL="514350" indent="-514350">
              <a:buAutoNum type="arabicPeriod"/>
            </a:pPr>
            <a:r>
              <a:rPr lang="en-US" dirty="0" smtClean="0"/>
              <a:t>Movement: Skeletal muscles use bones as levers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the Bones</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Support: Form internal framework that supports the body</a:t>
            </a:r>
          </a:p>
          <a:p>
            <a:pPr marL="514350" indent="-514350">
              <a:buAutoNum type="arabicPeriod"/>
            </a:pPr>
            <a:r>
              <a:rPr lang="en-US" dirty="0" smtClean="0"/>
              <a:t>Protection: Protects organs</a:t>
            </a:r>
          </a:p>
          <a:p>
            <a:pPr marL="514350" indent="-514350">
              <a:buAutoNum type="arabicPeriod"/>
            </a:pPr>
            <a:r>
              <a:rPr lang="en-US" dirty="0" smtClean="0"/>
              <a:t>Movement: Skeletal muscles use bones as levers</a:t>
            </a:r>
          </a:p>
          <a:p>
            <a:pPr marL="514350" indent="-514350">
              <a:buAutoNum type="arabicPeriod"/>
            </a:pPr>
            <a:r>
              <a:rPr lang="en-US" dirty="0" smtClean="0"/>
              <a:t>Storage: Marrow stores fat. Bone tissue stores calcium and phosphorus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the Bones</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Support: Form internal framework that supports the body</a:t>
            </a:r>
          </a:p>
          <a:p>
            <a:pPr marL="514350" indent="-514350">
              <a:buAutoNum type="arabicPeriod"/>
            </a:pPr>
            <a:r>
              <a:rPr lang="en-US" dirty="0" smtClean="0"/>
              <a:t>Protection: Protects organs</a:t>
            </a:r>
          </a:p>
          <a:p>
            <a:pPr marL="514350" indent="-514350">
              <a:buAutoNum type="arabicPeriod"/>
            </a:pPr>
            <a:r>
              <a:rPr lang="en-US" dirty="0" smtClean="0"/>
              <a:t>Movement: Skeletal muscles use bones as levers</a:t>
            </a:r>
          </a:p>
          <a:p>
            <a:pPr marL="514350" indent="-514350">
              <a:buAutoNum type="arabicPeriod"/>
            </a:pPr>
            <a:r>
              <a:rPr lang="en-US" dirty="0" smtClean="0"/>
              <a:t>Storage: Marrow stores fat. Bone tissue stores calcium and phosphorus</a:t>
            </a:r>
          </a:p>
          <a:p>
            <a:pPr marL="514350" indent="-514350">
              <a:buAutoNum type="arabicPeriod"/>
            </a:pPr>
            <a:r>
              <a:rPr lang="en-US" dirty="0" smtClean="0"/>
              <a:t>Blood cell formation: Occurs in bone marrow</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Bone Tissue</a:t>
            </a:r>
            <a:endParaRPr lang="en-US" dirty="0"/>
          </a:p>
        </p:txBody>
      </p:sp>
      <p:sp>
        <p:nvSpPr>
          <p:cNvPr id="3" name="Content Placeholder 2"/>
          <p:cNvSpPr>
            <a:spLocks noGrp="1"/>
          </p:cNvSpPr>
          <p:nvPr>
            <p:ph idx="1"/>
          </p:nvPr>
        </p:nvSpPr>
        <p:spPr/>
        <p:txBody>
          <a:bodyPr>
            <a:normAutofit/>
          </a:bodyPr>
          <a:lstStyle/>
          <a:p>
            <a:r>
              <a:rPr lang="en-US" dirty="0" smtClean="0"/>
              <a:t>Compact Bone: Contains </a:t>
            </a:r>
            <a:r>
              <a:rPr lang="en-US" dirty="0" err="1" smtClean="0"/>
              <a:t>haversian</a:t>
            </a:r>
            <a:r>
              <a:rPr lang="en-US" dirty="0" smtClean="0"/>
              <a:t> canals that carry blood vessels surrounded by concentric rings of matrix that contains </a:t>
            </a:r>
            <a:r>
              <a:rPr lang="en-US" dirty="0" err="1" smtClean="0"/>
              <a:t>osteocytes</a:t>
            </a:r>
            <a:r>
              <a:rPr lang="en-US" dirty="0" smtClean="0"/>
              <a:t> in lacunae</a:t>
            </a:r>
          </a:p>
          <a:p>
            <a:pPr>
              <a:buNone/>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Bone Tissue</a:t>
            </a:r>
            <a:endParaRPr lang="en-US" dirty="0"/>
          </a:p>
        </p:txBody>
      </p:sp>
      <p:sp>
        <p:nvSpPr>
          <p:cNvPr id="3" name="Content Placeholder 2"/>
          <p:cNvSpPr>
            <a:spLocks noGrp="1"/>
          </p:cNvSpPr>
          <p:nvPr>
            <p:ph idx="1"/>
          </p:nvPr>
        </p:nvSpPr>
        <p:spPr/>
        <p:txBody>
          <a:bodyPr>
            <a:normAutofit lnSpcReduction="10000"/>
          </a:bodyPr>
          <a:lstStyle/>
          <a:p>
            <a:r>
              <a:rPr lang="en-US" dirty="0" smtClean="0"/>
              <a:t>Compact Bone: Contains </a:t>
            </a:r>
            <a:r>
              <a:rPr lang="en-US" dirty="0" err="1" smtClean="0"/>
              <a:t>haversian</a:t>
            </a:r>
            <a:r>
              <a:rPr lang="en-US" dirty="0" smtClean="0"/>
              <a:t> canals that carry blood vessels surrounded by concentric rings of matrix that contains </a:t>
            </a:r>
            <a:r>
              <a:rPr lang="en-US" dirty="0" err="1" smtClean="0"/>
              <a:t>osteocytes</a:t>
            </a:r>
            <a:r>
              <a:rPr lang="en-US" dirty="0" smtClean="0"/>
              <a:t> in lacunae</a:t>
            </a:r>
          </a:p>
          <a:p>
            <a:r>
              <a:rPr lang="en-US" dirty="0" smtClean="0"/>
              <a:t>Spongy Bone: Less dense than compact bone. Contains thin columns of bone tissue surrounded by small, irregular cavities. The cavities are filled with red bone marrow, which forms red and white blood cells. </a:t>
            </a:r>
          </a:p>
          <a:p>
            <a:pPr>
              <a:buNone/>
            </a:pP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38510</TotalTime>
  <Words>771</Words>
  <Application>Microsoft Office PowerPoint</Application>
  <PresentationFormat>On-screen Show (4:3)</PresentationFormat>
  <Paragraphs>97</Paragraphs>
  <Slides>22</Slides>
  <Notes>0</Notes>
  <HiddenSlides>0</HiddenSlides>
  <MMClips>0</MMClips>
  <ScaleCrop>false</ScaleCrop>
  <HeadingPairs>
    <vt:vector size="4" baseType="variant">
      <vt:variant>
        <vt:lpstr>Design Template</vt:lpstr>
      </vt:variant>
      <vt:variant>
        <vt:i4>1</vt:i4>
      </vt:variant>
      <vt:variant>
        <vt:lpstr>Slide Titles</vt:lpstr>
      </vt:variant>
      <vt:variant>
        <vt:i4>22</vt:i4>
      </vt:variant>
    </vt:vector>
  </HeadingPairs>
  <TitlesOfParts>
    <vt:vector size="23" baseType="lpstr">
      <vt:lpstr>Office Theme</vt:lpstr>
      <vt:lpstr>Construct Interactive Notes</vt:lpstr>
      <vt:lpstr>Bone Structure (pg 2)</vt:lpstr>
      <vt:lpstr>Functions of the Bones</vt:lpstr>
      <vt:lpstr>Functions of the Bones</vt:lpstr>
      <vt:lpstr>Functions of the Bones</vt:lpstr>
      <vt:lpstr>Functions of the Bones</vt:lpstr>
      <vt:lpstr>Functions of the Bones</vt:lpstr>
      <vt:lpstr>Bone Tissue</vt:lpstr>
      <vt:lpstr>Bone Tissue</vt:lpstr>
      <vt:lpstr>Bone Shapes</vt:lpstr>
      <vt:lpstr>Parts of a long bone</vt:lpstr>
      <vt:lpstr>Parts of a long bone</vt:lpstr>
      <vt:lpstr>Parts of a long bone</vt:lpstr>
      <vt:lpstr>Parts of a long bone</vt:lpstr>
      <vt:lpstr>Parts of a long bone</vt:lpstr>
      <vt:lpstr>Parts of a long bone</vt:lpstr>
      <vt:lpstr>Bone markings</vt:lpstr>
      <vt:lpstr>Bone markings</vt:lpstr>
      <vt:lpstr>Bone markings</vt:lpstr>
      <vt:lpstr>Bone markings</vt:lpstr>
      <vt:lpstr>Bone markings</vt:lpstr>
      <vt:lpstr>Bone markings</vt:lpstr>
    </vt:vector>
  </TitlesOfParts>
  <Company>4J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South Eugene High School</dc:creator>
  <cp:lastModifiedBy>Teacher</cp:lastModifiedBy>
  <cp:revision>57</cp:revision>
  <cp:lastPrinted>2013-10-25T20:49:35Z</cp:lastPrinted>
  <dcterms:created xsi:type="dcterms:W3CDTF">2017-10-23T16:01:25Z</dcterms:created>
  <dcterms:modified xsi:type="dcterms:W3CDTF">2017-10-23T18:02:42Z</dcterms:modified>
</cp:coreProperties>
</file>