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handoutMasterIdLst>
    <p:handoutMasterId r:id="rId27"/>
  </p:handoutMasterIdLst>
  <p:sldIdLst>
    <p:sldId id="257" r:id="rId2"/>
    <p:sldId id="258" r:id="rId3"/>
    <p:sldId id="263" r:id="rId4"/>
    <p:sldId id="259" r:id="rId5"/>
    <p:sldId id="264" r:id="rId6"/>
    <p:sldId id="265" r:id="rId7"/>
    <p:sldId id="260" r:id="rId8"/>
    <p:sldId id="266" r:id="rId9"/>
    <p:sldId id="267" r:id="rId10"/>
    <p:sldId id="268" r:id="rId11"/>
    <p:sldId id="269" r:id="rId12"/>
    <p:sldId id="270" r:id="rId13"/>
    <p:sldId id="261" r:id="rId14"/>
    <p:sldId id="271" r:id="rId15"/>
    <p:sldId id="272" r:id="rId16"/>
    <p:sldId id="273" r:id="rId17"/>
    <p:sldId id="274" r:id="rId18"/>
    <p:sldId id="275" r:id="rId19"/>
    <p:sldId id="262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821DB-263A-6C4D-A8FA-A3482B022A2E}" type="datetimeFigureOut">
              <a:rPr lang="en-US" smtClean="0"/>
              <a:pPr/>
              <a:t>10/31/16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91037-B1B4-894E-9613-9D76E52AD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7C2F-4931-41B2-96A4-3C827FFDAC00}" type="datetimeFigureOut">
              <a:rPr lang="en-US" smtClean="0"/>
              <a:pPr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E3A2-3AF5-40BE-859D-A7DC856ED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7C2F-4931-41B2-96A4-3C827FFDAC00}" type="datetimeFigureOut">
              <a:rPr lang="en-US" smtClean="0"/>
              <a:pPr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E3A2-3AF5-40BE-859D-A7DC856ED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7C2F-4931-41B2-96A4-3C827FFDAC00}" type="datetimeFigureOut">
              <a:rPr lang="en-US" smtClean="0"/>
              <a:pPr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E3A2-3AF5-40BE-859D-A7DC856ED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7C2F-4931-41B2-96A4-3C827FFDAC00}" type="datetimeFigureOut">
              <a:rPr lang="en-US" smtClean="0"/>
              <a:pPr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E3A2-3AF5-40BE-859D-A7DC856ED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7C2F-4931-41B2-96A4-3C827FFDAC00}" type="datetimeFigureOut">
              <a:rPr lang="en-US" smtClean="0"/>
              <a:pPr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E3A2-3AF5-40BE-859D-A7DC856ED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7C2F-4931-41B2-96A4-3C827FFDAC00}" type="datetimeFigureOut">
              <a:rPr lang="en-US" smtClean="0"/>
              <a:pPr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E3A2-3AF5-40BE-859D-A7DC856ED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7C2F-4931-41B2-96A4-3C827FFDAC00}" type="datetimeFigureOut">
              <a:rPr lang="en-US" smtClean="0"/>
              <a:pPr/>
              <a:t>10/31/16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E3A2-3AF5-40BE-859D-A7DC856ED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7C2F-4931-41B2-96A4-3C827FFDAC00}" type="datetimeFigureOut">
              <a:rPr lang="en-US" smtClean="0"/>
              <a:pPr/>
              <a:t>10/31/16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E3A2-3AF5-40BE-859D-A7DC856ED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7C2F-4931-41B2-96A4-3C827FFDAC00}" type="datetimeFigureOut">
              <a:rPr lang="en-US" smtClean="0"/>
              <a:pPr/>
              <a:t>10/31/16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E3A2-3AF5-40BE-859D-A7DC856ED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7C2F-4931-41B2-96A4-3C827FFDAC00}" type="datetimeFigureOut">
              <a:rPr lang="en-US" smtClean="0"/>
              <a:pPr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E3A2-3AF5-40BE-859D-A7DC856ED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7C2F-4931-41B2-96A4-3C827FFDAC00}" type="datetimeFigureOut">
              <a:rPr lang="en-US" smtClean="0"/>
              <a:pPr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E3A2-3AF5-40BE-859D-A7DC856ED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27C2F-4931-41B2-96A4-3C827FFDAC00}" type="datetimeFigureOut">
              <a:rPr lang="en-US" smtClean="0"/>
              <a:pPr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0E3A2-3AF5-40BE-859D-A7DC856ED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Appendicular</a:t>
            </a:r>
            <a:r>
              <a:rPr lang="en-US" dirty="0" smtClean="0"/>
              <a:t> Skeleton (pg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Upper Extremity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Humerus</a:t>
            </a:r>
            <a:r>
              <a:rPr lang="en-US" dirty="0" smtClean="0"/>
              <a:t>: Between shoulder and elbow. </a:t>
            </a:r>
            <a:r>
              <a:rPr lang="en-US" dirty="0"/>
              <a:t>A</a:t>
            </a:r>
            <a:r>
              <a:rPr lang="en-US" dirty="0" smtClean="0"/>
              <a:t>rticulates with the scapula, ulna and radius</a:t>
            </a:r>
          </a:p>
          <a:p>
            <a:pPr marL="514350" indent="-514350">
              <a:buAutoNum type="arabicPeriod"/>
            </a:pPr>
            <a:r>
              <a:rPr lang="en-US" dirty="0" smtClean="0"/>
              <a:t>Ulna: On the pinky side of the forearm. Longer than the radius. Forms the point of the elbow</a:t>
            </a:r>
          </a:p>
          <a:p>
            <a:pPr marL="514350" indent="-514350">
              <a:buAutoNum type="arabicPeriod"/>
            </a:pPr>
            <a:r>
              <a:rPr lang="en-US" dirty="0" smtClean="0"/>
              <a:t>Radius: On the thumb side of the forearm. Crosses over the ulna when the hand is turned over</a:t>
            </a:r>
          </a:p>
          <a:p>
            <a:pPr marL="514350" indent="-514350">
              <a:buAutoNum type="arabicPeriod"/>
            </a:pPr>
            <a:r>
              <a:rPr lang="en-US" dirty="0" smtClean="0"/>
              <a:t>Carpals: 8 bones arranged in 2 rows. Form the wrist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Upper Extremity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Humerus</a:t>
            </a:r>
            <a:r>
              <a:rPr lang="en-US" dirty="0" smtClean="0"/>
              <a:t>: Between shoulder and elbow. </a:t>
            </a:r>
            <a:r>
              <a:rPr lang="en-US" dirty="0"/>
              <a:t>A</a:t>
            </a:r>
            <a:r>
              <a:rPr lang="en-US" dirty="0" smtClean="0"/>
              <a:t>rticulates with the scapula, ulna and radius</a:t>
            </a:r>
          </a:p>
          <a:p>
            <a:pPr marL="514350" indent="-514350">
              <a:buAutoNum type="arabicPeriod"/>
            </a:pPr>
            <a:r>
              <a:rPr lang="en-US" dirty="0" smtClean="0"/>
              <a:t>Ulna: On the pinky side of the forearm. Longer than the radius. Forms the point of the elbow</a:t>
            </a:r>
          </a:p>
          <a:p>
            <a:pPr marL="514350" indent="-514350">
              <a:buAutoNum type="arabicPeriod"/>
            </a:pPr>
            <a:r>
              <a:rPr lang="en-US" dirty="0" smtClean="0"/>
              <a:t>Radius: On the thumb side of the forearm. Crosses over the ulna when the hand is turned over</a:t>
            </a:r>
          </a:p>
          <a:p>
            <a:pPr marL="514350" indent="-514350">
              <a:buAutoNum type="arabicPeriod"/>
            </a:pPr>
            <a:r>
              <a:rPr lang="en-US" dirty="0" smtClean="0"/>
              <a:t>Carpals: 8 bones arranged in 2 rows. Form the wrist</a:t>
            </a:r>
          </a:p>
          <a:p>
            <a:pPr marL="514350" indent="-514350">
              <a:buAutoNum type="arabicPeriod"/>
            </a:pPr>
            <a:r>
              <a:rPr lang="en-US" dirty="0" smtClean="0"/>
              <a:t>Metacarpals: 5 bones, one in line with each finger. Form the hand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Upper Extremity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Humerus</a:t>
            </a:r>
            <a:r>
              <a:rPr lang="en-US" dirty="0" smtClean="0"/>
              <a:t>: Between shoulder and elbow. </a:t>
            </a:r>
            <a:r>
              <a:rPr lang="en-US" dirty="0"/>
              <a:t>A</a:t>
            </a:r>
            <a:r>
              <a:rPr lang="en-US" dirty="0" smtClean="0"/>
              <a:t>rticulates with the scapula, ulna and radius</a:t>
            </a:r>
          </a:p>
          <a:p>
            <a:pPr marL="514350" indent="-514350">
              <a:buAutoNum type="arabicPeriod"/>
            </a:pPr>
            <a:r>
              <a:rPr lang="en-US" dirty="0" smtClean="0"/>
              <a:t>Ulna: On the pinky side of the forearm. Longer than the radius. Forms the point of the elbow</a:t>
            </a:r>
          </a:p>
          <a:p>
            <a:pPr marL="514350" indent="-514350">
              <a:buAutoNum type="arabicPeriod"/>
            </a:pPr>
            <a:r>
              <a:rPr lang="en-US" dirty="0" smtClean="0"/>
              <a:t>Radius: On the thumb side of the forearm. Crosses over the ulna when the hand is turned over</a:t>
            </a:r>
          </a:p>
          <a:p>
            <a:pPr marL="514350" indent="-514350">
              <a:buAutoNum type="arabicPeriod"/>
            </a:pPr>
            <a:r>
              <a:rPr lang="en-US" dirty="0" smtClean="0"/>
              <a:t>Carpals: 8 bones arranged in 2 rows. Form the wrist</a:t>
            </a:r>
          </a:p>
          <a:p>
            <a:pPr marL="514350" indent="-514350">
              <a:buAutoNum type="arabicPeriod"/>
            </a:pPr>
            <a:r>
              <a:rPr lang="en-US" dirty="0" smtClean="0"/>
              <a:t>Metacarpals: 5 bones, one in line with each finger. Form the hand</a:t>
            </a:r>
          </a:p>
          <a:p>
            <a:pPr marL="514350" indent="-514350">
              <a:buAutoNum type="arabicPeriod"/>
            </a:pPr>
            <a:r>
              <a:rPr lang="en-US" dirty="0" smtClean="0"/>
              <a:t>Phalanges: 14 bones (3 in each finger, 2 in thumb)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Pelvic girdle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Attaches leg to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Pelvic girdle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Attaches leg to body</a:t>
            </a:r>
          </a:p>
          <a:p>
            <a:r>
              <a:rPr lang="en-US" dirty="0" smtClean="0"/>
              <a:t>Consists of 2 </a:t>
            </a:r>
            <a:r>
              <a:rPr lang="en-US" dirty="0" err="1" smtClean="0"/>
              <a:t>coxal</a:t>
            </a:r>
            <a:r>
              <a:rPr lang="en-US" dirty="0" smtClean="0"/>
              <a:t> (hip) bones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Pelvic girdle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Attaches leg to body</a:t>
            </a:r>
          </a:p>
          <a:p>
            <a:r>
              <a:rPr lang="en-US" dirty="0" smtClean="0"/>
              <a:t>Consists of 2 </a:t>
            </a:r>
            <a:r>
              <a:rPr lang="en-US" dirty="0" err="1" smtClean="0"/>
              <a:t>coxal</a:t>
            </a:r>
            <a:r>
              <a:rPr lang="en-US" dirty="0" smtClean="0"/>
              <a:t> (hip) bones</a:t>
            </a:r>
          </a:p>
          <a:p>
            <a:r>
              <a:rPr lang="en-US" dirty="0" smtClean="0"/>
              <a:t>Articulate </a:t>
            </a:r>
            <a:r>
              <a:rPr lang="en-US" dirty="0" err="1" smtClean="0"/>
              <a:t>posteriorly</a:t>
            </a:r>
            <a:r>
              <a:rPr lang="en-US" dirty="0" smtClean="0"/>
              <a:t> with the sacrum and </a:t>
            </a:r>
            <a:r>
              <a:rPr lang="en-US" dirty="0" err="1" smtClean="0"/>
              <a:t>anteriorly</a:t>
            </a:r>
            <a:r>
              <a:rPr lang="en-US" dirty="0" smtClean="0"/>
              <a:t> with each other at the </a:t>
            </a:r>
            <a:r>
              <a:rPr lang="en-US" dirty="0" err="1" smtClean="0"/>
              <a:t>symphysis</a:t>
            </a:r>
            <a:r>
              <a:rPr lang="en-US" dirty="0" smtClean="0"/>
              <a:t> pubis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Pelvic girdle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Attaches leg to body</a:t>
            </a:r>
          </a:p>
          <a:p>
            <a:r>
              <a:rPr lang="en-US" dirty="0" smtClean="0"/>
              <a:t>Consists of 2 </a:t>
            </a:r>
            <a:r>
              <a:rPr lang="en-US" dirty="0" err="1" smtClean="0"/>
              <a:t>coxal</a:t>
            </a:r>
            <a:r>
              <a:rPr lang="en-US" dirty="0" smtClean="0"/>
              <a:t> (hip) bones</a:t>
            </a:r>
          </a:p>
          <a:p>
            <a:r>
              <a:rPr lang="en-US" dirty="0" smtClean="0"/>
              <a:t>Articulate </a:t>
            </a:r>
            <a:r>
              <a:rPr lang="en-US" dirty="0" err="1" smtClean="0"/>
              <a:t>posteriorly</a:t>
            </a:r>
            <a:r>
              <a:rPr lang="en-US" dirty="0" smtClean="0"/>
              <a:t> with the sacrum and </a:t>
            </a:r>
            <a:r>
              <a:rPr lang="en-US" dirty="0" err="1" smtClean="0"/>
              <a:t>anteriorly</a:t>
            </a:r>
            <a:r>
              <a:rPr lang="en-US" dirty="0" smtClean="0"/>
              <a:t> with each other at the </a:t>
            </a:r>
            <a:r>
              <a:rPr lang="en-US" dirty="0" err="1" smtClean="0"/>
              <a:t>symphysis</a:t>
            </a:r>
            <a:r>
              <a:rPr lang="en-US" dirty="0" smtClean="0"/>
              <a:t> pubis</a:t>
            </a:r>
          </a:p>
          <a:p>
            <a:r>
              <a:rPr lang="en-US" dirty="0" smtClean="0"/>
              <a:t>Each </a:t>
            </a:r>
            <a:r>
              <a:rPr lang="en-US" dirty="0" err="1" smtClean="0"/>
              <a:t>coxal</a:t>
            </a:r>
            <a:r>
              <a:rPr lang="en-US" dirty="0" smtClean="0"/>
              <a:t> bone has 3 parts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1. Ilium: largest part. Wing-shaped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Pelvic girdle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Attaches leg to body</a:t>
            </a:r>
          </a:p>
          <a:p>
            <a:r>
              <a:rPr lang="en-US" dirty="0" smtClean="0"/>
              <a:t>Consists of 2 </a:t>
            </a:r>
            <a:r>
              <a:rPr lang="en-US" dirty="0" err="1" smtClean="0"/>
              <a:t>coxal</a:t>
            </a:r>
            <a:r>
              <a:rPr lang="en-US" dirty="0" smtClean="0"/>
              <a:t> (hip) bones</a:t>
            </a:r>
          </a:p>
          <a:p>
            <a:r>
              <a:rPr lang="en-US" dirty="0" smtClean="0"/>
              <a:t>Articulate </a:t>
            </a:r>
            <a:r>
              <a:rPr lang="en-US" dirty="0" err="1" smtClean="0"/>
              <a:t>posteriorly</a:t>
            </a:r>
            <a:r>
              <a:rPr lang="en-US" dirty="0" smtClean="0"/>
              <a:t> with the sacrum and </a:t>
            </a:r>
            <a:r>
              <a:rPr lang="en-US" dirty="0" err="1" smtClean="0"/>
              <a:t>anteriorly</a:t>
            </a:r>
            <a:r>
              <a:rPr lang="en-US" dirty="0" smtClean="0"/>
              <a:t> with each other at the </a:t>
            </a:r>
            <a:r>
              <a:rPr lang="en-US" dirty="0" err="1" smtClean="0"/>
              <a:t>symphysis</a:t>
            </a:r>
            <a:r>
              <a:rPr lang="en-US" dirty="0" smtClean="0"/>
              <a:t> pubis</a:t>
            </a:r>
          </a:p>
          <a:p>
            <a:r>
              <a:rPr lang="en-US" dirty="0" smtClean="0"/>
              <a:t>Each </a:t>
            </a:r>
            <a:r>
              <a:rPr lang="en-US" dirty="0" err="1" smtClean="0"/>
              <a:t>coxal</a:t>
            </a:r>
            <a:r>
              <a:rPr lang="en-US" dirty="0" smtClean="0"/>
              <a:t> bone has 3 parts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1. Ilium: largest part. Wing-shaped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2. </a:t>
            </a:r>
            <a:r>
              <a:rPr lang="en-US" dirty="0" err="1" smtClean="0"/>
              <a:t>Ischium</a:t>
            </a:r>
            <a:r>
              <a:rPr lang="en-US" dirty="0" smtClean="0"/>
              <a:t>: Posterior portion. Sitting bones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Pelvic girdle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Attaches leg to body</a:t>
            </a:r>
          </a:p>
          <a:p>
            <a:r>
              <a:rPr lang="en-US" dirty="0" smtClean="0"/>
              <a:t>Consists of 2 </a:t>
            </a:r>
            <a:r>
              <a:rPr lang="en-US" dirty="0" err="1" smtClean="0"/>
              <a:t>coxal</a:t>
            </a:r>
            <a:r>
              <a:rPr lang="en-US" dirty="0" smtClean="0"/>
              <a:t> (hip) bones</a:t>
            </a:r>
          </a:p>
          <a:p>
            <a:r>
              <a:rPr lang="en-US" dirty="0" smtClean="0"/>
              <a:t>Articulate </a:t>
            </a:r>
            <a:r>
              <a:rPr lang="en-US" dirty="0" err="1" smtClean="0"/>
              <a:t>posteriorly</a:t>
            </a:r>
            <a:r>
              <a:rPr lang="en-US" dirty="0" smtClean="0"/>
              <a:t> with the sacrum and </a:t>
            </a:r>
            <a:r>
              <a:rPr lang="en-US" dirty="0" err="1" smtClean="0"/>
              <a:t>anteriorly</a:t>
            </a:r>
            <a:r>
              <a:rPr lang="en-US" dirty="0" smtClean="0"/>
              <a:t> with each other at the </a:t>
            </a:r>
            <a:r>
              <a:rPr lang="en-US" dirty="0" err="1" smtClean="0"/>
              <a:t>symphysis</a:t>
            </a:r>
            <a:r>
              <a:rPr lang="en-US" dirty="0" smtClean="0"/>
              <a:t> pubis</a:t>
            </a:r>
          </a:p>
          <a:p>
            <a:r>
              <a:rPr lang="en-US" dirty="0" smtClean="0"/>
              <a:t>Each </a:t>
            </a:r>
            <a:r>
              <a:rPr lang="en-US" dirty="0" err="1" smtClean="0"/>
              <a:t>coxal</a:t>
            </a:r>
            <a:r>
              <a:rPr lang="en-US" dirty="0" smtClean="0"/>
              <a:t> bone has 3 parts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1. Ilium: largest part. Wing-shaped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2. </a:t>
            </a:r>
            <a:r>
              <a:rPr lang="en-US" dirty="0" err="1" smtClean="0"/>
              <a:t>Ischium</a:t>
            </a:r>
            <a:r>
              <a:rPr lang="en-US" dirty="0" smtClean="0"/>
              <a:t>: Posterior portion. Sitting bones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3. Pubis: lower, </a:t>
            </a:r>
            <a:r>
              <a:rPr lang="en-US" smtClean="0"/>
              <a:t>anterior portion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Lower Extremity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Femur: Thigh bone. Largest, longest, strongest bone in the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Appendicular</a:t>
            </a:r>
            <a:r>
              <a:rPr lang="en-US" dirty="0" smtClean="0"/>
              <a:t> Skeleton (pg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126 bones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Lower Extremity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Femur: largest, longest, strongest bone in the body</a:t>
            </a:r>
          </a:p>
          <a:p>
            <a:pPr marL="514350" indent="-514350">
              <a:buAutoNum type="arabicPeriod"/>
            </a:pPr>
            <a:r>
              <a:rPr lang="en-US" dirty="0" smtClean="0"/>
              <a:t>Tibia: On the medial side of the leg. Larger than the fibula. Articulates with femur to form knee joint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Lower Extremity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Femur: largest, longest, strongest bone in the body</a:t>
            </a:r>
          </a:p>
          <a:p>
            <a:pPr marL="514350" indent="-514350">
              <a:buAutoNum type="arabicPeriod"/>
            </a:pPr>
            <a:r>
              <a:rPr lang="en-US" dirty="0" smtClean="0"/>
              <a:t>Tibia: On the medial side of the leg. Larger than the fibula. Articulates with femur to form knee joint</a:t>
            </a:r>
          </a:p>
          <a:p>
            <a:pPr marL="514350" indent="-514350">
              <a:buAutoNum type="arabicPeriod"/>
            </a:pPr>
            <a:r>
              <a:rPr lang="en-US" dirty="0" smtClean="0"/>
              <a:t>Fibula: Slender bone on lateral 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Lower Extremity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Femur: largest, longest, strongest bone in the body</a:t>
            </a:r>
          </a:p>
          <a:p>
            <a:pPr marL="514350" indent="-514350">
              <a:buAutoNum type="arabicPeriod"/>
            </a:pPr>
            <a:r>
              <a:rPr lang="en-US" dirty="0" smtClean="0"/>
              <a:t>Tibia: On the medial side of the leg. Larger than the fibula. Articulates with femur to form knee joint</a:t>
            </a:r>
          </a:p>
          <a:p>
            <a:pPr marL="514350" indent="-514350">
              <a:buAutoNum type="arabicPeriod"/>
            </a:pPr>
            <a:r>
              <a:rPr lang="en-US" dirty="0" smtClean="0"/>
              <a:t>Fibula: Slender bone on lateral side</a:t>
            </a:r>
          </a:p>
          <a:p>
            <a:pPr marL="514350" indent="-514350">
              <a:buAutoNum type="arabicPeriod"/>
            </a:pPr>
            <a:r>
              <a:rPr lang="en-US" dirty="0" smtClean="0"/>
              <a:t>Patella: Kneecap. Flat triangular bone enclosed within the tendon that attaches the thigh muscles to the tibia. Protects the knee joint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Lower Extremity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Femur: largest, longest, strongest bone in the body</a:t>
            </a:r>
          </a:p>
          <a:p>
            <a:pPr marL="514350" indent="-514350">
              <a:buAutoNum type="arabicPeriod"/>
            </a:pPr>
            <a:r>
              <a:rPr lang="en-US" dirty="0" smtClean="0"/>
              <a:t>Tibia: On the medial side of the leg. Larger than the fibula. Articulates with femur to form knee joint</a:t>
            </a:r>
          </a:p>
          <a:p>
            <a:pPr marL="514350" indent="-514350">
              <a:buAutoNum type="arabicPeriod"/>
            </a:pPr>
            <a:r>
              <a:rPr lang="en-US" dirty="0" smtClean="0"/>
              <a:t>Fibula: Slender bone on lateral side</a:t>
            </a:r>
          </a:p>
          <a:p>
            <a:pPr marL="514350" indent="-514350">
              <a:buAutoNum type="arabicPeriod"/>
            </a:pPr>
            <a:r>
              <a:rPr lang="en-US" dirty="0" smtClean="0"/>
              <a:t>Patella: Kneecap. Flat triangular bone enclosed within the tendon that attaches the thigh muscles to the tibia. Protects the knee joint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Tarsals</a:t>
            </a:r>
            <a:r>
              <a:rPr lang="en-US" dirty="0" smtClean="0"/>
              <a:t>: 7 bones that form the ankle. Largest is the </a:t>
            </a:r>
            <a:r>
              <a:rPr lang="en-US" dirty="0" err="1" smtClean="0"/>
              <a:t>calcaneus</a:t>
            </a:r>
            <a:r>
              <a:rPr lang="en-US" dirty="0" smtClean="0"/>
              <a:t> (heel) bone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Lower Extremity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Femur: largest, longest, strongest bone in the body</a:t>
            </a:r>
          </a:p>
          <a:p>
            <a:pPr marL="514350" indent="-514350">
              <a:buAutoNum type="arabicPeriod"/>
            </a:pPr>
            <a:r>
              <a:rPr lang="en-US" dirty="0" smtClean="0"/>
              <a:t>Tibia: On the medial side of the leg. Larger than the fibula. Articulates with femur to form knee joint</a:t>
            </a:r>
          </a:p>
          <a:p>
            <a:pPr marL="514350" indent="-514350">
              <a:buAutoNum type="arabicPeriod"/>
            </a:pPr>
            <a:r>
              <a:rPr lang="en-US" dirty="0" smtClean="0"/>
              <a:t>Fibula: Slender bone on lateral side</a:t>
            </a:r>
          </a:p>
          <a:p>
            <a:pPr marL="514350" indent="-514350">
              <a:buAutoNum type="arabicPeriod"/>
            </a:pPr>
            <a:r>
              <a:rPr lang="en-US" dirty="0" smtClean="0"/>
              <a:t>Patella: Kneecap. Flat triangular bone enclosed within the tendon that attaches the thigh muscles to the tibia. Protects the knee joint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Tarsals</a:t>
            </a:r>
            <a:r>
              <a:rPr lang="en-US" dirty="0" smtClean="0"/>
              <a:t>: 7 bones that form the ankle. Largest is the </a:t>
            </a:r>
            <a:r>
              <a:rPr lang="en-US" dirty="0" err="1" smtClean="0"/>
              <a:t>calcaneus</a:t>
            </a:r>
            <a:r>
              <a:rPr lang="en-US" dirty="0" smtClean="0"/>
              <a:t> (heel) bone</a:t>
            </a:r>
          </a:p>
          <a:p>
            <a:pPr marL="514350" indent="-514350">
              <a:buAutoNum type="arabicPeriod"/>
            </a:pPr>
            <a:r>
              <a:rPr lang="en-US" dirty="0" smtClean="0"/>
              <a:t>Metatarsals: 5 bones that form the instep and ball of the foot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Lower Extremity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Femur: largest, longest, strongest bone in the body</a:t>
            </a:r>
          </a:p>
          <a:p>
            <a:pPr marL="514350" indent="-514350">
              <a:buAutoNum type="arabicPeriod"/>
            </a:pPr>
            <a:r>
              <a:rPr lang="en-US" dirty="0" smtClean="0"/>
              <a:t>Tibia: On the medial side of the leg. Larger than the fibula. Articulates with femur to form knee joint</a:t>
            </a:r>
          </a:p>
          <a:p>
            <a:pPr marL="514350" indent="-514350">
              <a:buAutoNum type="arabicPeriod"/>
            </a:pPr>
            <a:r>
              <a:rPr lang="en-US" dirty="0" smtClean="0"/>
              <a:t>Fibula: Slender bone on lateral side</a:t>
            </a:r>
          </a:p>
          <a:p>
            <a:pPr marL="514350" indent="-514350">
              <a:buAutoNum type="arabicPeriod"/>
            </a:pPr>
            <a:r>
              <a:rPr lang="en-US" dirty="0" smtClean="0"/>
              <a:t>Patella: Kneecap. Flat triangular bone enclosed within the tendon that attaches the thigh muscles to the tibia. Protects the knee joint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Tarsals</a:t>
            </a:r>
            <a:r>
              <a:rPr lang="en-US" dirty="0" smtClean="0"/>
              <a:t>: 7 bones that form the ankle. Largest is the </a:t>
            </a:r>
            <a:r>
              <a:rPr lang="en-US" dirty="0" err="1" smtClean="0"/>
              <a:t>calcaneus</a:t>
            </a:r>
            <a:r>
              <a:rPr lang="en-US" dirty="0" smtClean="0"/>
              <a:t> (heel) bone</a:t>
            </a:r>
          </a:p>
          <a:p>
            <a:pPr marL="514350" indent="-514350">
              <a:buAutoNum type="arabicPeriod"/>
            </a:pPr>
            <a:r>
              <a:rPr lang="en-US" dirty="0" smtClean="0"/>
              <a:t>Metatarsals: 5 bones that form the instep and ball of the foot</a:t>
            </a:r>
          </a:p>
          <a:p>
            <a:pPr marL="514350" indent="-514350">
              <a:buAutoNum type="arabicPeriod"/>
            </a:pPr>
            <a:r>
              <a:rPr lang="en-US" dirty="0" smtClean="0"/>
              <a:t>Phalanges: 14 bones. 3 in each toe, except big toe (</a:t>
            </a:r>
            <a:r>
              <a:rPr lang="en-US" dirty="0" err="1" smtClean="0"/>
              <a:t>hallux</a:t>
            </a:r>
            <a:r>
              <a:rPr lang="en-US" dirty="0" smtClean="0"/>
              <a:t>) which has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Appendicular</a:t>
            </a:r>
            <a:r>
              <a:rPr lang="en-US" dirty="0" smtClean="0"/>
              <a:t> Skeleton (pg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126 bones</a:t>
            </a:r>
          </a:p>
          <a:p>
            <a:r>
              <a:rPr lang="en-US" dirty="0" smtClean="0"/>
              <a:t>Arms and legs plus the girdles that attach them to the axial skeleton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Pectoral Girdle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Attaches arm to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Pectoral Girdle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Attaches arm to body</a:t>
            </a:r>
          </a:p>
          <a:p>
            <a:pPr marL="514350" indent="-514350">
              <a:buAutoNum type="arabicPeriod"/>
            </a:pPr>
            <a:r>
              <a:rPr lang="en-US" dirty="0" smtClean="0"/>
              <a:t>Clavicle: Collarbone. S-shaped. Articulates with the </a:t>
            </a:r>
            <a:r>
              <a:rPr lang="en-US" dirty="0" err="1" smtClean="0"/>
              <a:t>manubrium</a:t>
            </a:r>
            <a:r>
              <a:rPr lang="en-US" dirty="0" smtClean="0"/>
              <a:t> of sternum and scapula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Pectoral Girdle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Attaches arm to body</a:t>
            </a:r>
          </a:p>
          <a:p>
            <a:pPr marL="514350" indent="-514350">
              <a:buAutoNum type="arabicPeriod"/>
            </a:pPr>
            <a:r>
              <a:rPr lang="en-US" dirty="0" smtClean="0"/>
              <a:t>Clavicle: Collarbone. S-shaped. Articulates with the </a:t>
            </a:r>
            <a:r>
              <a:rPr lang="en-US" dirty="0" err="1" smtClean="0"/>
              <a:t>manubrium</a:t>
            </a:r>
            <a:r>
              <a:rPr lang="en-US" dirty="0" smtClean="0"/>
              <a:t> of sternum and scapula</a:t>
            </a:r>
          </a:p>
          <a:p>
            <a:pPr marL="514350" indent="-514350">
              <a:buAutoNum type="arabicPeriod"/>
            </a:pPr>
            <a:r>
              <a:rPr lang="en-US" dirty="0" smtClean="0"/>
              <a:t>Scapula: Shoulder blade. Thin, flat triangular bone. Articulates with clavicle and </a:t>
            </a:r>
            <a:r>
              <a:rPr lang="en-US" dirty="0" err="1" smtClean="0"/>
              <a:t>humerus</a:t>
            </a:r>
            <a:r>
              <a:rPr lang="en-US" dirty="0" smtClean="0"/>
              <a:t>. Has a bony ridge for muscle attachment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Upper Extremity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Humerus</a:t>
            </a:r>
            <a:r>
              <a:rPr lang="en-US" dirty="0" smtClean="0"/>
              <a:t>: Between shoulder and elbow. </a:t>
            </a:r>
            <a:r>
              <a:rPr lang="en-US" dirty="0"/>
              <a:t>A</a:t>
            </a:r>
            <a:r>
              <a:rPr lang="en-US" dirty="0" smtClean="0"/>
              <a:t>rticulates with the scapula, ulna and radius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Upper Extremity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Humerus</a:t>
            </a:r>
            <a:r>
              <a:rPr lang="en-US" dirty="0" smtClean="0"/>
              <a:t>: Between shoulder and elbow. </a:t>
            </a:r>
            <a:r>
              <a:rPr lang="en-US" dirty="0"/>
              <a:t>A</a:t>
            </a:r>
            <a:r>
              <a:rPr lang="en-US" dirty="0" smtClean="0"/>
              <a:t>rticulates with the scapula, ulna and radius</a:t>
            </a:r>
          </a:p>
          <a:p>
            <a:pPr marL="514350" indent="-514350">
              <a:buAutoNum type="arabicPeriod"/>
            </a:pPr>
            <a:r>
              <a:rPr lang="en-US" dirty="0" smtClean="0"/>
              <a:t>Ulna: On the pinky side of the forearm. Longer than the radius. Forms the point of the elbow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Upper Extremity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Humerus</a:t>
            </a:r>
            <a:r>
              <a:rPr lang="en-US" dirty="0" smtClean="0"/>
              <a:t>: Between shoulder and elbow. </a:t>
            </a:r>
            <a:r>
              <a:rPr lang="en-US" dirty="0"/>
              <a:t>A</a:t>
            </a:r>
            <a:r>
              <a:rPr lang="en-US" dirty="0" smtClean="0"/>
              <a:t>rticulates with the scapula, ulna and radius</a:t>
            </a:r>
          </a:p>
          <a:p>
            <a:pPr marL="514350" indent="-514350">
              <a:buAutoNum type="arabicPeriod"/>
            </a:pPr>
            <a:r>
              <a:rPr lang="en-US" dirty="0" smtClean="0"/>
              <a:t>Ulna: On the pinky side of the forearm. Longer than the radius. Forms the point of the elbow</a:t>
            </a:r>
          </a:p>
          <a:p>
            <a:pPr marL="514350" indent="-514350">
              <a:buAutoNum type="arabicPeriod"/>
            </a:pPr>
            <a:r>
              <a:rPr lang="en-US" dirty="0" smtClean="0"/>
              <a:t>Radius: On the thumb side of the forearm. Crosses over the ulna when the hand is turned 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67562</TotalTime>
  <Words>1151</Words>
  <Application>Microsoft Office PowerPoint</Application>
  <PresentationFormat>On-screen Show (4:3)</PresentationFormat>
  <Paragraphs>109</Paragraphs>
  <Slides>25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Appendicular Skeleton (pg 8)</vt:lpstr>
      <vt:lpstr>Appendicular Skeleton (pg 8)</vt:lpstr>
      <vt:lpstr>Appendicular Skeleton (pg 8)</vt:lpstr>
      <vt:lpstr>Pectoral Girdle</vt:lpstr>
      <vt:lpstr>Pectoral Girdle</vt:lpstr>
      <vt:lpstr>Pectoral Girdle</vt:lpstr>
      <vt:lpstr>Upper Extremity</vt:lpstr>
      <vt:lpstr>Upper Extremity</vt:lpstr>
      <vt:lpstr>Upper Extremity</vt:lpstr>
      <vt:lpstr>Upper Extremity</vt:lpstr>
      <vt:lpstr>Upper Extremity</vt:lpstr>
      <vt:lpstr>Upper Extremity</vt:lpstr>
      <vt:lpstr>Pelvic girdle</vt:lpstr>
      <vt:lpstr>Pelvic girdle</vt:lpstr>
      <vt:lpstr>Pelvic girdle</vt:lpstr>
      <vt:lpstr>Pelvic girdle</vt:lpstr>
      <vt:lpstr>Pelvic girdle</vt:lpstr>
      <vt:lpstr>Pelvic girdle</vt:lpstr>
      <vt:lpstr>Lower Extremity</vt:lpstr>
      <vt:lpstr>Lower Extremity</vt:lpstr>
      <vt:lpstr>Lower Extremity</vt:lpstr>
      <vt:lpstr>Lower Extremity</vt:lpstr>
      <vt:lpstr>Lower Extremity</vt:lpstr>
      <vt:lpstr>Lower Extremity</vt:lpstr>
      <vt:lpstr>Lower Extremity</vt:lpstr>
    </vt:vector>
  </TitlesOfParts>
  <Company>4J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South Eugene High School</dc:creator>
  <cp:lastModifiedBy>Teacher</cp:lastModifiedBy>
  <cp:revision>5</cp:revision>
  <cp:lastPrinted>2013-11-04T17:42:58Z</cp:lastPrinted>
  <dcterms:created xsi:type="dcterms:W3CDTF">2016-10-31T16:46:45Z</dcterms:created>
  <dcterms:modified xsi:type="dcterms:W3CDTF">2016-11-01T21:18:58Z</dcterms:modified>
</cp:coreProperties>
</file>