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Override PartName="/ppt/slides/slide11.xml" ContentType="application/vnd.openxmlformats-officedocument.presentationml.slide+xml"/>
  <Default Extension="xml" ContentType="application/xml"/>
  <Override PartName="/ppt/slides/slide9.xml" ContentType="application/vnd.openxmlformats-officedocument.presentationml.slide+xml"/>
  <Default Extension="jpeg" ContentType="image/jpeg"/>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slides/slide5.xml" ContentType="application/vnd.openxmlformats-officedocument.presentationml.slide+xml"/>
  <Override PartName="/ppt/slides/slide16.xml" ContentType="application/vnd.openxmlformats-officedocument.presentationml.slide+xml"/>
  <Override PartName="/ppt/slides/slide21.xml" ContentType="application/vnd.openxmlformats-officedocument.presentationml.slide+xml"/>
  <Override PartName="/ppt/theme/theme2.xml" ContentType="application/vnd.openxmlformats-officedocument.them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ppt/slides/slide14.xml" ContentType="application/vnd.openxmlformats-officedocument.presentationml.slide+xml"/>
  <Override PartName="/docProps/core.xml" ContentType="application/vnd.openxmlformats-package.core-properties+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Override PartName="/ppt/slides/slide12.xml" ContentType="application/vnd.openxmlformats-officedocument.presentationml.slide+xml"/>
  <Default Extension="bin" ContentType="application/vnd.openxmlformats-officedocument.presentationml.printerSettings"/>
  <Override PartName="/ppt/slides/slide10.xml" ContentType="application/vnd.openxmlformats-officedocument.presentationml.slide+xml"/>
  <Override PartName="/ppt/viewProps.xml" ContentType="application/vnd.openxmlformats-officedocument.presentationml.viewProps+xml"/>
  <Override PartName="/ppt/slides/slide8.xml" ContentType="application/vnd.openxmlformats-officedocument.presentationml.slide+xml"/>
  <Override PartName="/ppt/presentation.xml" ContentType="application/vnd.openxmlformats-officedocument.presentationml.presentation.main+xml"/>
  <Override PartName="/ppt/slides/slide19.xml" ContentType="application/vnd.openxmlformats-officedocument.presentationml.slide+xml"/>
  <Override PartName="/ppt/slideLayouts/slideLayout9.xml" ContentType="application/vnd.openxmlformats-officedocument.presentationml.slideLayout+xml"/>
  <Override PartName="/ppt/handoutMasters/handoutMaster1.xml" ContentType="application/vnd.openxmlformats-officedocument.presentationml.handoutMaster+xml"/>
  <Override PartName="/ppt/slides/slide6.xml" ContentType="application/vnd.openxmlformats-officedocument.presentationml.slide+xml"/>
  <Override PartName="/ppt/slideLayouts/slideLayout7.xml" ContentType="application/vnd.openxmlformats-officedocument.presentationml.slideLayout+xml"/>
  <Override PartName="/ppt/slides/slide17.xml" ContentType="application/vnd.openxmlformats-officedocument.presentationml.slide+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slides/slide15.xml" ContentType="application/vnd.openxmlformats-officedocument.presentationml.slide+xml"/>
  <Override PartName="/ppt/theme/theme1.xml" ContentType="application/vnd.openxmlformats-officedocument.theme+xml"/>
  <Override PartName="/ppt/slides/slide20.xml" ContentType="application/vnd.openxmlformats-officedocument.presentationml.slid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Override PartName="/ppt/slides/slide13.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p:sldMasterIdLst>
    <p:sldMasterId r:id="rId1"/>
  </p:sldMasterIdLst>
  <p:handoutMasterIdLst>
    <p:handoutMasterId r:id="rId23"/>
  </p:handoutMasterIdLst>
  <p:sldIdLst>
    <p:sldId id="257" r:id="rId2"/>
    <p:sldId id="263" r:id="rId3"/>
    <p:sldId id="264" r:id="rId4"/>
    <p:sldId id="258" r:id="rId5"/>
    <p:sldId id="265" r:id="rId6"/>
    <p:sldId id="266" r:id="rId7"/>
    <p:sldId id="267" r:id="rId8"/>
    <p:sldId id="268" r:id="rId9"/>
    <p:sldId id="269" r:id="rId10"/>
    <p:sldId id="259" r:id="rId11"/>
    <p:sldId id="270" r:id="rId12"/>
    <p:sldId id="271" r:id="rId13"/>
    <p:sldId id="260" r:id="rId14"/>
    <p:sldId id="272" r:id="rId15"/>
    <p:sldId id="273" r:id="rId16"/>
    <p:sldId id="261" r:id="rId17"/>
    <p:sldId id="274" r:id="rId18"/>
    <p:sldId id="275" r:id="rId19"/>
    <p:sldId id="262" r:id="rId20"/>
    <p:sldId id="276" r:id="rId21"/>
    <p:sldId id="277"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prnPr prnWhat="handouts6" frameSlides="1"/>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showOutlineIcons="0">
    <p:restoredLeft sz="15620"/>
    <p:restoredTop sz="94660"/>
  </p:normalViewPr>
  <p:slideViewPr>
    <p:cSldViewPr>
      <p:cViewPr varScale="1">
        <p:scale>
          <a:sx n="91" d="100"/>
          <a:sy n="91" d="100"/>
        </p:scale>
        <p:origin x="-848" y="-10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handoutMaster" Target="handoutMasters/handoutMaster1.xml"/><Relationship Id="rId24" Type="http://schemas.openxmlformats.org/officeDocument/2006/relationships/printerSettings" Target="printerSettings/printerSettings1.bin"/><Relationship Id="rId25" Type="http://schemas.openxmlformats.org/officeDocument/2006/relationships/presProps" Target="presProps.xml"/><Relationship Id="rId26" Type="http://schemas.openxmlformats.org/officeDocument/2006/relationships/viewProps" Target="viewProps.xml"/><Relationship Id="rId27" Type="http://schemas.openxmlformats.org/officeDocument/2006/relationships/theme" Target="theme/theme1.xml"/><Relationship Id="rId28"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0A19E02-6C47-7240-8EA0-9786B1F3DD7F}" type="datetimeFigureOut">
              <a:rPr lang="en-US" smtClean="0"/>
              <a:pPr/>
              <a:t>10/19/15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3269E274-23EB-3440-8E22-FA76C6231691}"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CC5A5A1-0A42-4DA2-966A-1996CEADEEE8}" type="datetimeFigureOut">
              <a:rPr lang="en-US" smtClean="0"/>
              <a:pPr/>
              <a:t>10/19/15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1F4F26-3D33-4EE1-88F7-DF0DCE88FA6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CC5A5A1-0A42-4DA2-966A-1996CEADEEE8}" type="datetimeFigureOut">
              <a:rPr lang="en-US" smtClean="0"/>
              <a:pPr/>
              <a:t>10/19/15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1F4F26-3D33-4EE1-88F7-DF0DCE88FA6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CC5A5A1-0A42-4DA2-966A-1996CEADEEE8}" type="datetimeFigureOut">
              <a:rPr lang="en-US" smtClean="0"/>
              <a:pPr/>
              <a:t>10/19/15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1F4F26-3D33-4EE1-88F7-DF0DCE88FA6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CC5A5A1-0A42-4DA2-966A-1996CEADEEE8}" type="datetimeFigureOut">
              <a:rPr lang="en-US" smtClean="0"/>
              <a:pPr/>
              <a:t>10/19/15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1F4F26-3D33-4EE1-88F7-DF0DCE88FA6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CC5A5A1-0A42-4DA2-966A-1996CEADEEE8}" type="datetimeFigureOut">
              <a:rPr lang="en-US" smtClean="0"/>
              <a:pPr/>
              <a:t>10/19/15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1F4F26-3D33-4EE1-88F7-DF0DCE88FA6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CC5A5A1-0A42-4DA2-966A-1996CEADEEE8}" type="datetimeFigureOut">
              <a:rPr lang="en-US" smtClean="0"/>
              <a:pPr/>
              <a:t>10/19/15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1F4F26-3D33-4EE1-88F7-DF0DCE88FA6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CC5A5A1-0A42-4DA2-966A-1996CEADEEE8}" type="datetimeFigureOut">
              <a:rPr lang="en-US" smtClean="0"/>
              <a:pPr/>
              <a:t>10/19/15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F1F4F26-3D33-4EE1-88F7-DF0DCE88FA6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CC5A5A1-0A42-4DA2-966A-1996CEADEEE8}" type="datetimeFigureOut">
              <a:rPr lang="en-US" smtClean="0"/>
              <a:pPr/>
              <a:t>10/19/15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F1F4F26-3D33-4EE1-88F7-DF0DCE88FA6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CC5A5A1-0A42-4DA2-966A-1996CEADEEE8}" type="datetimeFigureOut">
              <a:rPr lang="en-US" smtClean="0"/>
              <a:pPr/>
              <a:t>10/19/15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F1F4F26-3D33-4EE1-88F7-DF0DCE88FA6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CC5A5A1-0A42-4DA2-966A-1996CEADEEE8}" type="datetimeFigureOut">
              <a:rPr lang="en-US" smtClean="0"/>
              <a:pPr/>
              <a:t>10/19/15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1F4F26-3D33-4EE1-88F7-DF0DCE88FA6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CC5A5A1-0A42-4DA2-966A-1996CEADEEE8}" type="datetimeFigureOut">
              <a:rPr lang="en-US" smtClean="0"/>
              <a:pPr/>
              <a:t>10/19/15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1F4F26-3D33-4EE1-88F7-DF0DCE88FA6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CC5A5A1-0A42-4DA2-966A-1996CEADEEE8}" type="datetimeFigureOut">
              <a:rPr lang="en-US" smtClean="0"/>
              <a:pPr/>
              <a:t>10/19/15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F1F4F26-3D33-4EE1-88F7-DF0DCE88FA6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r:id="rId1"/>
    <p:sldLayoutId r:id="rId2"/>
    <p:sldLayoutId r:id="rId3"/>
    <p:sldLayoutId r:id="rId4"/>
    <p:sldLayoutId r:id="rId5"/>
    <p:sldLayoutId r:id="rId6"/>
    <p:sldLayoutId r:id="rId7"/>
    <p:sldLayoutId r:id="rId8"/>
    <p:sldLayoutId r:id="rId9"/>
    <p:sldLayoutId r:id="rId10"/>
    <p:sldLayoutId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Epidermal Derivatives (pg 6)</a:t>
            </a:r>
            <a:endParaRPr lang="en-US" dirty="0"/>
          </a:p>
        </p:txBody>
      </p:sp>
      <p:sp>
        <p:nvSpPr>
          <p:cNvPr id="3" name="Content Placeholder 2"/>
          <p:cNvSpPr>
            <a:spLocks noGrp="1"/>
          </p:cNvSpPr>
          <p:nvPr>
            <p:ph idx="1"/>
          </p:nvPr>
        </p:nvSpPr>
        <p:spPr/>
        <p:txBody>
          <a:bodyPr/>
          <a:lstStyle/>
          <a:p>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Nails</a:t>
            </a:r>
            <a:endParaRPr lang="en-US" dirty="0"/>
          </a:p>
        </p:txBody>
      </p:sp>
      <p:sp>
        <p:nvSpPr>
          <p:cNvPr id="3" name="Content Placeholder 2"/>
          <p:cNvSpPr>
            <a:spLocks noGrp="1"/>
          </p:cNvSpPr>
          <p:nvPr>
            <p:ph idx="1"/>
          </p:nvPr>
        </p:nvSpPr>
        <p:spPr/>
        <p:txBody>
          <a:bodyPr/>
          <a:lstStyle/>
          <a:p>
            <a:r>
              <a:rPr lang="en-US" dirty="0" smtClean="0"/>
              <a:t>Thin plates of stratum </a:t>
            </a:r>
            <a:r>
              <a:rPr lang="en-US" dirty="0" err="1" smtClean="0"/>
              <a:t>corneum</a:t>
            </a:r>
            <a:r>
              <a:rPr lang="en-US" dirty="0" smtClean="0"/>
              <a:t> that contain a very hard type of keratin</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Nails</a:t>
            </a:r>
            <a:endParaRPr lang="en-US" dirty="0"/>
          </a:p>
        </p:txBody>
      </p:sp>
      <p:sp>
        <p:nvSpPr>
          <p:cNvPr id="3" name="Content Placeholder 2"/>
          <p:cNvSpPr>
            <a:spLocks noGrp="1"/>
          </p:cNvSpPr>
          <p:nvPr>
            <p:ph idx="1"/>
          </p:nvPr>
        </p:nvSpPr>
        <p:spPr/>
        <p:txBody>
          <a:bodyPr/>
          <a:lstStyle/>
          <a:p>
            <a:r>
              <a:rPr lang="en-US" dirty="0" smtClean="0"/>
              <a:t>Thin plates of stratum </a:t>
            </a:r>
            <a:r>
              <a:rPr lang="en-US" dirty="0" err="1" smtClean="0"/>
              <a:t>corneum</a:t>
            </a:r>
            <a:r>
              <a:rPr lang="en-US" dirty="0" smtClean="0"/>
              <a:t> that contain a very hard type of keratin</a:t>
            </a:r>
          </a:p>
          <a:p>
            <a:r>
              <a:rPr lang="en-US" dirty="0" smtClean="0"/>
              <a:t>Cover the distal ends of the phalanges</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Nails</a:t>
            </a:r>
            <a:endParaRPr lang="en-US" dirty="0"/>
          </a:p>
        </p:txBody>
      </p:sp>
      <p:sp>
        <p:nvSpPr>
          <p:cNvPr id="3" name="Content Placeholder 2"/>
          <p:cNvSpPr>
            <a:spLocks noGrp="1"/>
          </p:cNvSpPr>
          <p:nvPr>
            <p:ph idx="1"/>
          </p:nvPr>
        </p:nvSpPr>
        <p:spPr/>
        <p:txBody>
          <a:bodyPr/>
          <a:lstStyle/>
          <a:p>
            <a:r>
              <a:rPr lang="en-US" dirty="0" smtClean="0"/>
              <a:t>Thin plates of stratum </a:t>
            </a:r>
            <a:r>
              <a:rPr lang="en-US" dirty="0" err="1" smtClean="0"/>
              <a:t>corneum</a:t>
            </a:r>
            <a:r>
              <a:rPr lang="en-US" dirty="0" smtClean="0"/>
              <a:t> that contain a very hard type of keratin</a:t>
            </a:r>
          </a:p>
          <a:p>
            <a:r>
              <a:rPr lang="en-US" dirty="0" smtClean="0"/>
              <a:t>Cover the distal ends of the phalanges</a:t>
            </a:r>
          </a:p>
          <a:p>
            <a:r>
              <a:rPr lang="en-US" dirty="0" smtClean="0"/>
              <a:t>Stratum </a:t>
            </a:r>
            <a:r>
              <a:rPr lang="en-US" dirty="0" err="1" smtClean="0"/>
              <a:t>basale</a:t>
            </a:r>
            <a:r>
              <a:rPr lang="en-US" dirty="0" smtClean="0"/>
              <a:t> grows under the nail to form the nail bed. Thickened at the proximal end to form the matrix, which is responsible for nail growth. Whitish, crescent shaped region of nail above the matrix is called the </a:t>
            </a:r>
            <a:r>
              <a:rPr lang="en-US" dirty="0" err="1" smtClean="0"/>
              <a:t>lunula</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Sebaceous glands</a:t>
            </a:r>
            <a:endParaRPr lang="en-US" dirty="0"/>
          </a:p>
        </p:txBody>
      </p:sp>
      <p:sp>
        <p:nvSpPr>
          <p:cNvPr id="3" name="Content Placeholder 2"/>
          <p:cNvSpPr>
            <a:spLocks noGrp="1"/>
          </p:cNvSpPr>
          <p:nvPr>
            <p:ph idx="1"/>
          </p:nvPr>
        </p:nvSpPr>
        <p:spPr/>
        <p:txBody>
          <a:bodyPr/>
          <a:lstStyle/>
          <a:p>
            <a:r>
              <a:rPr lang="en-US" dirty="0" smtClean="0"/>
              <a:t>Associated with hair follicles</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Sebaceous glands</a:t>
            </a:r>
            <a:endParaRPr lang="en-US" dirty="0"/>
          </a:p>
        </p:txBody>
      </p:sp>
      <p:sp>
        <p:nvSpPr>
          <p:cNvPr id="3" name="Content Placeholder 2"/>
          <p:cNvSpPr>
            <a:spLocks noGrp="1"/>
          </p:cNvSpPr>
          <p:nvPr>
            <p:ph idx="1"/>
          </p:nvPr>
        </p:nvSpPr>
        <p:spPr/>
        <p:txBody>
          <a:bodyPr/>
          <a:lstStyle/>
          <a:p>
            <a:r>
              <a:rPr lang="en-US" dirty="0" smtClean="0"/>
              <a:t>Associated with hair follicles</a:t>
            </a:r>
          </a:p>
          <a:p>
            <a:r>
              <a:rPr lang="en-US" dirty="0" smtClean="0"/>
              <a:t>Sebum (oil) keeps skin and hair soft and pliable. Also inhibits growth of bacteria on skin</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Sebaceous glands</a:t>
            </a:r>
            <a:endParaRPr lang="en-US" dirty="0"/>
          </a:p>
        </p:txBody>
      </p:sp>
      <p:sp>
        <p:nvSpPr>
          <p:cNvPr id="3" name="Content Placeholder 2"/>
          <p:cNvSpPr>
            <a:spLocks noGrp="1"/>
          </p:cNvSpPr>
          <p:nvPr>
            <p:ph idx="1"/>
          </p:nvPr>
        </p:nvSpPr>
        <p:spPr/>
        <p:txBody>
          <a:bodyPr/>
          <a:lstStyle/>
          <a:p>
            <a:r>
              <a:rPr lang="en-US" dirty="0" smtClean="0"/>
              <a:t>Associated with hair follicles</a:t>
            </a:r>
          </a:p>
          <a:p>
            <a:r>
              <a:rPr lang="en-US" dirty="0" smtClean="0"/>
              <a:t>Sebum (oil) keeps skin and hair soft and pliable. Also inhibits growth of bacteria on skin</a:t>
            </a:r>
          </a:p>
          <a:p>
            <a:r>
              <a:rPr lang="en-US" dirty="0" smtClean="0"/>
              <a:t>Stimulated by sex hormones, so become highly active during puberty</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Sweat glands</a:t>
            </a:r>
            <a:endParaRPr lang="en-US" dirty="0"/>
          </a:p>
        </p:txBody>
      </p:sp>
      <p:sp>
        <p:nvSpPr>
          <p:cNvPr id="3" name="Content Placeholder 2"/>
          <p:cNvSpPr>
            <a:spLocks noGrp="1"/>
          </p:cNvSpPr>
          <p:nvPr>
            <p:ph idx="1"/>
          </p:nvPr>
        </p:nvSpPr>
        <p:spPr/>
        <p:txBody>
          <a:bodyPr>
            <a:normAutofit/>
          </a:bodyPr>
          <a:lstStyle/>
          <a:p>
            <a:r>
              <a:rPr lang="en-US" dirty="0" smtClean="0"/>
              <a:t>Present everywhere except the lips and nipples. Most numerous on the palms</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Sweat glands</a:t>
            </a:r>
            <a:endParaRPr lang="en-US" dirty="0"/>
          </a:p>
        </p:txBody>
      </p:sp>
      <p:sp>
        <p:nvSpPr>
          <p:cNvPr id="3" name="Content Placeholder 2"/>
          <p:cNvSpPr>
            <a:spLocks noGrp="1"/>
          </p:cNvSpPr>
          <p:nvPr>
            <p:ph idx="1"/>
          </p:nvPr>
        </p:nvSpPr>
        <p:spPr/>
        <p:txBody>
          <a:bodyPr>
            <a:normAutofit/>
          </a:bodyPr>
          <a:lstStyle/>
          <a:p>
            <a:r>
              <a:rPr lang="en-US" dirty="0" smtClean="0"/>
              <a:t>Present everywhere except the lips and nipples. Most numerous on the palms</a:t>
            </a:r>
          </a:p>
          <a:p>
            <a:r>
              <a:rPr lang="en-US" dirty="0" err="1" smtClean="0"/>
              <a:t>Merocrine</a:t>
            </a:r>
            <a:r>
              <a:rPr lang="en-US" dirty="0" smtClean="0"/>
              <a:t> sweat glands: widely distributed. Secrete water and salts onto the surface of the skin to decrease body temperature</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Sweat glands</a:t>
            </a:r>
            <a:endParaRPr lang="en-US" dirty="0"/>
          </a:p>
        </p:txBody>
      </p:sp>
      <p:sp>
        <p:nvSpPr>
          <p:cNvPr id="3" name="Content Placeholder 2"/>
          <p:cNvSpPr>
            <a:spLocks noGrp="1"/>
          </p:cNvSpPr>
          <p:nvPr>
            <p:ph idx="1"/>
          </p:nvPr>
        </p:nvSpPr>
        <p:spPr/>
        <p:txBody>
          <a:bodyPr>
            <a:normAutofit lnSpcReduction="10000"/>
          </a:bodyPr>
          <a:lstStyle/>
          <a:p>
            <a:r>
              <a:rPr lang="en-US" dirty="0" smtClean="0"/>
              <a:t>Present everywhere except the lips and nipples. Most numerous on the palms</a:t>
            </a:r>
          </a:p>
          <a:p>
            <a:r>
              <a:rPr lang="en-US" dirty="0" err="1" smtClean="0"/>
              <a:t>Merocrine</a:t>
            </a:r>
            <a:r>
              <a:rPr lang="en-US" dirty="0" smtClean="0"/>
              <a:t> sweat glands: widely distributed. Secrete water and salts onto the surface of the skin to decrease body temperature</a:t>
            </a:r>
          </a:p>
          <a:p>
            <a:r>
              <a:rPr lang="en-US" dirty="0" err="1" smtClean="0"/>
              <a:t>Apocrine</a:t>
            </a:r>
            <a:r>
              <a:rPr lang="en-US" dirty="0" smtClean="0"/>
              <a:t> sweat glands: present only on </a:t>
            </a:r>
            <a:r>
              <a:rPr lang="en-US" dirty="0" err="1" smtClean="0"/>
              <a:t>axillae</a:t>
            </a:r>
            <a:r>
              <a:rPr lang="en-US" dirty="0" smtClean="0"/>
              <a:t> (armpits) and genitalia. Secretions contain fatty acids and proteins, which are quickly broken down by bacteria and cause body odor</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Ceruminous</a:t>
            </a:r>
            <a:r>
              <a:rPr lang="en-US" dirty="0" smtClean="0"/>
              <a:t> Glands</a:t>
            </a:r>
            <a:endParaRPr lang="en-US" dirty="0"/>
          </a:p>
        </p:txBody>
      </p:sp>
      <p:sp>
        <p:nvSpPr>
          <p:cNvPr id="3" name="Content Placeholder 2"/>
          <p:cNvSpPr>
            <a:spLocks noGrp="1"/>
          </p:cNvSpPr>
          <p:nvPr>
            <p:ph idx="1"/>
          </p:nvPr>
        </p:nvSpPr>
        <p:spPr/>
        <p:txBody>
          <a:bodyPr/>
          <a:lstStyle/>
          <a:p>
            <a:r>
              <a:rPr lang="en-US" dirty="0" smtClean="0"/>
              <a:t>Modified sweat glands found only in the ear canal</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Epidermal Derivatives (pg 6)</a:t>
            </a:r>
            <a:endParaRPr lang="en-US" dirty="0"/>
          </a:p>
        </p:txBody>
      </p:sp>
      <p:sp>
        <p:nvSpPr>
          <p:cNvPr id="3" name="Content Placeholder 2"/>
          <p:cNvSpPr>
            <a:spLocks noGrp="1"/>
          </p:cNvSpPr>
          <p:nvPr>
            <p:ph idx="1"/>
          </p:nvPr>
        </p:nvSpPr>
        <p:spPr/>
        <p:txBody>
          <a:bodyPr/>
          <a:lstStyle/>
          <a:p>
            <a:r>
              <a:rPr lang="en-US" dirty="0" smtClean="0"/>
              <a:t>Accessory structures of the skin include hair, nails, and glands</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Ceruminous</a:t>
            </a:r>
            <a:r>
              <a:rPr lang="en-US" dirty="0" smtClean="0"/>
              <a:t> Glands</a:t>
            </a:r>
            <a:endParaRPr lang="en-US" dirty="0"/>
          </a:p>
        </p:txBody>
      </p:sp>
      <p:sp>
        <p:nvSpPr>
          <p:cNvPr id="3" name="Content Placeholder 2"/>
          <p:cNvSpPr>
            <a:spLocks noGrp="1"/>
          </p:cNvSpPr>
          <p:nvPr>
            <p:ph idx="1"/>
          </p:nvPr>
        </p:nvSpPr>
        <p:spPr/>
        <p:txBody>
          <a:bodyPr/>
          <a:lstStyle/>
          <a:p>
            <a:r>
              <a:rPr lang="en-US" dirty="0" smtClean="0"/>
              <a:t>Modified sweat glands found only in the ear canal</a:t>
            </a:r>
          </a:p>
          <a:p>
            <a:r>
              <a:rPr lang="en-US" dirty="0" smtClean="0"/>
              <a:t>Produce </a:t>
            </a:r>
            <a:r>
              <a:rPr lang="en-US" dirty="0" err="1" smtClean="0"/>
              <a:t>cerumen</a:t>
            </a:r>
            <a:r>
              <a:rPr lang="en-US" dirty="0" smtClean="0"/>
              <a:t> (earwax)</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Ceruminous</a:t>
            </a:r>
            <a:r>
              <a:rPr lang="en-US" dirty="0" smtClean="0"/>
              <a:t> Glands</a:t>
            </a:r>
            <a:endParaRPr lang="en-US" dirty="0"/>
          </a:p>
        </p:txBody>
      </p:sp>
      <p:sp>
        <p:nvSpPr>
          <p:cNvPr id="3" name="Content Placeholder 2"/>
          <p:cNvSpPr>
            <a:spLocks noGrp="1"/>
          </p:cNvSpPr>
          <p:nvPr>
            <p:ph idx="1"/>
          </p:nvPr>
        </p:nvSpPr>
        <p:spPr/>
        <p:txBody>
          <a:bodyPr/>
          <a:lstStyle/>
          <a:p>
            <a:r>
              <a:rPr lang="en-US" dirty="0" smtClean="0"/>
              <a:t>Modified sweat glands found only in the ear canal</a:t>
            </a:r>
          </a:p>
          <a:p>
            <a:r>
              <a:rPr lang="en-US" dirty="0" smtClean="0"/>
              <a:t>Produce </a:t>
            </a:r>
            <a:r>
              <a:rPr lang="en-US" dirty="0" err="1" smtClean="0"/>
              <a:t>cerumen</a:t>
            </a:r>
            <a:r>
              <a:rPr lang="en-US" dirty="0" smtClean="0"/>
              <a:t> (earwax)</a:t>
            </a:r>
          </a:p>
          <a:p>
            <a:r>
              <a:rPr lang="en-US" dirty="0" smtClean="0"/>
              <a:t>Repels insects and traps foreign material</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Epidermal Derivatives (pg 6)</a:t>
            </a:r>
            <a:endParaRPr lang="en-US" dirty="0"/>
          </a:p>
        </p:txBody>
      </p:sp>
      <p:sp>
        <p:nvSpPr>
          <p:cNvPr id="3" name="Content Placeholder 2"/>
          <p:cNvSpPr>
            <a:spLocks noGrp="1"/>
          </p:cNvSpPr>
          <p:nvPr>
            <p:ph idx="1"/>
          </p:nvPr>
        </p:nvSpPr>
        <p:spPr/>
        <p:txBody>
          <a:bodyPr/>
          <a:lstStyle/>
          <a:p>
            <a:r>
              <a:rPr lang="en-US" dirty="0" smtClean="0"/>
              <a:t>Accessory structures of the skin include hair, nails, and glands</a:t>
            </a:r>
          </a:p>
          <a:p>
            <a:r>
              <a:rPr lang="en-US" dirty="0" smtClean="0"/>
              <a:t>They are derived from the stratum </a:t>
            </a:r>
            <a:r>
              <a:rPr lang="en-US" dirty="0" err="1" smtClean="0"/>
              <a:t>basale</a:t>
            </a:r>
            <a:r>
              <a:rPr lang="en-US" dirty="0" smtClean="0"/>
              <a:t> of the epidermis and are embedded in the reticular layer of the dermis</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smtClean="0"/>
              <a:t>Hair</a:t>
            </a:r>
            <a:endParaRPr lang="en-US" dirty="0"/>
          </a:p>
        </p:txBody>
      </p:sp>
      <p:sp>
        <p:nvSpPr>
          <p:cNvPr id="3" name="Content Placeholder 2"/>
          <p:cNvSpPr>
            <a:spLocks noGrp="1"/>
          </p:cNvSpPr>
          <p:nvPr>
            <p:ph idx="1"/>
          </p:nvPr>
        </p:nvSpPr>
        <p:spPr>
          <a:xfrm>
            <a:off x="457200" y="838200"/>
            <a:ext cx="8229600" cy="5791200"/>
          </a:xfrm>
        </p:spPr>
        <p:txBody>
          <a:bodyPr>
            <a:normAutofit/>
          </a:bodyPr>
          <a:lstStyle/>
          <a:p>
            <a:r>
              <a:rPr lang="en-US" dirty="0" smtClean="0"/>
              <a:t>Found on nearly all body surfaces</a:t>
            </a:r>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smtClean="0"/>
              <a:t>Hair</a:t>
            </a:r>
            <a:endParaRPr lang="en-US" dirty="0"/>
          </a:p>
        </p:txBody>
      </p:sp>
      <p:sp>
        <p:nvSpPr>
          <p:cNvPr id="3" name="Content Placeholder 2"/>
          <p:cNvSpPr>
            <a:spLocks noGrp="1"/>
          </p:cNvSpPr>
          <p:nvPr>
            <p:ph idx="1"/>
          </p:nvPr>
        </p:nvSpPr>
        <p:spPr>
          <a:xfrm>
            <a:off x="457200" y="838200"/>
            <a:ext cx="8229600" cy="5791200"/>
          </a:xfrm>
        </p:spPr>
        <p:txBody>
          <a:bodyPr>
            <a:normAutofit/>
          </a:bodyPr>
          <a:lstStyle/>
          <a:p>
            <a:r>
              <a:rPr lang="en-US" dirty="0" smtClean="0"/>
              <a:t>Found on nearly all body surfaces</a:t>
            </a:r>
          </a:p>
          <a:p>
            <a:r>
              <a:rPr lang="en-US" dirty="0" smtClean="0"/>
              <a:t>Made of dead, keratinized epithelial cells. No blood vessels or nerves</a:t>
            </a:r>
          </a:p>
          <a:p>
            <a:endParaRPr lang="en-US" dirty="0" smtClean="0"/>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smtClean="0"/>
              <a:t>Hair</a:t>
            </a:r>
            <a:endParaRPr lang="en-US" dirty="0"/>
          </a:p>
        </p:txBody>
      </p:sp>
      <p:sp>
        <p:nvSpPr>
          <p:cNvPr id="3" name="Content Placeholder 2"/>
          <p:cNvSpPr>
            <a:spLocks noGrp="1"/>
          </p:cNvSpPr>
          <p:nvPr>
            <p:ph idx="1"/>
          </p:nvPr>
        </p:nvSpPr>
        <p:spPr>
          <a:xfrm>
            <a:off x="457200" y="838200"/>
            <a:ext cx="8229600" cy="5791200"/>
          </a:xfrm>
        </p:spPr>
        <p:txBody>
          <a:bodyPr>
            <a:normAutofit/>
          </a:bodyPr>
          <a:lstStyle/>
          <a:p>
            <a:r>
              <a:rPr lang="en-US" dirty="0" smtClean="0"/>
              <a:t>Found on nearly all body surfaces</a:t>
            </a:r>
          </a:p>
          <a:p>
            <a:r>
              <a:rPr lang="en-US" dirty="0" smtClean="0"/>
              <a:t>Made of dead, keratinized epithelial cells. No blood vessels or nerves</a:t>
            </a:r>
          </a:p>
          <a:p>
            <a:r>
              <a:rPr lang="en-US" dirty="0" smtClean="0"/>
              <a:t>Consists of a shaft (portion above scalp) and a root (portion below scalp)</a:t>
            </a:r>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smtClean="0"/>
              <a:t>Hair</a:t>
            </a:r>
            <a:endParaRPr lang="en-US" dirty="0"/>
          </a:p>
        </p:txBody>
      </p:sp>
      <p:sp>
        <p:nvSpPr>
          <p:cNvPr id="3" name="Content Placeholder 2"/>
          <p:cNvSpPr>
            <a:spLocks noGrp="1"/>
          </p:cNvSpPr>
          <p:nvPr>
            <p:ph idx="1"/>
          </p:nvPr>
        </p:nvSpPr>
        <p:spPr>
          <a:xfrm>
            <a:off x="457200" y="838200"/>
            <a:ext cx="8229600" cy="5791200"/>
          </a:xfrm>
        </p:spPr>
        <p:txBody>
          <a:bodyPr>
            <a:normAutofit/>
          </a:bodyPr>
          <a:lstStyle/>
          <a:p>
            <a:r>
              <a:rPr lang="en-US" dirty="0" smtClean="0"/>
              <a:t>Found on nearly all body surfaces</a:t>
            </a:r>
          </a:p>
          <a:p>
            <a:r>
              <a:rPr lang="en-US" dirty="0" smtClean="0"/>
              <a:t>Made of dead, keratinized epithelial cells. No blood vessels or nerves</a:t>
            </a:r>
          </a:p>
          <a:p>
            <a:r>
              <a:rPr lang="en-US" dirty="0" smtClean="0"/>
              <a:t>Consists of a shaft (portion above scalp) and a root (portion below scalp)</a:t>
            </a:r>
          </a:p>
          <a:p>
            <a:r>
              <a:rPr lang="en-US" dirty="0" smtClean="0"/>
              <a:t>Root is surrounded by the hair follicle, which contains stratum </a:t>
            </a:r>
            <a:r>
              <a:rPr lang="en-US" dirty="0" err="1" smtClean="0"/>
              <a:t>basale</a:t>
            </a:r>
            <a:r>
              <a:rPr lang="en-US" dirty="0" smtClean="0"/>
              <a:t> cells that divide to produce the hair</a:t>
            </a:r>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smtClean="0"/>
              <a:t>Hair</a:t>
            </a:r>
            <a:endParaRPr lang="en-US" dirty="0"/>
          </a:p>
        </p:txBody>
      </p:sp>
      <p:sp>
        <p:nvSpPr>
          <p:cNvPr id="3" name="Content Placeholder 2"/>
          <p:cNvSpPr>
            <a:spLocks noGrp="1"/>
          </p:cNvSpPr>
          <p:nvPr>
            <p:ph idx="1"/>
          </p:nvPr>
        </p:nvSpPr>
        <p:spPr>
          <a:xfrm>
            <a:off x="457200" y="838200"/>
            <a:ext cx="8229600" cy="5791200"/>
          </a:xfrm>
        </p:spPr>
        <p:txBody>
          <a:bodyPr>
            <a:normAutofit fontScale="92500" lnSpcReduction="10000"/>
          </a:bodyPr>
          <a:lstStyle/>
          <a:p>
            <a:r>
              <a:rPr lang="en-US" dirty="0" smtClean="0"/>
              <a:t>Found on nearly all body surfaces</a:t>
            </a:r>
          </a:p>
          <a:p>
            <a:r>
              <a:rPr lang="en-US" dirty="0" smtClean="0"/>
              <a:t>Made of dead, keratinized epithelial cells. No blood vessels or nerves</a:t>
            </a:r>
          </a:p>
          <a:p>
            <a:r>
              <a:rPr lang="en-US" dirty="0" smtClean="0"/>
              <a:t>Consists of a shaft (portion above scalp) and a root (portion below scalp)</a:t>
            </a:r>
          </a:p>
          <a:p>
            <a:r>
              <a:rPr lang="en-US" dirty="0" smtClean="0"/>
              <a:t>Root is surrounded by the hair follicle, which contains stratum </a:t>
            </a:r>
            <a:r>
              <a:rPr lang="en-US" dirty="0" err="1" smtClean="0"/>
              <a:t>basale</a:t>
            </a:r>
            <a:r>
              <a:rPr lang="en-US" dirty="0" smtClean="0"/>
              <a:t> cells that divide to produce the hair</a:t>
            </a:r>
          </a:p>
          <a:p>
            <a:r>
              <a:rPr lang="en-US" dirty="0" smtClean="0"/>
              <a:t>Hair color is determined by the type of melanin produced (yellow, red, brown, or black). With age, </a:t>
            </a:r>
            <a:r>
              <a:rPr lang="en-US" dirty="0" err="1" smtClean="0"/>
              <a:t>melanocytes</a:t>
            </a:r>
            <a:r>
              <a:rPr lang="en-US" dirty="0" smtClean="0"/>
              <a:t> become less active and melanin is replaced with air bubbles, which appear white</a:t>
            </a:r>
          </a:p>
          <a:p>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smtClean="0"/>
              <a:t>Hair</a:t>
            </a:r>
            <a:endParaRPr lang="en-US" dirty="0"/>
          </a:p>
        </p:txBody>
      </p:sp>
      <p:sp>
        <p:nvSpPr>
          <p:cNvPr id="3" name="Content Placeholder 2"/>
          <p:cNvSpPr>
            <a:spLocks noGrp="1"/>
          </p:cNvSpPr>
          <p:nvPr>
            <p:ph idx="1"/>
          </p:nvPr>
        </p:nvSpPr>
        <p:spPr>
          <a:xfrm>
            <a:off x="457200" y="838200"/>
            <a:ext cx="8229600" cy="5791200"/>
          </a:xfrm>
        </p:spPr>
        <p:txBody>
          <a:bodyPr>
            <a:normAutofit fontScale="92500" lnSpcReduction="20000"/>
          </a:bodyPr>
          <a:lstStyle/>
          <a:p>
            <a:r>
              <a:rPr lang="en-US" dirty="0" smtClean="0"/>
              <a:t>Found on nearly all body surfaces</a:t>
            </a:r>
          </a:p>
          <a:p>
            <a:r>
              <a:rPr lang="en-US" dirty="0" smtClean="0"/>
              <a:t>Made of dead, keratinized epithelial cells. No blood vessels or nerves</a:t>
            </a:r>
          </a:p>
          <a:p>
            <a:r>
              <a:rPr lang="en-US" dirty="0" smtClean="0"/>
              <a:t>Consists of a shaft (portion above scalp) and a root (portion below scalp)</a:t>
            </a:r>
          </a:p>
          <a:p>
            <a:r>
              <a:rPr lang="en-US" dirty="0" smtClean="0"/>
              <a:t>Root is surrounded by the hair follicle, which contains stratum </a:t>
            </a:r>
            <a:r>
              <a:rPr lang="en-US" dirty="0" err="1" smtClean="0"/>
              <a:t>basale</a:t>
            </a:r>
            <a:r>
              <a:rPr lang="en-US" dirty="0" smtClean="0"/>
              <a:t> cells that divide to produce the hair</a:t>
            </a:r>
          </a:p>
          <a:p>
            <a:r>
              <a:rPr lang="en-US" dirty="0" smtClean="0"/>
              <a:t>Hair color is determined by the type of melanin produced (yellow, red, brown, or black). With age, </a:t>
            </a:r>
            <a:r>
              <a:rPr lang="en-US" dirty="0" err="1" smtClean="0"/>
              <a:t>melanocytes</a:t>
            </a:r>
            <a:r>
              <a:rPr lang="en-US" dirty="0" smtClean="0"/>
              <a:t> become less active and melanin is replaced with air bubbles, which appear white</a:t>
            </a:r>
          </a:p>
          <a:p>
            <a:r>
              <a:rPr lang="en-US" dirty="0" smtClean="0"/>
              <a:t>If shaft is round, hair is straight. If oval, wavy. If flat, curly. </a:t>
            </a:r>
          </a:p>
          <a:p>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28935</TotalTime>
  <Words>725</Words>
  <Application>Microsoft Office PowerPoint</Application>
  <PresentationFormat>On-screen Show (4:3)</PresentationFormat>
  <Paragraphs>69</Paragraphs>
  <Slides>21</Slides>
  <Notes>0</Notes>
  <HiddenSlides>0</HiddenSlides>
  <MMClips>0</MMClips>
  <ScaleCrop>false</ScaleCrop>
  <HeadingPairs>
    <vt:vector size="4" baseType="variant">
      <vt:variant>
        <vt:lpstr>Design Template</vt:lpstr>
      </vt:variant>
      <vt:variant>
        <vt:i4>1</vt:i4>
      </vt:variant>
      <vt:variant>
        <vt:lpstr>Slide Titles</vt:lpstr>
      </vt:variant>
      <vt:variant>
        <vt:i4>21</vt:i4>
      </vt:variant>
    </vt:vector>
  </HeadingPairs>
  <TitlesOfParts>
    <vt:vector size="22" baseType="lpstr">
      <vt:lpstr>Office Theme</vt:lpstr>
      <vt:lpstr>Epidermal Derivatives (pg 6)</vt:lpstr>
      <vt:lpstr>Epidermal Derivatives (pg 6)</vt:lpstr>
      <vt:lpstr>Epidermal Derivatives (pg 6)</vt:lpstr>
      <vt:lpstr>Hair</vt:lpstr>
      <vt:lpstr>Hair</vt:lpstr>
      <vt:lpstr>Hair</vt:lpstr>
      <vt:lpstr>Hair</vt:lpstr>
      <vt:lpstr>Hair</vt:lpstr>
      <vt:lpstr>Hair</vt:lpstr>
      <vt:lpstr>Nails</vt:lpstr>
      <vt:lpstr>Nails</vt:lpstr>
      <vt:lpstr>Nails</vt:lpstr>
      <vt:lpstr>Sebaceous glands</vt:lpstr>
      <vt:lpstr>Sebaceous glands</vt:lpstr>
      <vt:lpstr>Sebaceous glands</vt:lpstr>
      <vt:lpstr>Sweat glands</vt:lpstr>
      <vt:lpstr>Sweat glands</vt:lpstr>
      <vt:lpstr>Sweat glands</vt:lpstr>
      <vt:lpstr>Ceruminous Glands</vt:lpstr>
      <vt:lpstr>Ceruminous Glands</vt:lpstr>
      <vt:lpstr>Ceruminous Glands</vt:lpstr>
    </vt:vector>
  </TitlesOfParts>
  <Company>4J School District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South Eugene High School</dc:creator>
  <cp:lastModifiedBy>Teacher</cp:lastModifiedBy>
  <cp:revision>5</cp:revision>
  <cp:lastPrinted>2014-10-09T17:37:17Z</cp:lastPrinted>
  <dcterms:created xsi:type="dcterms:W3CDTF">2015-10-19T17:25:58Z</dcterms:created>
  <dcterms:modified xsi:type="dcterms:W3CDTF">2015-10-20T17:46:46Z</dcterms:modified>
</cp:coreProperties>
</file>