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19"/>
  </p:handoutMasterIdLst>
  <p:sldIdLst>
    <p:sldId id="257" r:id="rId2"/>
    <p:sldId id="260" r:id="rId3"/>
    <p:sldId id="258" r:id="rId4"/>
    <p:sldId id="264" r:id="rId5"/>
    <p:sldId id="265" r:id="rId6"/>
    <p:sldId id="259" r:id="rId7"/>
    <p:sldId id="266" r:id="rId8"/>
    <p:sldId id="267" r:id="rId9"/>
    <p:sldId id="268" r:id="rId10"/>
    <p:sldId id="269" r:id="rId11"/>
    <p:sldId id="261" r:id="rId12"/>
    <p:sldId id="270" r:id="rId13"/>
    <p:sldId id="262" r:id="rId14"/>
    <p:sldId id="263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96BF8-0C75-104B-8CB3-F2F974F5F2B7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CA3FB-50EA-F94C-A57A-5D713E417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32517-EBE7-4C62-A498-BECB86ADC50F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B107F-574F-439F-8DC0-0D9A1C989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Ch 4 Interactive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6 pages of binder paper</a:t>
            </a:r>
          </a:p>
          <a:p>
            <a:r>
              <a:rPr lang="en-US" dirty="0" smtClean="0"/>
              <a:t>On Cover, write:</a:t>
            </a:r>
          </a:p>
          <a:p>
            <a:pPr lvl="1"/>
            <a:r>
              <a:rPr lang="en-US" dirty="0" smtClean="0"/>
              <a:t>Chapter 4: </a:t>
            </a:r>
            <a:r>
              <a:rPr lang="en-US" dirty="0" err="1" smtClean="0"/>
              <a:t>Integumentary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Your name, period, seat number</a:t>
            </a:r>
          </a:p>
          <a:p>
            <a:pPr lvl="1"/>
            <a:r>
              <a:rPr lang="en-US" dirty="0" smtClean="0"/>
              <a:t>A color picture (the </a:t>
            </a:r>
            <a:r>
              <a:rPr lang="en-US" dirty="0" err="1" smtClean="0"/>
              <a:t>integumentary</a:t>
            </a:r>
            <a:r>
              <a:rPr lang="en-US" dirty="0" smtClean="0"/>
              <a:t> system includes skin, hair, and nails)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Epidermal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corneum</a:t>
            </a:r>
            <a:r>
              <a:rPr lang="en-US" dirty="0" smtClean="0"/>
              <a:t>: outermost region. 20 to 30 layers of flattened, dead, completely keratinized cells. Function: protection and prevention of water loss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lucidum</a:t>
            </a:r>
            <a:r>
              <a:rPr lang="en-US" dirty="0" smtClean="0"/>
              <a:t>: a few layers of cells with no nuclei. Present only in thick skin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granulosum</a:t>
            </a:r>
            <a:r>
              <a:rPr lang="en-US" dirty="0" smtClean="0"/>
              <a:t>: 2-3 layers of flattened cells. </a:t>
            </a:r>
            <a:r>
              <a:rPr lang="en-US" dirty="0" err="1" smtClean="0"/>
              <a:t>Keratinization</a:t>
            </a:r>
            <a:r>
              <a:rPr lang="en-US" dirty="0" smtClean="0"/>
              <a:t> begins in this layer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Statum</a:t>
            </a:r>
            <a:r>
              <a:rPr lang="en-US" dirty="0" smtClean="0"/>
              <a:t> </a:t>
            </a:r>
            <a:r>
              <a:rPr lang="en-US" dirty="0" err="1" smtClean="0"/>
              <a:t>spinosum</a:t>
            </a:r>
            <a:r>
              <a:rPr lang="en-US" dirty="0" smtClean="0"/>
              <a:t>: Several layers of cells with spiny projections that connect them to the other cells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basale</a:t>
            </a:r>
            <a:r>
              <a:rPr lang="en-US" dirty="0" smtClean="0"/>
              <a:t>: Single layer of actively dividing columnar cells. Function: Makes new skin cells. Contains </a:t>
            </a:r>
            <a:r>
              <a:rPr lang="en-US" dirty="0" err="1" smtClean="0"/>
              <a:t>melanocytes</a:t>
            </a:r>
            <a:r>
              <a:rPr lang="en-US" dirty="0" smtClean="0"/>
              <a:t>, which make the skin pigment melanin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Papillary region: contains numerous papillae, which are projections that extend into the epidermis, making the surface of the dermis “bumpy”. Papillae form fingerprints.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Papillary region: contains numerous papillae, which are projections that extend into the epidermis, making the surface of the dermis “bumpy”. Papillae form fingerprints. </a:t>
            </a:r>
          </a:p>
          <a:p>
            <a:pPr marL="514350" indent="-514350">
              <a:buAutoNum type="arabicPeriod"/>
            </a:pPr>
            <a:r>
              <a:rPr lang="en-US" dirty="0" smtClean="0"/>
              <a:t>Reticular region: deeper and thicker than the papillary region. Contains bundles of connective tissue fibers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Subcutaneous layer (hypodermis)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 below the skin. Contains loose connective tissue and adipose tissue. Anchors the skin, cushions, and insulates the body.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Depends on genetic and environmental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Depends on genetic and environmental factors</a:t>
            </a:r>
          </a:p>
          <a:p>
            <a:r>
              <a:rPr lang="en-US" dirty="0" smtClean="0"/>
              <a:t>Everyone has about the same number of </a:t>
            </a:r>
            <a:r>
              <a:rPr lang="en-US" dirty="0" err="1" smtClean="0"/>
              <a:t>melanocytes</a:t>
            </a:r>
            <a:r>
              <a:rPr lang="en-US" dirty="0" smtClean="0"/>
              <a:t>, but how active they are is genetically controlled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Depends on genetic and environmental factors</a:t>
            </a:r>
          </a:p>
          <a:p>
            <a:r>
              <a:rPr lang="en-US" dirty="0" smtClean="0"/>
              <a:t>Everyone has about the same number of </a:t>
            </a:r>
            <a:r>
              <a:rPr lang="en-US" dirty="0" err="1" smtClean="0"/>
              <a:t>melanocytes</a:t>
            </a:r>
            <a:r>
              <a:rPr lang="en-US" dirty="0" smtClean="0"/>
              <a:t>, but how active they are is genetically controlled</a:t>
            </a:r>
          </a:p>
          <a:p>
            <a:r>
              <a:rPr lang="en-US" dirty="0" smtClean="0"/>
              <a:t>Inability to make melanin = Albinism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048588"/>
            <a:ext cx="2362200" cy="280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30700"/>
            <a:ext cx="32131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4572000"/>
            <a:ext cx="355600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Depends on genetic and environmental factors</a:t>
            </a:r>
          </a:p>
          <a:p>
            <a:r>
              <a:rPr lang="en-US" dirty="0" smtClean="0"/>
              <a:t>Everyone has about the same number of </a:t>
            </a:r>
            <a:r>
              <a:rPr lang="en-US" dirty="0" err="1" smtClean="0"/>
              <a:t>melanocytes</a:t>
            </a:r>
            <a:r>
              <a:rPr lang="en-US" dirty="0" smtClean="0"/>
              <a:t>, but how active they are is genetically controlled</a:t>
            </a:r>
          </a:p>
          <a:p>
            <a:r>
              <a:rPr lang="en-US" dirty="0" smtClean="0"/>
              <a:t>Inability to make melanin = Albinism</a:t>
            </a:r>
          </a:p>
          <a:p>
            <a:r>
              <a:rPr lang="en-US" dirty="0" smtClean="0"/>
              <a:t>UV light increases </a:t>
            </a:r>
            <a:r>
              <a:rPr lang="en-US" dirty="0" err="1" smtClean="0"/>
              <a:t>melanocyte</a:t>
            </a:r>
            <a:r>
              <a:rPr lang="en-US" dirty="0" smtClean="0"/>
              <a:t> activity (suntan)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Skin Structure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Skin Structure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In an average person, skin weighs 5 kg, has a surface area of 2m</a:t>
            </a:r>
            <a:r>
              <a:rPr lang="en-US" baseline="30000" dirty="0" smtClean="0"/>
              <a:t>2</a:t>
            </a:r>
            <a:r>
              <a:rPr lang="en-US" dirty="0" smtClean="0"/>
              <a:t>, and varies in thickness from 0.5 to 4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Skin Structure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In an average person, skin weighs 5 kg, has a surface area of 2m</a:t>
            </a:r>
            <a:r>
              <a:rPr lang="en-US" baseline="30000" dirty="0" smtClean="0"/>
              <a:t>2</a:t>
            </a:r>
            <a:r>
              <a:rPr lang="en-US" dirty="0" smtClean="0"/>
              <a:t>, and varies in thickness from 0.5 to 4 mm</a:t>
            </a:r>
          </a:p>
          <a:p>
            <a:r>
              <a:rPr lang="en-US" dirty="0"/>
              <a:t>C</a:t>
            </a:r>
            <a:r>
              <a:rPr lang="en-US" dirty="0" smtClean="0"/>
              <a:t>onsists of 2 layers</a:t>
            </a:r>
          </a:p>
          <a:p>
            <a:pPr lvl="1"/>
            <a:r>
              <a:rPr lang="en-US" dirty="0" smtClean="0"/>
              <a:t>Epidermis: outer layer. Stratified </a:t>
            </a:r>
            <a:r>
              <a:rPr lang="en-US" dirty="0" err="1" smtClean="0"/>
              <a:t>squamous</a:t>
            </a:r>
            <a:r>
              <a:rPr lang="en-US" dirty="0" smtClean="0"/>
              <a:t> epithelium. No blood vessels or nerves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Skin Structure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In an average person, skin weighs 5 kg, has a surface area of 2m</a:t>
            </a:r>
            <a:r>
              <a:rPr lang="en-US" baseline="30000" dirty="0" smtClean="0"/>
              <a:t>2</a:t>
            </a:r>
            <a:r>
              <a:rPr lang="en-US" dirty="0" smtClean="0"/>
              <a:t>, and varies in thickness from 0.5 to 4 mm</a:t>
            </a:r>
          </a:p>
          <a:p>
            <a:r>
              <a:rPr lang="en-US" dirty="0"/>
              <a:t>C</a:t>
            </a:r>
            <a:r>
              <a:rPr lang="en-US" dirty="0" smtClean="0"/>
              <a:t>onsists of 2 layers</a:t>
            </a:r>
          </a:p>
          <a:p>
            <a:pPr lvl="1"/>
            <a:r>
              <a:rPr lang="en-US" dirty="0" smtClean="0"/>
              <a:t>Epidermis: outer layer. Stratified </a:t>
            </a:r>
            <a:r>
              <a:rPr lang="en-US" dirty="0" err="1" smtClean="0"/>
              <a:t>squamous</a:t>
            </a:r>
            <a:r>
              <a:rPr lang="en-US" dirty="0" smtClean="0"/>
              <a:t> epithelium. No blood vessels or nerves</a:t>
            </a:r>
          </a:p>
          <a:p>
            <a:pPr lvl="1"/>
            <a:r>
              <a:rPr lang="en-US" dirty="0" smtClean="0"/>
              <a:t>Dermis: inner layer. Connective tissue with collagen and elastic fibers. Numerous blood vessels and nerves. Usually thicker than the epidermis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Epidermal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corneum</a:t>
            </a:r>
            <a:r>
              <a:rPr lang="en-US" dirty="0" smtClean="0"/>
              <a:t>: outermost region. 20 to 30 layers of flattened, dead, completely keratinized cells. Function: protection and prevention of water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Epidermal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corneum</a:t>
            </a:r>
            <a:r>
              <a:rPr lang="en-US" dirty="0" smtClean="0"/>
              <a:t>: outermost region. 20 to 30 layers of flattened, dead, completely keratinized cells. Function: protection and prevention of water loss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lucidum</a:t>
            </a:r>
            <a:r>
              <a:rPr lang="en-US" dirty="0" smtClean="0"/>
              <a:t>: a few layers of cells with no nuclei. Present only in thick skin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Epidermal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corneum</a:t>
            </a:r>
            <a:r>
              <a:rPr lang="en-US" dirty="0" smtClean="0"/>
              <a:t>: outermost region. 20 to 30 layers of flattened, dead, completely keratinized cells. Function: protection and prevention of water loss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lucidum</a:t>
            </a:r>
            <a:r>
              <a:rPr lang="en-US" dirty="0" smtClean="0"/>
              <a:t>: a few layers of cells with no nuclei. Present only in thick skin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granulosum</a:t>
            </a:r>
            <a:r>
              <a:rPr lang="en-US" dirty="0" smtClean="0"/>
              <a:t>: 2-3 layers of flattened cells. </a:t>
            </a:r>
            <a:r>
              <a:rPr lang="en-US" dirty="0" err="1" smtClean="0"/>
              <a:t>Keratinization</a:t>
            </a:r>
            <a:r>
              <a:rPr lang="en-US" dirty="0" smtClean="0"/>
              <a:t> begins in this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Epidermal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corneum</a:t>
            </a:r>
            <a:r>
              <a:rPr lang="en-US" dirty="0" smtClean="0"/>
              <a:t>: outermost region. 20 to 30 layers of flattened, dead, completely keratinized cells. Function: protection and prevention of water loss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lucidum</a:t>
            </a:r>
            <a:r>
              <a:rPr lang="en-US" dirty="0" smtClean="0"/>
              <a:t>: a few layers of cells with no nuclei. Present only in thick skin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granulosum</a:t>
            </a:r>
            <a:r>
              <a:rPr lang="en-US" dirty="0" smtClean="0"/>
              <a:t>: 2-3 layers of flattened cells. </a:t>
            </a:r>
            <a:r>
              <a:rPr lang="en-US" dirty="0" err="1" smtClean="0"/>
              <a:t>Keratinization</a:t>
            </a:r>
            <a:r>
              <a:rPr lang="en-US" dirty="0" smtClean="0"/>
              <a:t> begins in this layer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Stratum </a:t>
            </a:r>
            <a:r>
              <a:rPr lang="en-US" dirty="0" err="1" smtClean="0"/>
              <a:t>spinosum</a:t>
            </a:r>
            <a:r>
              <a:rPr lang="en-US" dirty="0" smtClean="0"/>
              <a:t>: Several layers of cells with spiny projections that connect them to the other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34964</TotalTime>
  <Words>752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Construct Ch 4 Interactive Notes</vt:lpstr>
      <vt:lpstr>Notes: Skin Structure (pg 2)</vt:lpstr>
      <vt:lpstr>Notes: Skin Structure (pg 2)</vt:lpstr>
      <vt:lpstr>Notes: Skin Structure (pg 2)</vt:lpstr>
      <vt:lpstr>Notes: Skin Structure (pg 2)</vt:lpstr>
      <vt:lpstr>Epidermal Regions</vt:lpstr>
      <vt:lpstr>Epidermal Regions</vt:lpstr>
      <vt:lpstr>Epidermal Regions</vt:lpstr>
      <vt:lpstr>Epidermal Regions</vt:lpstr>
      <vt:lpstr>Epidermal Regions</vt:lpstr>
      <vt:lpstr>Regions of the Dermis</vt:lpstr>
      <vt:lpstr>Regions of the Dermis</vt:lpstr>
      <vt:lpstr>Subcutaneous layer (hypodermis)</vt:lpstr>
      <vt:lpstr>Skin Color</vt:lpstr>
      <vt:lpstr>Skin Color</vt:lpstr>
      <vt:lpstr>Skin Color</vt:lpstr>
      <vt:lpstr>Skin Color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222</cp:revision>
  <cp:lastPrinted>2013-10-15T21:56:18Z</cp:lastPrinted>
  <dcterms:created xsi:type="dcterms:W3CDTF">2016-10-11T16:55:15Z</dcterms:created>
  <dcterms:modified xsi:type="dcterms:W3CDTF">2016-10-17T18:58:05Z</dcterms:modified>
</cp:coreProperties>
</file>