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1" r:id="rId1"/>
  </p:sldMasterIdLst>
  <p:notesMasterIdLst>
    <p:notesMasterId r:id="rId29"/>
  </p:notesMasterIdLst>
  <p:handoutMasterIdLst>
    <p:handoutMasterId r:id="rId30"/>
  </p:handoutMasterIdLst>
  <p:sldIdLst>
    <p:sldId id="256" r:id="rId2"/>
    <p:sldId id="269" r:id="rId3"/>
    <p:sldId id="257" r:id="rId4"/>
    <p:sldId id="258" r:id="rId5"/>
    <p:sldId id="259" r:id="rId6"/>
    <p:sldId id="260" r:id="rId7"/>
    <p:sldId id="275" r:id="rId8"/>
    <p:sldId id="261" r:id="rId9"/>
    <p:sldId id="271" r:id="rId10"/>
    <p:sldId id="273" r:id="rId11"/>
    <p:sldId id="278" r:id="rId12"/>
    <p:sldId id="284" r:id="rId13"/>
    <p:sldId id="279" r:id="rId14"/>
    <p:sldId id="282" r:id="rId15"/>
    <p:sldId id="283" r:id="rId16"/>
    <p:sldId id="265" r:id="rId17"/>
    <p:sldId id="281" r:id="rId18"/>
    <p:sldId id="276" r:id="rId19"/>
    <p:sldId id="263" r:id="rId20"/>
    <p:sldId id="280" r:id="rId21"/>
    <p:sldId id="264" r:id="rId22"/>
    <p:sldId id="262" r:id="rId23"/>
    <p:sldId id="266" r:id="rId24"/>
    <p:sldId id="274" r:id="rId25"/>
    <p:sldId id="267" r:id="rId26"/>
    <p:sldId id="268" r:id="rId27"/>
    <p:sldId id="27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EBF6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7" d="100"/>
          <a:sy n="87" d="100"/>
        </p:scale>
        <p:origin x="-170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7D168D-676C-884D-BD86-DB923C93F842}" type="datetimeFigureOut">
              <a:rPr lang="en-US" smtClean="0"/>
              <a:t>10/17/16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9F390D-65FF-4849-84F0-7ED2EA3B6DD5}" type="slidenum">
              <a:rPr lang="en-US" smtClean="0"/>
              <a:t>‹#›</a:t>
            </a:fld>
            <a:endParaRPr lang="en-US"/>
          </a:p>
        </p:txBody>
      </p:sp>
    </p:spTree>
    <p:extLst>
      <p:ext uri="{BB962C8B-B14F-4D97-AF65-F5344CB8AC3E}">
        <p14:creationId xmlns:p14="http://schemas.microsoft.com/office/powerpoint/2010/main" val="2687566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863F41-7903-944A-82D0-E449E1A1C9D0}" type="datetimeFigureOut">
              <a:rPr lang="en-US" smtClean="0"/>
              <a:t>10/17/16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32597-3063-A044-8F8F-3F5B3F51909F}" type="slidenum">
              <a:rPr lang="en-US" smtClean="0"/>
              <a:t>‹#›</a:t>
            </a:fld>
            <a:endParaRPr lang="en-US"/>
          </a:p>
        </p:txBody>
      </p:sp>
    </p:spTree>
    <p:extLst>
      <p:ext uri="{BB962C8B-B14F-4D97-AF65-F5344CB8AC3E}">
        <p14:creationId xmlns:p14="http://schemas.microsoft.com/office/powerpoint/2010/main" val="3429042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D32597-3063-A044-8F8F-3F5B3F51909F}" type="slidenum">
              <a:rPr lang="en-US" smtClean="0"/>
              <a:t>1</a:t>
            </a:fld>
            <a:endParaRPr lang="en-US"/>
          </a:p>
        </p:txBody>
      </p:sp>
    </p:spTree>
    <p:extLst>
      <p:ext uri="{BB962C8B-B14F-4D97-AF65-F5344CB8AC3E}">
        <p14:creationId xmlns:p14="http://schemas.microsoft.com/office/powerpoint/2010/main" val="418652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B499AD6-D2DD-9D41-B7C6-6D084CFDCA72}" type="slidenum">
              <a:rPr lang="en-US"/>
              <a:pPr/>
              <a:t>10</a:t>
            </a:fld>
            <a:endParaRPr lang="en-US"/>
          </a:p>
        </p:txBody>
      </p:sp>
      <p:sp>
        <p:nvSpPr>
          <p:cNvPr id="50178" name="Slide Image Placeholder 1"/>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50179" name="Notes Placeholder 2"/>
          <p:cNvSpPr>
            <a:spLocks noGrp="1"/>
          </p:cNvSpPr>
          <p:nvPr>
            <p:ph type="body" idx="1"/>
          </p:nvPr>
        </p:nvSpPr>
        <p:spPr/>
        <p:txBody>
          <a:bodyPr/>
          <a:lstStyle/>
          <a:p>
            <a:pPr defTabSz="457200">
              <a:spcBef>
                <a:spcPct val="0"/>
              </a:spcBef>
            </a:pPr>
            <a:r>
              <a:rPr lang="en-US"/>
              <a:t>At no time should it cost you to apply for FAFSA, if the website asks for money you are at the wrong place. If you don</a:t>
            </a:r>
            <a:r>
              <a:rPr lang="ja-JP" altLang="en-US">
                <a:latin typeface="Arial"/>
              </a:rPr>
              <a:t>’</a:t>
            </a:r>
            <a:r>
              <a:rPr lang="en-US"/>
              <a:t>t have access to the internet you can fill out the paper version or use the computers in the career center. No matter when you apply you will still be eligible for government loans which are cheaper then private loans.  Listing a school doesn</a:t>
            </a:r>
            <a:r>
              <a:rPr lang="ja-JP" altLang="en-US">
                <a:latin typeface="Arial"/>
              </a:rPr>
              <a:t>’</a:t>
            </a:r>
            <a:r>
              <a:rPr lang="en-US"/>
              <a:t>t mean you have to attend.  You can list several school and see which one offers the best awards package.  However, you can only accept fin aid from one school.  </a:t>
            </a:r>
          </a:p>
        </p:txBody>
      </p:sp>
      <p:sp>
        <p:nvSpPr>
          <p:cNvPr id="256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r" eaLnBrk="1" hangingPunct="1"/>
            <a:fld id="{B1FB55C0-4CB0-234E-8450-BE9A7982ACC0}" type="slidenum">
              <a:rPr lang="en-US" sz="1200">
                <a:latin typeface="Calibri" charset="0"/>
              </a:rPr>
              <a:pPr algn="r" eaLnBrk="1" hangingPunct="1"/>
              <a:t>10</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Fafsa</a:t>
            </a:r>
            <a:r>
              <a:rPr lang="en-US" dirty="0" smtClean="0"/>
              <a:t> on steroids</a:t>
            </a:r>
            <a:endParaRPr lang="en-US" dirty="0"/>
          </a:p>
        </p:txBody>
      </p:sp>
      <p:sp>
        <p:nvSpPr>
          <p:cNvPr id="4" name="Slide Number Placeholder 3"/>
          <p:cNvSpPr>
            <a:spLocks noGrp="1"/>
          </p:cNvSpPr>
          <p:nvPr>
            <p:ph type="sldNum" sz="quarter" idx="10"/>
          </p:nvPr>
        </p:nvSpPr>
        <p:spPr/>
        <p:txBody>
          <a:bodyPr/>
          <a:lstStyle/>
          <a:p>
            <a:fld id="{82D32597-3063-A044-8F8F-3F5B3F51909F}" type="slidenum">
              <a:rPr lang="en-US" smtClean="0"/>
              <a:t>11</a:t>
            </a:fld>
            <a:endParaRPr lang="en-US"/>
          </a:p>
        </p:txBody>
      </p:sp>
    </p:spTree>
    <p:extLst>
      <p:ext uri="{BB962C8B-B14F-4D97-AF65-F5344CB8AC3E}">
        <p14:creationId xmlns:p14="http://schemas.microsoft.com/office/powerpoint/2010/main" val="3535184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D32597-3063-A044-8F8F-3F5B3F51909F}" type="slidenum">
              <a:rPr lang="en-US" smtClean="0"/>
              <a:t>12</a:t>
            </a:fld>
            <a:endParaRPr lang="en-US"/>
          </a:p>
        </p:txBody>
      </p:sp>
    </p:spTree>
    <p:extLst>
      <p:ext uri="{BB962C8B-B14F-4D97-AF65-F5344CB8AC3E}">
        <p14:creationId xmlns:p14="http://schemas.microsoft.com/office/powerpoint/2010/main" val="3535184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t>
            </a:r>
            <a:r>
              <a:rPr lang="en-US" dirty="0" err="1" smtClean="0"/>
              <a:t>naviance</a:t>
            </a:r>
            <a:r>
              <a:rPr lang="en-US" dirty="0" smtClean="0"/>
              <a:t>….. Print out list of scholarships</a:t>
            </a:r>
            <a:endParaRPr lang="en-US" dirty="0"/>
          </a:p>
        </p:txBody>
      </p:sp>
      <p:sp>
        <p:nvSpPr>
          <p:cNvPr id="4" name="Slide Number Placeholder 3"/>
          <p:cNvSpPr>
            <a:spLocks noGrp="1"/>
          </p:cNvSpPr>
          <p:nvPr>
            <p:ph type="sldNum" sz="quarter" idx="10"/>
          </p:nvPr>
        </p:nvSpPr>
        <p:spPr/>
        <p:txBody>
          <a:bodyPr/>
          <a:lstStyle/>
          <a:p>
            <a:fld id="{82D32597-3063-A044-8F8F-3F5B3F51909F}" type="slidenum">
              <a:rPr lang="en-US" smtClean="0"/>
              <a:t>22</a:t>
            </a:fld>
            <a:endParaRPr lang="en-US"/>
          </a:p>
        </p:txBody>
      </p:sp>
    </p:spTree>
    <p:extLst>
      <p:ext uri="{BB962C8B-B14F-4D97-AF65-F5344CB8AC3E}">
        <p14:creationId xmlns:p14="http://schemas.microsoft.com/office/powerpoint/2010/main" val="889407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D32597-3063-A044-8F8F-3F5B3F51909F}" type="slidenum">
              <a:rPr lang="en-US" smtClean="0"/>
              <a:t>23</a:t>
            </a:fld>
            <a:endParaRPr lang="en-US"/>
          </a:p>
        </p:txBody>
      </p:sp>
    </p:spTree>
    <p:extLst>
      <p:ext uri="{BB962C8B-B14F-4D97-AF65-F5344CB8AC3E}">
        <p14:creationId xmlns:p14="http://schemas.microsoft.com/office/powerpoint/2010/main" val="361990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CED3E41-E2DE-48B7-AD25-2C05D8372D60}" type="datetime4">
              <a:rPr lang="en-US" smtClean="0"/>
              <a:pPr/>
              <a:t>October 17, 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spd="slow" advClick="0" advTm="1000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D0BB-F4E9-2B49-A504-C83101AFCCEF}" type="datetimeFigureOut">
              <a:rPr lang="en-US" smtClean="0"/>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ED0BB-F4E9-2B49-A504-C83101AFCCEF}" type="datetimeFigureOut">
              <a:rPr lang="en-US" smtClean="0"/>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0ED0BB-F4E9-2B49-A504-C83101AFCCEF}" type="datetimeFigureOut">
              <a:rPr lang="en-US" smtClean="0"/>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October 17,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10ED0BB-F4E9-2B49-A504-C83101AFCCEF}" type="datetimeFigureOut">
              <a:rPr lang="en-US" smtClean="0"/>
              <a:t>10/17/16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D2972-886B-6B4D-803B-A5FEB0589F6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spd="slow" advClick="0" advTm="1000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0ED0BB-F4E9-2B49-A504-C83101AFCCEF}" type="datetimeFigureOut">
              <a:rPr lang="en-US" smtClean="0"/>
              <a:t>10/17/16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ED0BB-F4E9-2B49-A504-C83101AFCCEF}" type="datetimeFigureOut">
              <a:rPr lang="en-US" smtClean="0"/>
              <a:t>10/17/16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ED0BB-F4E9-2B49-A504-C83101AFCCEF}" type="datetimeFigureOut">
              <a:rPr lang="en-US" smtClean="0"/>
              <a:t>10/17/16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10ED0BB-F4E9-2B49-A504-C83101AFCCEF}" type="datetimeFigureOut">
              <a:rPr lang="en-US" smtClean="0"/>
              <a:t>10/17/16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spd="slow" advClick="0" advTm="1000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ED0BB-F4E9-2B49-A504-C83101AFCCEF}" type="datetimeFigureOut">
              <a:rPr lang="en-US" smtClean="0"/>
              <a:t>10/17/16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1ED2972-886B-6B4D-803B-A5FEB0589F6E}" type="slidenum">
              <a:rPr lang="en-US" smtClean="0"/>
              <a:t>‹#›</a:t>
            </a:fld>
            <a:endParaRPr lang="en-US"/>
          </a:p>
        </p:txBody>
      </p:sp>
    </p:spTree>
  </p:cSld>
  <p:clrMapOvr>
    <a:masterClrMapping/>
  </p:clrMapOvr>
  <p:transition xmlns:p14="http://schemas.microsoft.com/office/powerpoint/2010/main" spd="slow" advClick="0" advTm="10000">
    <p:randomBar dir="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10ED0BB-F4E9-2B49-A504-C83101AFCCEF}" type="datetimeFigureOut">
              <a:rPr lang="en-US" smtClean="0"/>
              <a:t>10/17/16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1ED2972-886B-6B4D-803B-A5FEB0589F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ransition xmlns:p14="http://schemas.microsoft.com/office/powerpoint/2010/main" spd="slow" advClick="0" advTm="10000">
    <p:randomBar dir="vert"/>
  </p:transition>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fafsa.ed.gov/" TargetMode="External"/><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hyperlink" Target="http://css.collegeboard.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iche.edu/wu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registrar.uoregon.edu/current-students/alternative-ways-to-earn-credit/advanced-placement-exam-charts" TargetMode="External"/><Relationship Id="rId3" Type="http://schemas.openxmlformats.org/officeDocument/2006/relationships/hyperlink" Target="https://registrar.uoregon.edu/current-students/alternative-ways-to-earn-credit/international-baccalaureate-exam-char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pp.oregonstudentaid.gov/"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pp.oregonstudentaid.go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lanecc.edu/foundation/foundation-scholarship-opportunities" TargetMode="External"/><Relationship Id="rId4" Type="http://schemas.openxmlformats.org/officeDocument/2006/relationships/hyperlink" Target="http://www.up.edu/finaid/default.aspx?cid=11312&amp;pid=3036" TargetMode="External"/><Relationship Id="rId1" Type="http://schemas.openxmlformats.org/officeDocument/2006/relationships/slideLayout" Target="../slideLayouts/slideLayout2.xml"/><Relationship Id="rId2" Type="http://schemas.openxmlformats.org/officeDocument/2006/relationships/hyperlink" Target="http://uorego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ama-assn.org/ama/home.pag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http://blogs.4j.lane.edu/sheldon_career/about/"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registrar.uoregon.edu/cos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bin"/><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BF60D"/>
            </a:gs>
            <a:gs pos="100000">
              <a:srgbClr val="FFFFFF"/>
            </a:gs>
            <a:gs pos="50000">
              <a:srgbClr val="EBF60D"/>
            </a:gs>
            <a:gs pos="75000">
              <a:schemeClr val="accent1">
                <a:lumMod val="7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609600" y="1828800"/>
            <a:ext cx="3524435" cy="4840224"/>
          </a:xfrm>
          <a:prstGeom prst="rect">
            <a:avLst/>
          </a:prstGeom>
        </p:spPr>
      </p:pic>
      <p:sp>
        <p:nvSpPr>
          <p:cNvPr id="4" name="Rectangle 3"/>
          <p:cNvSpPr/>
          <p:nvPr/>
        </p:nvSpPr>
        <p:spPr>
          <a:xfrm>
            <a:off x="1676400" y="762000"/>
            <a:ext cx="6858000" cy="9054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752600" y="28346"/>
            <a:ext cx="7010400" cy="1702160"/>
          </a:xfrm>
        </p:spPr>
        <p:txBody>
          <a:bodyPr>
            <a:normAutofit fontScale="90000"/>
          </a:bodyPr>
          <a:lstStyle/>
          <a:p>
            <a:r>
              <a:rPr lang="en-US" sz="7200" b="1" dirty="0" smtClean="0">
                <a:solidFill>
                  <a:schemeClr val="accent1">
                    <a:lumMod val="75000"/>
                  </a:schemeClr>
                </a:solidFill>
                <a:latin typeface="Baskerville"/>
                <a:cs typeface="Baskerville"/>
              </a:rPr>
              <a:t>Scholarships 101</a:t>
            </a:r>
            <a:endParaRPr lang="en-US" sz="7200" b="1" dirty="0">
              <a:solidFill>
                <a:schemeClr val="accent1">
                  <a:lumMod val="75000"/>
                </a:schemeClr>
              </a:solidFill>
              <a:latin typeface="Baskerville"/>
              <a:cs typeface="Baskerville"/>
            </a:endParaRPr>
          </a:p>
        </p:txBody>
      </p:sp>
      <p:sp>
        <p:nvSpPr>
          <p:cNvPr id="5" name="Rectangle 4"/>
          <p:cNvSpPr/>
          <p:nvPr/>
        </p:nvSpPr>
        <p:spPr>
          <a:xfrm>
            <a:off x="4648200" y="2245817"/>
            <a:ext cx="3505200" cy="4154983"/>
          </a:xfrm>
          <a:prstGeom prst="rect">
            <a:avLst/>
          </a:prstGeom>
        </p:spPr>
        <p:txBody>
          <a:bodyPr wrap="square">
            <a:spAutoFit/>
          </a:bodyPr>
          <a:lstStyle/>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Show </a:t>
            </a:r>
          </a:p>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a:t>
            </a:r>
          </a:p>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a:t>
            </a:r>
          </a:p>
          <a:p>
            <a:pPr algn="ctr"/>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Money!</a:t>
            </a:r>
            <a:endParaRPr lang="en-US" sz="6600" dirty="0"/>
          </a:p>
        </p:txBody>
      </p:sp>
    </p:spTree>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path" presetSubtype="0" accel="50000" decel="50000" fill="hold" grpId="0" nodeType="clickEffect">
                                  <p:stCondLst>
                                    <p:cond delay="0"/>
                                  </p:stCondLst>
                                  <p:childTnLst>
                                    <p:animMotion origin="layout" path="M -0.00017 -0.02939 C -0.01875 -0.04097 -0.08351 -0.05254 -0.10677 -0.05254 C -0.24965 -0.05254 -0.39687 0.13033 -0.39687 0.31366 C -0.39687 0.22107 -0.47031 0.13056 -0.53976 0.13056 C -0.61337 0.13056 -0.68281 0.22269 -0.68281 0.31366 C -0.68281 0.26806 -0.71944 0.22107 -0.75608 0.22107 C -0.79253 0.22107 -0.82934 0.26667 -0.82934 0.31366 C -0.82934 0.29005 -0.84774 0.26806 -0.86615 0.26806 C -0.88455 0.26806 -0.90295 0.29121 -0.90295 0.31366 C -0.90295 0.30162 -0.9125 0.29005 -0.92118 0.29005 C -0.92604 0.29005 -0.93958 0.30162 -0.93958 0.31366 C -0.93958 0.30741 -0.94444 0.30162 -0.94913 0.30162 C -0.94913 0.30024 -0.95885 0.30741 -0.95885 0.31366 C -0.95885 0.31019 -0.95885 0.30741 -0.96354 0.30741 C -0.96354 0.30903 -0.9684 0.31042 -0.9684 0.31366 C -0.9684 0.31181 -0.9684 0.31019 -0.9684 0.30903 C -0.97309 0.30903 -0.97309 0.31042 -0.97309 0.31204 C -0.97795 0.31204 -0.97795 0.31042 -0.97795 0.30903 C -0.98299 0.30903 -0.98299 0.31042 -0.98299 0.31204 " pathEditMode="relative" rAng="0" ptsTypes="fffffffffffffffffff">
                                      <p:cBhvr>
                                        <p:cTn id="6" dur="4000" spd="-100000" fill="hold"/>
                                        <p:tgtEl>
                                          <p:spTgt spid="5"/>
                                        </p:tgtEl>
                                        <p:attrNameLst>
                                          <p:attrName>ppt_x</p:attrName>
                                          <p:attrName>ppt_y</p:attrName>
                                        </p:attrNameLst>
                                      </p:cBhvr>
                                      <p:rCtr x="-49149" y="1599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833885"/>
            <a:ext cx="6964362" cy="638175"/>
          </a:xfrm>
          <a:noFill/>
          <a:ln>
            <a:miter lim="800000"/>
            <a:headEnd/>
            <a:tailEnd/>
          </a:ln>
        </p:spPr>
        <p:txBody>
          <a:bodyPr rtlCol="0" anchor="ctr">
            <a:normAutofit fontScale="90000"/>
          </a:bodyPr>
          <a:lstStyle/>
          <a:p>
            <a:pPr algn="ctr" fontAlgn="auto">
              <a:spcAft>
                <a:spcPts val="0"/>
              </a:spcAft>
              <a:defRPr/>
            </a:pPr>
            <a:r>
              <a:rPr lang="en-US" sz="67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mj-cs"/>
              </a:rPr>
              <a:t>FAFSA</a:t>
            </a:r>
            <a:r>
              <a:rPr lang="en-US" sz="40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mj-cs"/>
              </a:rPr>
              <a:t> </a:t>
            </a:r>
          </a:p>
        </p:txBody>
      </p:sp>
      <p:sp>
        <p:nvSpPr>
          <p:cNvPr id="3" name="Content Placeholder 2"/>
          <p:cNvSpPr>
            <a:spLocks noGrp="1"/>
          </p:cNvSpPr>
          <p:nvPr>
            <p:ph idx="4294967295"/>
          </p:nvPr>
        </p:nvSpPr>
        <p:spPr>
          <a:xfrm>
            <a:off x="640590" y="2057400"/>
            <a:ext cx="7134225" cy="4267200"/>
          </a:xfrm>
        </p:spPr>
        <p:txBody>
          <a:bodyPr>
            <a:normAutofit fontScale="77500" lnSpcReduction="20000"/>
          </a:bodyPr>
          <a:lstStyle/>
          <a:p>
            <a:pPr marL="0" indent="0">
              <a:buFont typeface="Wingdings" charset="0"/>
              <a:buNone/>
            </a:pPr>
            <a:r>
              <a:rPr lang="en-US" sz="2800" b="1" dirty="0"/>
              <a:t>Where</a:t>
            </a:r>
            <a:r>
              <a:rPr lang="en-US" sz="2800" dirty="0"/>
              <a:t>: </a:t>
            </a:r>
            <a:r>
              <a:rPr lang="en-US" sz="2800" dirty="0">
                <a:hlinkClick r:id="rId3"/>
              </a:rPr>
              <a:t>www.fafsa.ed.gov</a:t>
            </a:r>
            <a:endParaRPr lang="en-US" sz="2800" dirty="0"/>
          </a:p>
          <a:p>
            <a:pPr marL="0" indent="0">
              <a:buFont typeface="Wingdings" charset="0"/>
              <a:buNone/>
            </a:pPr>
            <a:endParaRPr lang="en-US" sz="2800" dirty="0"/>
          </a:p>
          <a:p>
            <a:pPr marL="0" indent="0">
              <a:buFont typeface="Wingdings" charset="0"/>
              <a:buNone/>
            </a:pPr>
            <a:r>
              <a:rPr lang="en-US" sz="2800" b="1" dirty="0"/>
              <a:t>Important dates</a:t>
            </a:r>
            <a:r>
              <a:rPr lang="en-US" sz="2800" dirty="0"/>
              <a:t>: </a:t>
            </a:r>
            <a:r>
              <a:rPr lang="en-US" sz="2800" dirty="0" smtClean="0">
                <a:solidFill>
                  <a:srgbClr val="7F3400"/>
                </a:solidFill>
              </a:rPr>
              <a:t>October 1</a:t>
            </a:r>
            <a:r>
              <a:rPr lang="en-US" sz="2800" baseline="30000" dirty="0" smtClean="0">
                <a:solidFill>
                  <a:srgbClr val="7F3400"/>
                </a:solidFill>
              </a:rPr>
              <a:t>st</a:t>
            </a:r>
            <a:r>
              <a:rPr lang="en-US" sz="2800" dirty="0" smtClean="0">
                <a:solidFill>
                  <a:srgbClr val="7F3400"/>
                </a:solidFill>
              </a:rPr>
              <a:t> </a:t>
            </a:r>
            <a:r>
              <a:rPr lang="en-US" sz="2800" dirty="0">
                <a:solidFill>
                  <a:srgbClr val="7F3400"/>
                </a:solidFill>
              </a:rPr>
              <a:t>is the earliest you can apply in order to be </a:t>
            </a:r>
            <a:r>
              <a:rPr lang="en-US" sz="2800" dirty="0" smtClean="0">
                <a:solidFill>
                  <a:srgbClr val="7F3400"/>
                </a:solidFill>
              </a:rPr>
              <a:t>considered </a:t>
            </a:r>
            <a:r>
              <a:rPr lang="en-US" sz="2800" dirty="0">
                <a:solidFill>
                  <a:srgbClr val="7F3400"/>
                </a:solidFill>
              </a:rPr>
              <a:t>for aid the following school year.  i.e. </a:t>
            </a:r>
            <a:r>
              <a:rPr lang="en-US" sz="2800" dirty="0" smtClean="0">
                <a:solidFill>
                  <a:srgbClr val="7F3400"/>
                </a:solidFill>
              </a:rPr>
              <a:t>October 2016 </a:t>
            </a:r>
            <a:r>
              <a:rPr lang="en-US" sz="2800" dirty="0">
                <a:solidFill>
                  <a:srgbClr val="7F3400"/>
                </a:solidFill>
              </a:rPr>
              <a:t>for the fall term </a:t>
            </a:r>
            <a:r>
              <a:rPr lang="en-US" sz="2800" dirty="0" smtClean="0">
                <a:solidFill>
                  <a:srgbClr val="7F3400"/>
                </a:solidFill>
              </a:rPr>
              <a:t>2017</a:t>
            </a:r>
            <a:endParaRPr lang="en-US" sz="2800" dirty="0">
              <a:solidFill>
                <a:srgbClr val="7F3400"/>
              </a:solidFill>
            </a:endParaRPr>
          </a:p>
          <a:p>
            <a:pPr marL="0" indent="0">
              <a:buFont typeface="Wingdings" charset="0"/>
              <a:buNone/>
            </a:pPr>
            <a:r>
              <a:rPr lang="en-US" sz="2800" dirty="0"/>
              <a:t> </a:t>
            </a:r>
          </a:p>
          <a:p>
            <a:pPr marL="0" indent="0">
              <a:buFont typeface="Wingdings" charset="0"/>
              <a:buNone/>
            </a:pPr>
            <a:r>
              <a:rPr lang="en-US" sz="2800" b="1" dirty="0"/>
              <a:t>Deadlines</a:t>
            </a:r>
            <a:r>
              <a:rPr lang="en-US" sz="2800" dirty="0"/>
              <a:t>: </a:t>
            </a:r>
            <a:r>
              <a:rPr lang="en-US" sz="2800" dirty="0">
                <a:solidFill>
                  <a:srgbClr val="7F3400"/>
                </a:solidFill>
              </a:rPr>
              <a:t>It is never to late to apply. But the sooner the better, since funds are limited.  </a:t>
            </a:r>
          </a:p>
          <a:p>
            <a:pPr marL="0" indent="0">
              <a:buFont typeface="Wingdings" charset="0"/>
              <a:buNone/>
            </a:pPr>
            <a:endParaRPr lang="en-US" sz="2800" dirty="0"/>
          </a:p>
          <a:p>
            <a:pPr marL="0" indent="0">
              <a:buFont typeface="Wingdings" charset="0"/>
              <a:buNone/>
            </a:pPr>
            <a:r>
              <a:rPr lang="en-US" sz="2800" b="1" dirty="0"/>
              <a:t>What you will need</a:t>
            </a:r>
            <a:r>
              <a:rPr lang="en-US" sz="2800" dirty="0"/>
              <a:t>: </a:t>
            </a:r>
            <a:r>
              <a:rPr lang="en-US" sz="2800" dirty="0">
                <a:solidFill>
                  <a:srgbClr val="7F3400"/>
                </a:solidFill>
              </a:rPr>
              <a:t>Your </a:t>
            </a:r>
            <a:r>
              <a:rPr lang="en-US" sz="2800" dirty="0" smtClean="0">
                <a:solidFill>
                  <a:srgbClr val="7F3400"/>
                </a:solidFill>
              </a:rPr>
              <a:t>parents</a:t>
            </a:r>
            <a:r>
              <a:rPr lang="en-US" sz="2800" dirty="0" smtClean="0">
                <a:solidFill>
                  <a:srgbClr val="7F3400"/>
                </a:solidFill>
                <a:latin typeface="Arial"/>
              </a:rPr>
              <a:t>’ </a:t>
            </a:r>
            <a:r>
              <a:rPr lang="en-US" sz="2800" dirty="0" smtClean="0">
                <a:solidFill>
                  <a:srgbClr val="7F3400"/>
                </a:solidFill>
              </a:rPr>
              <a:t>most </a:t>
            </a:r>
            <a:r>
              <a:rPr lang="en-US" sz="2800" dirty="0">
                <a:solidFill>
                  <a:srgbClr val="7F3400"/>
                </a:solidFill>
              </a:rPr>
              <a:t>current tax </a:t>
            </a:r>
            <a:r>
              <a:rPr lang="en-US" sz="2800" dirty="0" smtClean="0">
                <a:solidFill>
                  <a:srgbClr val="7F3400"/>
                </a:solidFill>
              </a:rPr>
              <a:t>info from tax year 2015, </a:t>
            </a:r>
            <a:r>
              <a:rPr lang="en-US" sz="2800" dirty="0">
                <a:solidFill>
                  <a:srgbClr val="7F3400"/>
                </a:solidFill>
              </a:rPr>
              <a:t>your social security #, and a list of potential schools </a:t>
            </a:r>
          </a:p>
        </p:txBody>
      </p:sp>
      <p:pic>
        <p:nvPicPr>
          <p:cNvPr id="4915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97600" y="685800"/>
            <a:ext cx="1955800" cy="195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8517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4646900" cy="1015663"/>
          </a:xfrm>
          <a:prstGeom prst="rect">
            <a:avLst/>
          </a:prstGeom>
        </p:spPr>
        <p:txBody>
          <a:bodyPr wrap="none">
            <a:sp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CSS Profile</a:t>
            </a:r>
            <a:endParaRPr lang="en-US" sz="6000" dirty="0"/>
          </a:p>
        </p:txBody>
      </p:sp>
      <p:sp>
        <p:nvSpPr>
          <p:cNvPr id="3" name="Rectangle 2"/>
          <p:cNvSpPr/>
          <p:nvPr/>
        </p:nvSpPr>
        <p:spPr>
          <a:xfrm>
            <a:off x="914400" y="2057400"/>
            <a:ext cx="7283464" cy="3108544"/>
          </a:xfrm>
          <a:prstGeom prst="rect">
            <a:avLst/>
          </a:prstGeom>
        </p:spPr>
        <p:txBody>
          <a:bodyPr wrap="none">
            <a:spAutoFit/>
          </a:bodyPr>
          <a:lstStyle/>
          <a:p>
            <a:r>
              <a:rPr lang="en-US" sz="4000" dirty="0" smtClean="0">
                <a:hlinkClick r:id="rId3"/>
              </a:rPr>
              <a:t>http</a:t>
            </a:r>
            <a:r>
              <a:rPr lang="en-US" sz="4000" dirty="0">
                <a:hlinkClick r:id="rId3"/>
              </a:rPr>
              <a:t>://css.collegeboard.org</a:t>
            </a:r>
            <a:r>
              <a:rPr lang="en-US" sz="4000" dirty="0" smtClean="0">
                <a:hlinkClick r:id="rId3"/>
              </a:rPr>
              <a:t>/</a:t>
            </a:r>
            <a:endParaRPr lang="en-US" sz="4000" dirty="0" smtClean="0"/>
          </a:p>
          <a:p>
            <a:endParaRPr lang="en-US" sz="4000" dirty="0"/>
          </a:p>
          <a:p>
            <a:r>
              <a:rPr lang="en-US" sz="4000" dirty="0" smtClean="0"/>
              <a:t>Mostly private schools…..</a:t>
            </a:r>
          </a:p>
          <a:p>
            <a:r>
              <a:rPr lang="en-US" sz="4000" dirty="0" smtClean="0"/>
              <a:t>some public</a:t>
            </a:r>
          </a:p>
          <a:p>
            <a:endParaRPr lang="en-US" dirty="0"/>
          </a:p>
          <a:p>
            <a:endParaRPr lang="en-US" dirty="0"/>
          </a:p>
        </p:txBody>
      </p:sp>
    </p:spTree>
    <p:extLst>
      <p:ext uri="{BB962C8B-B14F-4D97-AF65-F5344CB8AC3E}">
        <p14:creationId xmlns:p14="http://schemas.microsoft.com/office/powerpoint/2010/main" val="890861354"/>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3938" y="228600"/>
            <a:ext cx="4492862" cy="1015663"/>
          </a:xfrm>
          <a:prstGeom prst="rect">
            <a:avLst/>
          </a:prstGeom>
        </p:spPr>
        <p:txBody>
          <a:bodyPr wrap="none">
            <a:sp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BIG MONEY</a:t>
            </a:r>
            <a:endParaRPr lang="en-US" sz="6000" dirty="0"/>
          </a:p>
        </p:txBody>
      </p:sp>
      <p:graphicFrame>
        <p:nvGraphicFramePr>
          <p:cNvPr id="4" name="Table 3"/>
          <p:cNvGraphicFramePr>
            <a:graphicFrameLocks noGrp="1"/>
          </p:cNvGraphicFramePr>
          <p:nvPr>
            <p:extLst>
              <p:ext uri="{D42A27DB-BD31-4B8C-83A1-F6EECF244321}">
                <p14:modId xmlns:p14="http://schemas.microsoft.com/office/powerpoint/2010/main" val="1113438396"/>
              </p:ext>
            </p:extLst>
          </p:nvPr>
        </p:nvGraphicFramePr>
        <p:xfrm>
          <a:off x="228600" y="1143000"/>
          <a:ext cx="8610600" cy="6083173"/>
        </p:xfrm>
        <a:graphic>
          <a:graphicData uri="http://schemas.openxmlformats.org/drawingml/2006/table">
            <a:tbl>
              <a:tblPr firstRow="1" bandRow="1">
                <a:tableStyleId>{5C22544A-7EE6-4342-B048-85BDC9FD1C3A}</a:tableStyleId>
              </a:tblPr>
              <a:tblGrid>
                <a:gridCol w="4305300"/>
                <a:gridCol w="4305300"/>
              </a:tblGrid>
              <a:tr h="763886">
                <a:tc>
                  <a:txBody>
                    <a:bodyPr/>
                    <a:lstStyle/>
                    <a:p>
                      <a:pPr algn="ctr"/>
                      <a:r>
                        <a:rPr lang="en-US" sz="4800" dirty="0" err="1" smtClean="0">
                          <a:solidFill>
                            <a:srgbClr val="FFFF00"/>
                          </a:solidFill>
                        </a:rPr>
                        <a:t>UofO</a:t>
                      </a:r>
                      <a:endParaRPr lang="en-US" sz="4800" dirty="0">
                        <a:solidFill>
                          <a:srgbClr val="FFFF00"/>
                        </a:solidFill>
                      </a:endParaRPr>
                    </a:p>
                  </a:txBody>
                  <a:tcPr>
                    <a:lnL w="12700" cap="flat" cmpd="sng" algn="ctr">
                      <a:solidFill>
                        <a:srgbClr val="94C600">
                          <a:lumMod val="60000"/>
                          <a:lumOff val="40000"/>
                        </a:srgbClr>
                      </a:solidFill>
                      <a:prstDash val="solid"/>
                      <a:round/>
                      <a:headEnd type="none" w="med" len="med"/>
                      <a:tailEnd type="none" w="med" len="med"/>
                    </a:lnL>
                    <a:lnR w="12700" cap="flat" cmpd="sng" algn="ctr">
                      <a:solidFill>
                        <a:srgbClr val="94C600">
                          <a:lumMod val="60000"/>
                          <a:lumOff val="40000"/>
                        </a:srgbClr>
                      </a:solidFill>
                      <a:prstDash val="solid"/>
                      <a:round/>
                      <a:headEnd type="none" w="med" len="med"/>
                      <a:tailEnd type="none" w="med" len="med"/>
                    </a:lnR>
                    <a:lnT w="12700" cap="flat" cmpd="sng" algn="ctr">
                      <a:solidFill>
                        <a:srgbClr val="94C600">
                          <a:lumMod val="60000"/>
                          <a:lumOff val="40000"/>
                        </a:srgbClr>
                      </a:solidFill>
                      <a:prstDash val="solid"/>
                      <a:round/>
                      <a:headEnd type="none" w="med" len="med"/>
                      <a:tailEnd type="none" w="med" len="med"/>
                    </a:lnT>
                    <a:lnB w="12700" cap="flat" cmpd="sng" algn="ctr">
                      <a:solidFill>
                        <a:srgbClr val="94C600">
                          <a:lumMod val="60000"/>
                          <a:lumOff val="40000"/>
                        </a:srgbClr>
                      </a:solidFill>
                      <a:prstDash val="solid"/>
                      <a:round/>
                      <a:headEnd type="none" w="med" len="med"/>
                      <a:tailEnd type="none" w="med" len="med"/>
                    </a:lnB>
                  </a:tcPr>
                </a:tc>
                <a:tc>
                  <a:txBody>
                    <a:bodyPr/>
                    <a:lstStyle/>
                    <a:p>
                      <a:pPr algn="ctr"/>
                      <a:r>
                        <a:rPr lang="en-US" sz="4800" dirty="0" smtClean="0">
                          <a:solidFill>
                            <a:schemeClr val="tx1"/>
                          </a:solidFill>
                        </a:rPr>
                        <a:t>OSU</a:t>
                      </a:r>
                      <a:endParaRPr lang="en-US" sz="4800" dirty="0">
                        <a:solidFill>
                          <a:schemeClr val="tx1"/>
                        </a:solidFill>
                      </a:endParaRPr>
                    </a:p>
                  </a:txBody>
                  <a:tcPr>
                    <a:lnL w="12700" cap="flat" cmpd="sng" algn="ctr">
                      <a:solidFill>
                        <a:srgbClr val="94C600">
                          <a:lumMod val="60000"/>
                          <a:lumOff val="40000"/>
                        </a:srgbClr>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1615440">
                <a:tc>
                  <a:txBody>
                    <a:bodyPr/>
                    <a:lstStyle/>
                    <a:p>
                      <a:pPr algn="ctr"/>
                      <a:r>
                        <a:rPr lang="en-US" sz="2800" dirty="0" smtClean="0"/>
                        <a:t>3.85 GPA </a:t>
                      </a:r>
                    </a:p>
                    <a:p>
                      <a:pPr algn="ctr"/>
                      <a:r>
                        <a:rPr lang="en-US" sz="2800" dirty="0" smtClean="0"/>
                        <a:t>1300</a:t>
                      </a:r>
                      <a:r>
                        <a:rPr lang="en-US" sz="2800" baseline="0" dirty="0" smtClean="0"/>
                        <a:t> SAT or 28 ACT</a:t>
                      </a:r>
                    </a:p>
                    <a:p>
                      <a:pPr algn="ctr"/>
                      <a:r>
                        <a:rPr lang="en-US" sz="2800" baseline="0" dirty="0" smtClean="0"/>
                        <a:t>$10,000 / 4 </a:t>
                      </a:r>
                      <a:r>
                        <a:rPr lang="en-US" sz="2800" baseline="0" dirty="0" err="1" smtClean="0"/>
                        <a:t>yrs</a:t>
                      </a:r>
                      <a:r>
                        <a:rPr lang="en-US" sz="2800" baseline="0" dirty="0" smtClean="0"/>
                        <a:t>   </a:t>
                      </a:r>
                      <a:r>
                        <a:rPr lang="en-US" sz="2000" b="1" baseline="0" dirty="0" smtClean="0"/>
                        <a:t>PRESIDENTIAL</a:t>
                      </a:r>
                      <a:endParaRPr lang="en-US" sz="2000" b="1" dirty="0"/>
                    </a:p>
                  </a:txBody>
                  <a:tcPr marL="0" marR="0" marT="0" marB="0">
                    <a:lnT w="12700" cap="flat" cmpd="sng" algn="ctr">
                      <a:solidFill>
                        <a:srgbClr val="94C600">
                          <a:lumMod val="60000"/>
                          <a:lumOff val="40000"/>
                        </a:srgbClr>
                      </a:solidFill>
                      <a:prstDash val="solid"/>
                      <a:round/>
                      <a:headEnd type="none" w="med" len="med"/>
                      <a:tailEnd type="none" w="med" len="med"/>
                    </a:lnT>
                  </a:tcPr>
                </a:tc>
                <a:tc>
                  <a:txBody>
                    <a:bodyPr/>
                    <a:lstStyle/>
                    <a:p>
                      <a:pPr algn="ctr"/>
                      <a:r>
                        <a:rPr lang="en-US" sz="2800" dirty="0" smtClean="0"/>
                        <a:t>3.85 GPA </a:t>
                      </a:r>
                    </a:p>
                    <a:p>
                      <a:pPr algn="ctr"/>
                      <a:r>
                        <a:rPr lang="en-US" sz="2800" dirty="0" smtClean="0"/>
                        <a:t>1360 SAT or 29 ACT </a:t>
                      </a:r>
                    </a:p>
                    <a:p>
                      <a:pPr algn="ctr"/>
                      <a:r>
                        <a:rPr lang="en-US" sz="2800" dirty="0" smtClean="0"/>
                        <a:t>$10,000</a:t>
                      </a:r>
                      <a:r>
                        <a:rPr lang="en-US" sz="2800" baseline="0" dirty="0" smtClean="0"/>
                        <a:t> / 4 </a:t>
                      </a:r>
                      <a:r>
                        <a:rPr lang="en-US" sz="2800" baseline="0" dirty="0" err="1" smtClean="0"/>
                        <a:t>yrs</a:t>
                      </a:r>
                      <a:r>
                        <a:rPr lang="en-US" sz="2800" baseline="0" dirty="0" smtClean="0"/>
                        <a:t>   </a:t>
                      </a:r>
                      <a:r>
                        <a:rPr lang="en-US" sz="2000" b="1" baseline="0" dirty="0" smtClean="0"/>
                        <a:t>PRESIDENTIAL</a:t>
                      </a:r>
                      <a:endParaRPr lang="en-US" sz="2000" b="1" dirty="0"/>
                    </a:p>
                  </a:txBody>
                  <a:tcPr marL="0" marR="0" marT="0" marB="0">
                    <a:lnT w="12700" cap="flat" cmpd="sng" algn="ctr">
                      <a:solidFill>
                        <a:srgbClr val="000000"/>
                      </a:solidFill>
                      <a:prstDash val="solid"/>
                      <a:round/>
                      <a:headEnd type="none" w="med" len="med"/>
                      <a:tailEnd type="none" w="med" len="med"/>
                    </a:lnT>
                  </a:tcPr>
                </a:tc>
              </a:tr>
              <a:tr h="1487560">
                <a:tc>
                  <a:txBody>
                    <a:bodyPr/>
                    <a:lstStyle/>
                    <a:p>
                      <a:pPr algn="ctr"/>
                      <a:r>
                        <a:rPr lang="en-US" sz="2800" dirty="0" smtClean="0"/>
                        <a:t>**3.80 GPA or </a:t>
                      </a:r>
                      <a:r>
                        <a:rPr lang="en-US" sz="2800" b="0" dirty="0" smtClean="0"/>
                        <a:t>IB</a:t>
                      </a:r>
                      <a:r>
                        <a:rPr lang="en-US" sz="2800" baseline="0" dirty="0" smtClean="0"/>
                        <a:t> </a:t>
                      </a:r>
                    </a:p>
                    <a:p>
                      <a:pPr algn="ctr"/>
                      <a:r>
                        <a:rPr lang="en-US" sz="2800" baseline="0" dirty="0" smtClean="0"/>
                        <a:t>1260 SAT or 26 ACT </a:t>
                      </a:r>
                    </a:p>
                    <a:p>
                      <a:pPr algn="ctr"/>
                      <a:r>
                        <a:rPr lang="en-US" sz="2800" baseline="0" dirty="0" smtClean="0"/>
                        <a:t>$6000 / 4 </a:t>
                      </a:r>
                      <a:r>
                        <a:rPr lang="en-US" sz="2800" baseline="0" dirty="0" err="1" smtClean="0"/>
                        <a:t>yrs</a:t>
                      </a:r>
                      <a:r>
                        <a:rPr lang="en-US" sz="2800" baseline="0" dirty="0" smtClean="0"/>
                        <a:t>  </a:t>
                      </a:r>
                      <a:r>
                        <a:rPr lang="en-US" sz="2800" b="1" baseline="0" dirty="0" smtClean="0"/>
                        <a:t>SUMMIT</a:t>
                      </a:r>
                      <a:endParaRPr lang="en-US" sz="2800" b="1" dirty="0"/>
                    </a:p>
                  </a:txBody>
                  <a:tcPr marL="0" marR="0" marT="0" marB="0">
                    <a:solidFill>
                      <a:schemeClr val="accent1">
                        <a:lumMod val="40000"/>
                        <a:lumOff val="60000"/>
                      </a:schemeClr>
                    </a:solidFill>
                  </a:tcPr>
                </a:tc>
                <a:tc>
                  <a:txBody>
                    <a:bodyPr/>
                    <a:lstStyle/>
                    <a:p>
                      <a:pPr algn="ctr"/>
                      <a:r>
                        <a:rPr lang="en-US" sz="2800" dirty="0" smtClean="0"/>
                        <a:t>**3.75 GPA </a:t>
                      </a:r>
                    </a:p>
                    <a:p>
                      <a:pPr algn="ctr"/>
                      <a:r>
                        <a:rPr lang="en-US" sz="2800" dirty="0" smtClean="0"/>
                        <a:t>1300 SAT or 27 ACT</a:t>
                      </a:r>
                    </a:p>
                    <a:p>
                      <a:pPr algn="ctr"/>
                      <a:r>
                        <a:rPr lang="en-US" sz="2800" dirty="0" smtClean="0"/>
                        <a:t>$6000 / 4 </a:t>
                      </a:r>
                      <a:r>
                        <a:rPr lang="en-US" sz="2800" dirty="0" err="1" smtClean="0"/>
                        <a:t>yrs</a:t>
                      </a:r>
                      <a:endParaRPr lang="en-US" sz="2800" dirty="0"/>
                    </a:p>
                  </a:txBody>
                  <a:tcPr marL="0" marR="0" marT="0" marB="0">
                    <a:solidFill>
                      <a:schemeClr val="accent6">
                        <a:lumMod val="40000"/>
                        <a:lumOff val="60000"/>
                      </a:schemeClr>
                    </a:solidFill>
                  </a:tcPr>
                </a:tc>
              </a:tr>
              <a:tr h="1230705">
                <a:tc>
                  <a:txBody>
                    <a:bodyPr/>
                    <a:lstStyle/>
                    <a:p>
                      <a:pPr algn="ctr"/>
                      <a:r>
                        <a:rPr lang="en-US" sz="2800" dirty="0" smtClean="0"/>
                        <a:t>**3.60 or IB </a:t>
                      </a:r>
                    </a:p>
                    <a:p>
                      <a:pPr algn="ctr"/>
                      <a:r>
                        <a:rPr lang="en-US" sz="2800" dirty="0" smtClean="0"/>
                        <a:t>1220 SAT or 25 ACT </a:t>
                      </a:r>
                    </a:p>
                    <a:p>
                      <a:pPr algn="ctr"/>
                      <a:r>
                        <a:rPr lang="en-US" sz="2800" dirty="0" smtClean="0"/>
                        <a:t>$3000 /</a:t>
                      </a:r>
                      <a:r>
                        <a:rPr lang="en-US" sz="2800" baseline="0" dirty="0" smtClean="0"/>
                        <a:t> 4 </a:t>
                      </a:r>
                      <a:r>
                        <a:rPr lang="en-US" sz="2800" baseline="0" dirty="0" err="1" smtClean="0"/>
                        <a:t>yrs</a:t>
                      </a:r>
                      <a:r>
                        <a:rPr lang="en-US" sz="2800" baseline="0" dirty="0" smtClean="0"/>
                        <a:t>   </a:t>
                      </a:r>
                      <a:r>
                        <a:rPr lang="en-US" sz="2800" b="1" baseline="0" dirty="0" smtClean="0"/>
                        <a:t>APEX</a:t>
                      </a:r>
                      <a:endParaRPr lang="en-US" sz="2800" b="1" dirty="0"/>
                    </a:p>
                  </a:txBody>
                  <a:tcPr marL="0" marR="0" marT="0" marB="0"/>
                </a:tc>
                <a:tc>
                  <a:txBody>
                    <a:bodyPr/>
                    <a:lstStyle/>
                    <a:p>
                      <a:pPr algn="ctr"/>
                      <a:r>
                        <a:rPr lang="en-US" sz="2800" dirty="0" smtClean="0"/>
                        <a:t>**3.60 GPA </a:t>
                      </a:r>
                    </a:p>
                    <a:p>
                      <a:pPr algn="ctr"/>
                      <a:r>
                        <a:rPr lang="en-US" sz="2800" dirty="0" smtClean="0"/>
                        <a:t>1300 SAT  or 27 ACT</a:t>
                      </a:r>
                    </a:p>
                    <a:p>
                      <a:pPr algn="ctr"/>
                      <a:r>
                        <a:rPr lang="en-US" sz="2800" dirty="0" smtClean="0"/>
                        <a:t>$3000 / 4 </a:t>
                      </a:r>
                      <a:r>
                        <a:rPr lang="en-US" sz="2800" dirty="0" err="1" smtClean="0"/>
                        <a:t>yrs</a:t>
                      </a:r>
                      <a:endParaRPr lang="en-US" sz="2800" dirty="0"/>
                    </a:p>
                  </a:txBody>
                  <a:tcPr marL="0" marR="0" marT="0" marB="0"/>
                </a:tc>
              </a:tr>
              <a:tr h="877054">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a:t>
                      </a:r>
                      <a:r>
                        <a:rPr lang="en-US" baseline="0" dirty="0" smtClean="0"/>
                        <a:t> AUTOMATICLY considered upon admission.</a:t>
                      </a:r>
                      <a:endParaRPr lang="en-US" dirty="0" smtClean="0"/>
                    </a:p>
                    <a:p>
                      <a:pPr algn="r"/>
                      <a:endParaRPr lang="en-US" dirty="0"/>
                    </a:p>
                  </a:txBody>
                  <a:tcPr/>
                </a:tc>
                <a:tc hMerge="1">
                  <a:txBody>
                    <a:bodyPr/>
                    <a:lstStyle/>
                    <a:p>
                      <a:pPr algn="r"/>
                      <a:endParaRPr lang="en-US" dirty="0"/>
                    </a:p>
                  </a:txBody>
                  <a:tcPr/>
                </a:tc>
              </a:tr>
            </a:tbl>
          </a:graphicData>
        </a:graphic>
      </p:graphicFrame>
    </p:spTree>
    <p:extLst>
      <p:ext uri="{BB962C8B-B14F-4D97-AF65-F5344CB8AC3E}">
        <p14:creationId xmlns:p14="http://schemas.microsoft.com/office/powerpoint/2010/main" val="2806467669"/>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628304"/>
            <a:ext cx="7391400" cy="4001096"/>
          </a:xfrm>
          <a:prstGeom prst="rect">
            <a:avLst/>
          </a:prstGeom>
        </p:spPr>
        <p:txBody>
          <a:bodyPr wrap="square">
            <a:spAutoFit/>
          </a:bodyPr>
          <a:lstStyle/>
          <a:p>
            <a:r>
              <a:rPr lang="en-US" sz="3200" dirty="0" smtClean="0"/>
              <a:t>This </a:t>
            </a:r>
            <a:r>
              <a:rPr lang="en-US" sz="3200" dirty="0"/>
              <a:t>program allows students to pay less </a:t>
            </a:r>
            <a:r>
              <a:rPr lang="en-US" sz="3200" dirty="0" smtClean="0"/>
              <a:t>(generally 150% of in-state tuition) to </a:t>
            </a:r>
            <a:r>
              <a:rPr lang="en-US" sz="3200" dirty="0"/>
              <a:t>an out-of-state college to participating 2-year and 4-year </a:t>
            </a:r>
            <a:r>
              <a:rPr lang="en-US" sz="3200" dirty="0" smtClean="0"/>
              <a:t>public colleges. </a:t>
            </a:r>
          </a:p>
          <a:p>
            <a:endParaRPr lang="en-US" dirty="0"/>
          </a:p>
          <a:p>
            <a:endParaRPr lang="en-US" dirty="0"/>
          </a:p>
          <a:p>
            <a:r>
              <a:rPr lang="en-US" sz="4000" dirty="0">
                <a:hlinkClick r:id="rId2"/>
              </a:rPr>
              <a:t>http://</a:t>
            </a:r>
            <a:r>
              <a:rPr lang="en-US" sz="4000" dirty="0" err="1">
                <a:hlinkClick r:id="rId2"/>
              </a:rPr>
              <a:t>wiche.edu</a:t>
            </a:r>
            <a:r>
              <a:rPr lang="en-US" sz="4000" dirty="0">
                <a:hlinkClick r:id="rId2"/>
              </a:rPr>
              <a:t>/</a:t>
            </a:r>
            <a:r>
              <a:rPr lang="en-US" sz="4000" dirty="0" err="1">
                <a:hlinkClick r:id="rId2"/>
              </a:rPr>
              <a:t>wue</a:t>
            </a:r>
            <a:endParaRPr lang="en-US" sz="4000" dirty="0"/>
          </a:p>
          <a:p>
            <a:endParaRPr lang="en-US" dirty="0"/>
          </a:p>
        </p:txBody>
      </p:sp>
      <p:sp>
        <p:nvSpPr>
          <p:cNvPr id="3" name="Rectangle 2"/>
          <p:cNvSpPr/>
          <p:nvPr/>
        </p:nvSpPr>
        <p:spPr>
          <a:xfrm>
            <a:off x="533400" y="1066800"/>
            <a:ext cx="8153400" cy="1631216"/>
          </a:xfrm>
          <a:prstGeom prst="rect">
            <a:avLst/>
          </a:prstGeom>
        </p:spPr>
        <p:txBody>
          <a:bodyPr wrap="square">
            <a:spAutoFit/>
          </a:bodyPr>
          <a:lstStyle/>
          <a:p>
            <a:pPr algn="ctr"/>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WUE</a:t>
            </a:r>
          </a:p>
          <a:p>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(Western Undergraduate Exchange)</a:t>
            </a:r>
            <a:endParaRPr lang="en-US" sz="2800" dirty="0"/>
          </a:p>
        </p:txBody>
      </p:sp>
    </p:spTree>
    <p:extLst>
      <p:ext uri="{BB962C8B-B14F-4D97-AF65-F5344CB8AC3E}">
        <p14:creationId xmlns:p14="http://schemas.microsoft.com/office/powerpoint/2010/main" val="42830071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7800" y="341312"/>
            <a:ext cx="8310894" cy="688975"/>
          </a:xfrm>
          <a:prstGeom prst="rect">
            <a:avLst/>
          </a:prstGeom>
          <a:noFill/>
          <a:ln>
            <a:miter lim="800000"/>
            <a:headEnd/>
            <a:tailEnd/>
          </a:ln>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 States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8" name="Table 7"/>
          <p:cNvGraphicFramePr>
            <a:graphicFrameLocks noGrp="1"/>
          </p:cNvGraphicFramePr>
          <p:nvPr>
            <p:extLst>
              <p:ext uri="{D42A27DB-BD31-4B8C-83A1-F6EECF244321}">
                <p14:modId xmlns:p14="http://schemas.microsoft.com/office/powerpoint/2010/main" val="2631853472"/>
              </p:ext>
            </p:extLst>
          </p:nvPr>
        </p:nvGraphicFramePr>
        <p:xfrm>
          <a:off x="381000" y="1030287"/>
          <a:ext cx="8382000" cy="5218113"/>
        </p:xfrm>
        <a:graphic>
          <a:graphicData uri="http://schemas.openxmlformats.org/drawingml/2006/table">
            <a:tbl>
              <a:tblPr firstRow="1" bandRow="1">
                <a:tableStyleId>{5C22544A-7EE6-4342-B048-85BDC9FD1C3A}</a:tableStyleId>
              </a:tblPr>
              <a:tblGrid>
                <a:gridCol w="1295400"/>
                <a:gridCol w="1752600"/>
                <a:gridCol w="2133600"/>
                <a:gridCol w="1752600"/>
                <a:gridCol w="1447800"/>
              </a:tblGrid>
              <a:tr h="1739371">
                <a:tc>
                  <a:txBody>
                    <a:bodyPr/>
                    <a:lstStyle/>
                    <a:p>
                      <a:pPr algn="ctr"/>
                      <a:r>
                        <a:rPr lang="en-US" sz="2800" b="1" dirty="0" smtClean="0">
                          <a:solidFill>
                            <a:schemeClr val="accent2">
                              <a:lumMod val="50000"/>
                            </a:schemeClr>
                          </a:solidFill>
                        </a:rPr>
                        <a:t>Alaska</a:t>
                      </a:r>
                      <a:endParaRPr lang="en-US" sz="2800" b="1" dirty="0">
                        <a:solidFill>
                          <a:schemeClr val="accent2">
                            <a:lumMod val="50000"/>
                          </a:schemeClr>
                        </a:solidFill>
                      </a:endParaRP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Arizona</a:t>
                      </a:r>
                    </a:p>
                  </a:txBody>
                  <a:tcPr marL="0" marR="0" marT="0" marB="0" anchor="ctr" anchorCtr="1">
                    <a:noFill/>
                  </a:tcPr>
                </a:tc>
                <a:tc>
                  <a:txBody>
                    <a:bodyPr/>
                    <a:lstStyle/>
                    <a:p>
                      <a:pPr algn="ctr"/>
                      <a:r>
                        <a:rPr lang="en-US" sz="2800" b="1" dirty="0" smtClean="0">
                          <a:solidFill>
                            <a:schemeClr val="accent2">
                              <a:lumMod val="50000"/>
                            </a:schemeClr>
                          </a:solidFill>
                        </a:rPr>
                        <a:t>California</a:t>
                      </a:r>
                      <a:endParaRPr lang="en-US" sz="2800" b="1" dirty="0">
                        <a:solidFill>
                          <a:schemeClr val="accent2">
                            <a:lumMod val="50000"/>
                          </a:schemeClr>
                        </a:solidFill>
                      </a:endParaRP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North Dakota</a:t>
                      </a:r>
                    </a:p>
                    <a:p>
                      <a:pPr algn="ctr"/>
                      <a:endParaRPr lang="en-US" sz="2800" b="1" dirty="0">
                        <a:solidFill>
                          <a:schemeClr val="accent2">
                            <a:lumMod val="50000"/>
                          </a:schemeClr>
                        </a:solidFill>
                      </a:endParaRP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Hawaii</a:t>
                      </a:r>
                    </a:p>
                    <a:p>
                      <a:pPr algn="ctr"/>
                      <a:endParaRPr lang="en-US" sz="2800" b="1" dirty="0">
                        <a:solidFill>
                          <a:schemeClr val="accent2">
                            <a:lumMod val="50000"/>
                          </a:schemeClr>
                        </a:solidFill>
                      </a:endParaRPr>
                    </a:p>
                  </a:txBody>
                  <a:tcPr marL="0" marR="0" marT="0" marB="0" anchor="ctr" anchorCtr="1">
                    <a:noFill/>
                  </a:tcPr>
                </a:tc>
              </a:tr>
              <a:tr h="17393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Idaho</a:t>
                      </a: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Colorado</a:t>
                      </a: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WUE</a:t>
                      </a:r>
                      <a:endParaRPr lang="en-US" sz="8000" b="1" dirty="0" smtClean="0">
                        <a:solidFill>
                          <a:schemeClr val="accent2">
                            <a:lumMod val="50000"/>
                          </a:schemeClr>
                        </a:solidFill>
                      </a:endParaRPr>
                    </a:p>
                  </a:txBody>
                  <a:tcPr marL="0" marR="0" marT="0" marB="0" anchor="ctr" anchorCtr="1">
                    <a:noFill/>
                  </a:tcPr>
                </a:tc>
                <a:tc>
                  <a:txBody>
                    <a:bodyPr/>
                    <a:lstStyle/>
                    <a:p>
                      <a:pPr algn="ctr"/>
                      <a:r>
                        <a:rPr lang="en-US" sz="2800" b="1" dirty="0" smtClean="0">
                          <a:solidFill>
                            <a:schemeClr val="accent2">
                              <a:lumMod val="50000"/>
                            </a:schemeClr>
                          </a:solidFill>
                        </a:rPr>
                        <a:t>South </a:t>
                      </a:r>
                    </a:p>
                    <a:p>
                      <a:pPr algn="ctr"/>
                      <a:r>
                        <a:rPr lang="en-US" sz="2800" b="1" dirty="0" smtClean="0">
                          <a:solidFill>
                            <a:schemeClr val="accent2">
                              <a:lumMod val="50000"/>
                            </a:schemeClr>
                          </a:solidFill>
                        </a:rPr>
                        <a:t>Dakota</a:t>
                      </a:r>
                    </a:p>
                    <a:p>
                      <a:pPr algn="ctr"/>
                      <a:endParaRPr lang="en-US" sz="2800" b="1" dirty="0">
                        <a:solidFill>
                          <a:schemeClr val="accent2">
                            <a:lumMod val="50000"/>
                          </a:schemeClr>
                        </a:solidFill>
                      </a:endParaRP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Nevada</a:t>
                      </a:r>
                    </a:p>
                    <a:p>
                      <a:pPr algn="ctr"/>
                      <a:endParaRPr lang="en-US" sz="2800" b="1" dirty="0">
                        <a:solidFill>
                          <a:schemeClr val="accent2">
                            <a:lumMod val="50000"/>
                          </a:schemeClr>
                        </a:solidFill>
                      </a:endParaRPr>
                    </a:p>
                  </a:txBody>
                  <a:tcPr marL="0" marR="0" marT="0" marB="0" anchor="ctr" anchorCtr="1">
                    <a:noFill/>
                  </a:tcPr>
                </a:tc>
              </a:tr>
              <a:tr h="17393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New Mexico</a:t>
                      </a:r>
                    </a:p>
                    <a:p>
                      <a:pPr algn="ctr"/>
                      <a:endParaRPr lang="en-US" sz="2800" b="1" dirty="0">
                        <a:solidFill>
                          <a:schemeClr val="accent2">
                            <a:lumMod val="50000"/>
                          </a:schemeClr>
                        </a:solidFill>
                      </a:endParaRP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Montana</a:t>
                      </a:r>
                    </a:p>
                    <a:p>
                      <a:pPr algn="ctr"/>
                      <a:endParaRPr lang="en-US" sz="2800" b="1" dirty="0">
                        <a:solidFill>
                          <a:schemeClr val="accent2">
                            <a:lumMod val="50000"/>
                          </a:schemeClr>
                        </a:solidFill>
                      </a:endParaRP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Washington</a:t>
                      </a:r>
                    </a:p>
                    <a:p>
                      <a:pPr algn="ctr"/>
                      <a:endParaRPr lang="en-US" sz="2800" b="1" dirty="0">
                        <a:solidFill>
                          <a:schemeClr val="accent2">
                            <a:lumMod val="50000"/>
                          </a:schemeClr>
                        </a:solidFill>
                      </a:endParaRP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Wyoming</a:t>
                      </a:r>
                    </a:p>
                    <a:p>
                      <a:pPr algn="ctr"/>
                      <a:endParaRPr lang="en-US" sz="2800" b="1" dirty="0">
                        <a:solidFill>
                          <a:schemeClr val="accent2">
                            <a:lumMod val="50000"/>
                          </a:schemeClr>
                        </a:solidFill>
                      </a:endParaRPr>
                    </a:p>
                  </a:txBody>
                  <a:tcPr marL="0" marR="0" marT="0" marB="0" anchor="ctr" anchorCtr="1">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accent2">
                              <a:lumMod val="50000"/>
                            </a:schemeClr>
                          </a:solidFill>
                        </a:rPr>
                        <a:t>Utah</a:t>
                      </a:r>
                    </a:p>
                    <a:p>
                      <a:pPr algn="ctr"/>
                      <a:endParaRPr lang="en-US" sz="2800" b="1" dirty="0">
                        <a:solidFill>
                          <a:schemeClr val="accent2">
                            <a:lumMod val="50000"/>
                          </a:schemeClr>
                        </a:solidFill>
                      </a:endParaRPr>
                    </a:p>
                  </a:txBody>
                  <a:tcPr marL="0" marR="0" marT="0" marB="0" anchor="ctr" anchorCtr="1">
                    <a:noFill/>
                  </a:tcPr>
                </a:tc>
              </a:tr>
            </a:tbl>
          </a:graphicData>
        </a:graphic>
      </p:graphicFrame>
    </p:spTree>
    <p:extLst>
      <p:ext uri="{BB962C8B-B14F-4D97-AF65-F5344CB8AC3E}">
        <p14:creationId xmlns:p14="http://schemas.microsoft.com/office/powerpoint/2010/main" val="1065003919"/>
      </p:ext>
    </p:extLst>
  </p:cSld>
  <p:clrMapOvr>
    <a:masterClrMapping/>
  </p:clrMapOvr>
  <p:transition xmlns:p14="http://schemas.microsoft.com/office/powerpoint/2010/main" spd="slow" advClick="0" advTm="10000">
    <p:randomBar dir="ver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8600" y="5562600"/>
            <a:ext cx="5085691" cy="707886"/>
          </a:xfrm>
          <a:prstGeom prst="rect">
            <a:avLst/>
          </a:prstGeom>
        </p:spPr>
        <p:txBody>
          <a:bodyPr wrap="square">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 Paid Tuition</a:t>
            </a:r>
            <a:endParaRPr lang="en-US" sz="4000" dirty="0"/>
          </a:p>
        </p:txBody>
      </p:sp>
      <p:sp>
        <p:nvSpPr>
          <p:cNvPr id="4" name="Rectangle 3"/>
          <p:cNvSpPr/>
          <p:nvPr/>
        </p:nvSpPr>
        <p:spPr>
          <a:xfrm>
            <a:off x="457200" y="602159"/>
            <a:ext cx="4957432" cy="769441"/>
          </a:xfrm>
          <a:prstGeom prst="rect">
            <a:avLst/>
          </a:prstGeom>
        </p:spPr>
        <p:txBody>
          <a:bodyPr wrap="none">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 and IB Credit</a:t>
            </a:r>
            <a:endParaRPr lang="en-US" sz="4400" dirty="0"/>
          </a:p>
        </p:txBody>
      </p:sp>
      <p:sp>
        <p:nvSpPr>
          <p:cNvPr id="6" name="TextBox 5"/>
          <p:cNvSpPr txBox="1"/>
          <p:nvPr/>
        </p:nvSpPr>
        <p:spPr>
          <a:xfrm>
            <a:off x="533400" y="1524000"/>
            <a:ext cx="8305800" cy="3477875"/>
          </a:xfrm>
          <a:prstGeom prst="rect">
            <a:avLst/>
          </a:prstGeom>
          <a:noFill/>
        </p:spPr>
        <p:txBody>
          <a:bodyPr wrap="square" rtlCol="0">
            <a:spAutoFit/>
          </a:bodyPr>
          <a:lstStyle/>
          <a:p>
            <a:r>
              <a:rPr lang="en-US" sz="2000" dirty="0" smtClean="0"/>
              <a:t>Very specific to school</a:t>
            </a:r>
          </a:p>
          <a:p>
            <a:r>
              <a:rPr lang="en-US" sz="2000" dirty="0" smtClean="0"/>
              <a:t>VERY generous in the areas of science, math and world language</a:t>
            </a:r>
          </a:p>
          <a:p>
            <a:endParaRPr lang="en-US" sz="2000" dirty="0" smtClean="0"/>
          </a:p>
          <a:p>
            <a:r>
              <a:rPr lang="en-US" sz="2000" dirty="0" smtClean="0"/>
              <a:t>Search: “Name of school” AP list or IB list</a:t>
            </a:r>
          </a:p>
          <a:p>
            <a:endParaRPr lang="en-US" sz="2000" dirty="0"/>
          </a:p>
          <a:p>
            <a:r>
              <a:rPr lang="en-US" sz="2000" dirty="0" smtClean="0"/>
              <a:t>University of Oregon </a:t>
            </a:r>
            <a:r>
              <a:rPr lang="en-US" sz="2000" dirty="0"/>
              <a:t>AP </a:t>
            </a:r>
            <a:r>
              <a:rPr lang="en-US" sz="2000" dirty="0" smtClean="0">
                <a:hlinkClick r:id="rId2"/>
              </a:rPr>
              <a:t>list</a:t>
            </a:r>
            <a:endParaRPr lang="en-US" sz="2000" dirty="0" smtClean="0"/>
          </a:p>
          <a:p>
            <a:r>
              <a:rPr lang="en-US" sz="2000" dirty="0" smtClean="0"/>
              <a:t>University of Oregon IB </a:t>
            </a:r>
            <a:r>
              <a:rPr lang="en-US" sz="2000" dirty="0" smtClean="0">
                <a:hlinkClick r:id="rId3"/>
              </a:rPr>
              <a:t>list</a:t>
            </a:r>
            <a:endParaRPr lang="en-US" sz="2000" dirty="0" smtClean="0"/>
          </a:p>
          <a:p>
            <a:endParaRPr lang="en-US" sz="2000" dirty="0"/>
          </a:p>
          <a:p>
            <a:r>
              <a:rPr lang="en-US" sz="2000" dirty="0" smtClean="0"/>
              <a:t>How do you know if these are a good idea?  Does it apply to students degree path?  You CAN look up their degree on college website.  If it checks off a class……DO IT! </a:t>
            </a:r>
          </a:p>
        </p:txBody>
      </p:sp>
    </p:spTree>
    <p:extLst>
      <p:ext uri="{BB962C8B-B14F-4D97-AF65-F5344CB8AC3E}">
        <p14:creationId xmlns:p14="http://schemas.microsoft.com/office/powerpoint/2010/main" val="3241920727"/>
      </p:ext>
    </p:extLst>
  </p:cSld>
  <p:clrMapOvr>
    <a:masterClrMapping/>
  </p:clrMapOvr>
  <p:transition xmlns:p14="http://schemas.microsoft.com/office/powerpoint/2010/main" spd="slow" advClick="0" advTm="10000">
    <p:randomBar dir="ver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17432" cy="1143000"/>
          </a:xfrm>
        </p:spPr>
        <p:txBody>
          <a:bodyPr>
            <a:normAutofit fontScale="90000"/>
          </a:bodyPr>
          <a:lstStyle/>
          <a:p>
            <a:pPr algn="ctr"/>
            <a:r>
              <a:rPr lang="en-US" dirty="0" smtClean="0"/>
              <a:t/>
            </a:r>
            <a:br>
              <a:rPr lang="en-US" dirty="0" smtClean="0"/>
            </a:br>
            <a:r>
              <a:rPr lang="en-US" sz="2700" dirty="0" smtClean="0"/>
              <a:t>(Oregon Student Assistance Commission)</a:t>
            </a:r>
            <a:br>
              <a:rPr lang="en-US" sz="2700" dirty="0" smtClean="0"/>
            </a:br>
            <a:r>
              <a:rPr lang="en-US" sz="2700" dirty="0" smtClean="0"/>
              <a:t>500+ Scholarships with ONE Application </a:t>
            </a:r>
            <a:endParaRPr lang="en-US" sz="2700" dirty="0"/>
          </a:p>
        </p:txBody>
      </p:sp>
      <p:sp>
        <p:nvSpPr>
          <p:cNvPr id="3" name="Content Placeholder 2"/>
          <p:cNvSpPr>
            <a:spLocks noGrp="1"/>
          </p:cNvSpPr>
          <p:nvPr>
            <p:ph idx="1"/>
          </p:nvPr>
        </p:nvSpPr>
        <p:spPr>
          <a:xfrm>
            <a:off x="560747" y="2082934"/>
            <a:ext cx="7772400" cy="4470266"/>
          </a:xfrm>
        </p:spPr>
        <p:txBody>
          <a:bodyPr>
            <a:normAutofit fontScale="70000" lnSpcReduction="20000"/>
          </a:bodyPr>
          <a:lstStyle/>
          <a:p>
            <a:pPr marL="457200" indent="-457200">
              <a:buClr>
                <a:schemeClr val="accent1">
                  <a:lumMod val="50000"/>
                </a:schemeClr>
              </a:buClr>
            </a:pPr>
            <a:r>
              <a:rPr lang="en-US" sz="2800" b="1" u="sng" dirty="0" smtClean="0">
                <a:solidFill>
                  <a:srgbClr val="4A6300"/>
                </a:solidFill>
              </a:rPr>
              <a:t>October  10</a:t>
            </a:r>
            <a:r>
              <a:rPr lang="en-US" sz="2800" b="1" u="sng" baseline="30000" dirty="0" smtClean="0">
                <a:solidFill>
                  <a:srgbClr val="4A6300"/>
                </a:solidFill>
              </a:rPr>
              <a:t>th</a:t>
            </a:r>
            <a:r>
              <a:rPr lang="en-US" sz="2800" b="1" u="sng" dirty="0" smtClean="0">
                <a:solidFill>
                  <a:srgbClr val="4A6300"/>
                </a:solidFill>
              </a:rPr>
              <a:t> is the day it’s posted……</a:t>
            </a:r>
          </a:p>
          <a:p>
            <a:pPr marL="457200" indent="-457200">
              <a:buClr>
                <a:schemeClr val="accent1">
                  <a:lumMod val="50000"/>
                </a:schemeClr>
              </a:buClr>
            </a:pPr>
            <a:r>
              <a:rPr lang="en-US" sz="2800" b="1" u="sng" dirty="0" smtClean="0">
                <a:solidFill>
                  <a:srgbClr val="4A6300"/>
                </a:solidFill>
              </a:rPr>
              <a:t>February </a:t>
            </a:r>
            <a:r>
              <a:rPr lang="en-US" sz="2800" b="1" u="sng" dirty="0">
                <a:solidFill>
                  <a:srgbClr val="4A6300"/>
                </a:solidFill>
              </a:rPr>
              <a:t>15, </a:t>
            </a:r>
            <a:r>
              <a:rPr lang="en-US" sz="2800" b="1" u="sng" dirty="0" smtClean="0">
                <a:solidFill>
                  <a:srgbClr val="4A6300"/>
                </a:solidFill>
              </a:rPr>
              <a:t>2017 </a:t>
            </a:r>
            <a:endParaRPr lang="en-US" sz="2800" b="1" u="sng" dirty="0">
              <a:solidFill>
                <a:srgbClr val="4A6300"/>
              </a:solidFill>
            </a:endParaRPr>
          </a:p>
          <a:p>
            <a:pPr marL="457200" lvl="1" indent="-457200">
              <a:buClr>
                <a:schemeClr val="accent1">
                  <a:lumMod val="50000"/>
                </a:schemeClr>
              </a:buClr>
            </a:pPr>
            <a:r>
              <a:rPr lang="en-US" sz="2800" b="1" i="1" dirty="0">
                <a:solidFill>
                  <a:srgbClr val="4A6300"/>
                </a:solidFill>
              </a:rPr>
              <a:t>Priority deadline for Early Bird </a:t>
            </a:r>
          </a:p>
          <a:p>
            <a:pPr marL="914400" lvl="1" indent="-457200">
              <a:buClr>
                <a:schemeClr val="accent1">
                  <a:lumMod val="50000"/>
                </a:schemeClr>
              </a:buClr>
            </a:pPr>
            <a:r>
              <a:rPr lang="en-US" sz="2800" dirty="0">
                <a:solidFill>
                  <a:srgbClr val="4A6300"/>
                </a:solidFill>
              </a:rPr>
              <a:t>If error-free, enter a drawing for a </a:t>
            </a:r>
            <a:r>
              <a:rPr lang="en-US" sz="2800" dirty="0" smtClean="0">
                <a:solidFill>
                  <a:srgbClr val="4A6300"/>
                </a:solidFill>
              </a:rPr>
              <a:t>$1000 </a:t>
            </a:r>
            <a:r>
              <a:rPr lang="en-US" sz="2800" dirty="0">
                <a:solidFill>
                  <a:srgbClr val="4A6300"/>
                </a:solidFill>
              </a:rPr>
              <a:t>scholarship; many available</a:t>
            </a:r>
          </a:p>
          <a:p>
            <a:pPr marL="914400" lvl="1" indent="-457200">
              <a:buClr>
                <a:schemeClr val="accent1">
                  <a:lumMod val="50000"/>
                </a:schemeClr>
              </a:buClr>
            </a:pPr>
            <a:r>
              <a:rPr lang="en-US" sz="2800" dirty="0">
                <a:solidFill>
                  <a:srgbClr val="4A6300"/>
                </a:solidFill>
              </a:rPr>
              <a:t>5:00 </a:t>
            </a:r>
            <a:r>
              <a:rPr lang="en-US" sz="2800" dirty="0" smtClean="0">
                <a:solidFill>
                  <a:srgbClr val="4A6300"/>
                </a:solidFill>
              </a:rPr>
              <a:t>PM </a:t>
            </a:r>
            <a:r>
              <a:rPr lang="en-US" sz="2800" dirty="0">
                <a:solidFill>
                  <a:srgbClr val="4A6300"/>
                </a:solidFill>
              </a:rPr>
              <a:t>(PST)</a:t>
            </a:r>
          </a:p>
          <a:p>
            <a:pPr marL="68580" indent="0">
              <a:buClr>
                <a:schemeClr val="accent1">
                  <a:lumMod val="50000"/>
                </a:schemeClr>
              </a:buClr>
              <a:buNone/>
            </a:pPr>
            <a:endParaRPr lang="en-US" sz="2600" dirty="0">
              <a:solidFill>
                <a:srgbClr val="4A6300"/>
              </a:solidFill>
            </a:endParaRPr>
          </a:p>
          <a:p>
            <a:pPr marL="457200" indent="-457200">
              <a:buClr>
                <a:schemeClr val="accent1">
                  <a:lumMod val="50000"/>
                </a:schemeClr>
              </a:buClr>
            </a:pPr>
            <a:r>
              <a:rPr lang="en-US" sz="2800" b="1" u="sng" dirty="0" smtClean="0">
                <a:solidFill>
                  <a:srgbClr val="4A6300"/>
                </a:solidFill>
              </a:rPr>
              <a:t>April 1st, 2017 </a:t>
            </a:r>
            <a:endParaRPr lang="en-US" sz="2800" b="1" u="sng" dirty="0">
              <a:solidFill>
                <a:srgbClr val="4A6300"/>
              </a:solidFill>
            </a:endParaRPr>
          </a:p>
          <a:p>
            <a:pPr marL="457200" lvl="1" indent="-457200">
              <a:spcBef>
                <a:spcPct val="30000"/>
              </a:spcBef>
              <a:buClr>
                <a:schemeClr val="accent1">
                  <a:lumMod val="50000"/>
                </a:schemeClr>
              </a:buClr>
            </a:pPr>
            <a:r>
              <a:rPr lang="en-US" sz="2800" b="1" i="1" dirty="0">
                <a:solidFill>
                  <a:srgbClr val="4A6300"/>
                </a:solidFill>
              </a:rPr>
              <a:t>FINAL deadline</a:t>
            </a:r>
          </a:p>
          <a:p>
            <a:pPr marL="914400" lvl="1" indent="-457200">
              <a:buClr>
                <a:schemeClr val="accent1">
                  <a:lumMod val="50000"/>
                </a:schemeClr>
              </a:buClr>
            </a:pPr>
            <a:r>
              <a:rPr lang="en-US" sz="2800" dirty="0">
                <a:solidFill>
                  <a:srgbClr val="4A6300"/>
                </a:solidFill>
              </a:rPr>
              <a:t>OSAC Scholarship Applications &amp; all required documents must be submitted to OSAC by 5:00 </a:t>
            </a:r>
            <a:r>
              <a:rPr lang="en-US" sz="2800" dirty="0" smtClean="0">
                <a:solidFill>
                  <a:srgbClr val="4A6300"/>
                </a:solidFill>
              </a:rPr>
              <a:t>PM </a:t>
            </a:r>
            <a:r>
              <a:rPr lang="en-US" sz="2800" dirty="0">
                <a:solidFill>
                  <a:srgbClr val="4A6300"/>
                </a:solidFill>
              </a:rPr>
              <a:t>(PST</a:t>
            </a:r>
            <a:r>
              <a:rPr lang="en-US" sz="2800" dirty="0" smtClean="0">
                <a:solidFill>
                  <a:srgbClr val="4A6300"/>
                </a:solidFill>
              </a:rPr>
              <a:t>)</a:t>
            </a:r>
          </a:p>
          <a:p>
            <a:pPr marL="914400" lvl="1" indent="-457200">
              <a:buClr>
                <a:schemeClr val="accent1">
                  <a:lumMod val="50000"/>
                </a:schemeClr>
              </a:buClr>
            </a:pPr>
            <a:endParaRPr lang="en-US" sz="2800" u="sng" dirty="0">
              <a:solidFill>
                <a:srgbClr val="4A6300"/>
              </a:solidFill>
              <a:hlinkClick r:id="rId2"/>
            </a:endParaRPr>
          </a:p>
          <a:p>
            <a:pPr marL="457200" lvl="1" indent="0">
              <a:buClr>
                <a:schemeClr val="accent1">
                  <a:lumMod val="50000"/>
                </a:schemeClr>
              </a:buClr>
              <a:buNone/>
            </a:pPr>
            <a:r>
              <a:rPr lang="en-US" sz="4600" u="sng" dirty="0" smtClean="0">
                <a:hlinkClick r:id="rId2"/>
              </a:rPr>
              <a:t>https</a:t>
            </a:r>
            <a:r>
              <a:rPr lang="en-US" sz="4600" u="sng" dirty="0">
                <a:hlinkClick r:id="rId2"/>
              </a:rPr>
              <a:t>://app.oregonstudentaid.gov/</a:t>
            </a:r>
            <a:r>
              <a:rPr lang="en-US" sz="4600" dirty="0"/>
              <a:t> </a:t>
            </a:r>
            <a:endParaRPr lang="en-US" sz="4600" dirty="0">
              <a:solidFill>
                <a:srgbClr val="4A6300"/>
              </a:solidFill>
            </a:endParaRPr>
          </a:p>
          <a:p>
            <a:pPr marL="914400" lvl="1" indent="-457200">
              <a:buClr>
                <a:schemeClr val="accent1">
                  <a:lumMod val="50000"/>
                </a:schemeClr>
              </a:buClr>
            </a:pPr>
            <a:endParaRPr lang="en-US" sz="2800" dirty="0">
              <a:solidFill>
                <a:srgbClr val="4A6300"/>
              </a:solidFill>
            </a:endParaRPr>
          </a:p>
          <a:p>
            <a:endParaRPr lang="en-US" dirty="0"/>
          </a:p>
        </p:txBody>
      </p:sp>
      <p:sp>
        <p:nvSpPr>
          <p:cNvPr id="4" name="Rectangle 3"/>
          <p:cNvSpPr/>
          <p:nvPr/>
        </p:nvSpPr>
        <p:spPr>
          <a:xfrm>
            <a:off x="914400" y="498901"/>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OSAC</a:t>
            </a:r>
            <a:endParaRPr lang="en-US" sz="4800" dirty="0"/>
          </a:p>
        </p:txBody>
      </p:sp>
    </p:spTree>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304800"/>
            <a:ext cx="7024744" cy="1143000"/>
          </a:xfrm>
        </p:spPr>
        <p:txBody>
          <a:bodyPr>
            <a:normAutofit/>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Oregon Promise</a:t>
            </a:r>
            <a:endParaRPr lang="en-US" dirty="0"/>
          </a:p>
        </p:txBody>
      </p:sp>
      <p:sp>
        <p:nvSpPr>
          <p:cNvPr id="3" name="Content Placeholder 2"/>
          <p:cNvSpPr>
            <a:spLocks noGrp="1"/>
          </p:cNvSpPr>
          <p:nvPr>
            <p:ph idx="1"/>
          </p:nvPr>
        </p:nvSpPr>
        <p:spPr>
          <a:xfrm>
            <a:off x="1043492" y="1447800"/>
            <a:ext cx="6777317" cy="4384829"/>
          </a:xfrm>
        </p:spPr>
        <p:txBody>
          <a:bodyPr>
            <a:normAutofit/>
          </a:bodyPr>
          <a:lstStyle/>
          <a:p>
            <a:r>
              <a:rPr lang="en-US" dirty="0" smtClean="0"/>
              <a:t>NO financial need required</a:t>
            </a:r>
          </a:p>
          <a:p>
            <a:r>
              <a:rPr lang="en-US" dirty="0" smtClean="0"/>
              <a:t>Two </a:t>
            </a:r>
            <a:r>
              <a:rPr lang="en-US" sz="4000" dirty="0" smtClean="0"/>
              <a:t>free</a:t>
            </a:r>
            <a:r>
              <a:rPr lang="en-US" dirty="0" smtClean="0"/>
              <a:t> years of community college</a:t>
            </a:r>
          </a:p>
          <a:p>
            <a:pPr marL="68580" indent="0">
              <a:buNone/>
            </a:pPr>
            <a:endParaRPr lang="en-US" dirty="0"/>
          </a:p>
          <a:p>
            <a:pPr marL="68580" indent="0">
              <a:buNone/>
            </a:pPr>
            <a:r>
              <a:rPr lang="en-US" i="1" u="sng" dirty="0" smtClean="0"/>
              <a:t>HAVE to:</a:t>
            </a:r>
          </a:p>
          <a:p>
            <a:r>
              <a:rPr lang="en-US" dirty="0" smtClean="0"/>
              <a:t>2.5 GPA</a:t>
            </a:r>
          </a:p>
          <a:p>
            <a:r>
              <a:rPr lang="en-US" dirty="0" smtClean="0"/>
              <a:t>FAFSA </a:t>
            </a:r>
          </a:p>
          <a:p>
            <a:r>
              <a:rPr lang="en-US" dirty="0" smtClean="0"/>
              <a:t>Complete APPLICATION prior to </a:t>
            </a:r>
            <a:r>
              <a:rPr lang="en-US" dirty="0" smtClean="0"/>
              <a:t>March </a:t>
            </a:r>
            <a:r>
              <a:rPr lang="en-US" dirty="0" smtClean="0"/>
              <a:t>1</a:t>
            </a:r>
            <a:r>
              <a:rPr lang="en-US" baseline="30000" dirty="0" smtClean="0"/>
              <a:t>st</a:t>
            </a:r>
          </a:p>
          <a:p>
            <a:r>
              <a:rPr lang="en-US" dirty="0">
                <a:hlinkClick r:id="rId2"/>
              </a:rPr>
              <a:t>https://app.oregonstudentaid.gov</a:t>
            </a:r>
            <a:r>
              <a:rPr lang="en-US" dirty="0" smtClean="0">
                <a:hlinkClick r:id="rId2"/>
              </a:rPr>
              <a:t>/</a:t>
            </a:r>
            <a:endParaRPr lang="en-US" dirty="0" smtClean="0"/>
          </a:p>
          <a:p>
            <a:r>
              <a:rPr lang="en-US" dirty="0" smtClean="0"/>
              <a:t>APPLY at a community college in Oregon</a:t>
            </a:r>
          </a:p>
          <a:p>
            <a:pPr marL="68580" indent="0">
              <a:buNone/>
            </a:pPr>
            <a:endParaRPr lang="en-US" dirty="0"/>
          </a:p>
        </p:txBody>
      </p:sp>
    </p:spTree>
    <p:extLst>
      <p:ext uri="{BB962C8B-B14F-4D97-AF65-F5344CB8AC3E}">
        <p14:creationId xmlns:p14="http://schemas.microsoft.com/office/powerpoint/2010/main" val="1068857206"/>
      </p:ext>
    </p:extLst>
  </p:cSld>
  <p:clrMapOvr>
    <a:masterClrMapping/>
  </p:clrMapOvr>
  <p:transition xmlns:p14="http://schemas.microsoft.com/office/powerpoint/2010/main" spd="slow" advClick="0" advTm="10000">
    <p:randomBar dir="ver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801" y="3048000"/>
            <a:ext cx="8229600" cy="3390844"/>
          </a:xfrm>
        </p:spPr>
        <p:txBody>
          <a:bodyPr>
            <a:normAutofit fontScale="85000" lnSpcReduction="20000"/>
          </a:bodyPr>
          <a:lstStyle/>
          <a:p>
            <a:pPr marL="457200" indent="-457200">
              <a:spcAft>
                <a:spcPct val="20000"/>
              </a:spcAft>
              <a:buClr>
                <a:schemeClr val="accent1">
                  <a:lumMod val="50000"/>
                </a:schemeClr>
              </a:buClr>
              <a:buSzPct val="100000"/>
              <a:buFont typeface="Wingdings" charset="2"/>
              <a:buChar char=""/>
            </a:pPr>
            <a:r>
              <a:rPr lang="en-US" sz="2800" b="1" dirty="0">
                <a:solidFill>
                  <a:srgbClr val="74A510"/>
                </a:solidFill>
                <a:cs typeface="Times New Roman" pitchFamily="18" charset="0"/>
              </a:rPr>
              <a:t>A</a:t>
            </a:r>
            <a:r>
              <a:rPr lang="en-US" sz="2800" b="1" dirty="0" smtClean="0">
                <a:solidFill>
                  <a:srgbClr val="74A510"/>
                </a:solidFill>
                <a:cs typeface="Times New Roman" pitchFamily="18" charset="0"/>
              </a:rPr>
              <a:t>.  </a:t>
            </a:r>
            <a:r>
              <a:rPr lang="en-US" sz="2800" dirty="0" smtClean="0">
                <a:solidFill>
                  <a:srgbClr val="74A510"/>
                </a:solidFill>
                <a:cs typeface="Times New Roman" pitchFamily="18" charset="0"/>
              </a:rPr>
              <a:t>Specific educational goals and career goals and why?  What inspires you to obtain these?</a:t>
            </a:r>
            <a:endParaRPr lang="en-US" sz="2800" dirty="0" smtClean="0">
              <a:solidFill>
                <a:srgbClr val="74A510"/>
              </a:solidFill>
              <a:cs typeface="Times New Roman" pitchFamily="18" charset="0"/>
            </a:endParaRPr>
          </a:p>
          <a:p>
            <a:pPr marL="457200" indent="-457200">
              <a:spcAft>
                <a:spcPct val="20000"/>
              </a:spcAft>
              <a:buClr>
                <a:schemeClr val="accent1">
                  <a:lumMod val="50000"/>
                </a:schemeClr>
              </a:buClr>
              <a:buSzPct val="100000"/>
              <a:buFont typeface="Wingdings" charset="2"/>
              <a:buChar char=""/>
            </a:pPr>
            <a:r>
              <a:rPr lang="en-US" sz="2800" b="1" dirty="0" smtClean="0">
                <a:solidFill>
                  <a:srgbClr val="74A510"/>
                </a:solidFill>
                <a:cs typeface="Times New Roman" pitchFamily="18" charset="0"/>
              </a:rPr>
              <a:t>B</a:t>
            </a:r>
            <a:r>
              <a:rPr lang="en-US" sz="2800" b="1" dirty="0" smtClean="0">
                <a:solidFill>
                  <a:srgbClr val="74A510"/>
                </a:solidFill>
                <a:cs typeface="Times New Roman" pitchFamily="18" charset="0"/>
              </a:rPr>
              <a:t>. </a:t>
            </a:r>
            <a:r>
              <a:rPr lang="en-US" dirty="0">
                <a:solidFill>
                  <a:srgbClr val="74A510"/>
                </a:solidFill>
                <a:cs typeface="Times New Roman" pitchFamily="18" charset="0"/>
              </a:rPr>
              <a:t>	</a:t>
            </a:r>
            <a:r>
              <a:rPr lang="en-US" dirty="0" smtClean="0">
                <a:solidFill>
                  <a:srgbClr val="74A510"/>
                </a:solidFill>
                <a:cs typeface="Times New Roman" pitchFamily="18" charset="0"/>
              </a:rPr>
              <a:t>What have you done for your family or community that you care about the most and why?</a:t>
            </a:r>
            <a:endParaRPr lang="en-US" dirty="0">
              <a:solidFill>
                <a:srgbClr val="74A510"/>
              </a:solidFill>
              <a:cs typeface="Times New Roman" pitchFamily="18" charset="0"/>
            </a:endParaRPr>
          </a:p>
          <a:p>
            <a:pPr marL="457200" indent="-457200">
              <a:spcBef>
                <a:spcPct val="50000"/>
              </a:spcBef>
              <a:spcAft>
                <a:spcPct val="30000"/>
              </a:spcAft>
              <a:buClr>
                <a:schemeClr val="accent1">
                  <a:lumMod val="50000"/>
                </a:schemeClr>
              </a:buClr>
              <a:buSzPct val="100000"/>
              <a:buFont typeface="Wingdings" charset="2"/>
              <a:buChar char=""/>
            </a:pPr>
            <a:r>
              <a:rPr lang="en-US" sz="2800" b="1" dirty="0" smtClean="0">
                <a:solidFill>
                  <a:srgbClr val="74A510"/>
                </a:solidFill>
                <a:cs typeface="Times New Roman" pitchFamily="18" charset="0"/>
              </a:rPr>
              <a:t>C.  </a:t>
            </a:r>
            <a:r>
              <a:rPr lang="en-US" dirty="0">
                <a:solidFill>
                  <a:srgbClr val="74A510"/>
                </a:solidFill>
                <a:cs typeface="Times New Roman" pitchFamily="18" charset="0"/>
              </a:rPr>
              <a:t>Describe a personal accomplishment and the strengths and skills you used to achieve it.</a:t>
            </a:r>
          </a:p>
          <a:p>
            <a:pPr marL="457200" indent="-457200">
              <a:spcBef>
                <a:spcPct val="50000"/>
              </a:spcBef>
              <a:spcAft>
                <a:spcPct val="30000"/>
              </a:spcAft>
              <a:buClr>
                <a:schemeClr val="accent1">
                  <a:lumMod val="50000"/>
                </a:schemeClr>
              </a:buClr>
              <a:buSzPct val="100000"/>
              <a:buFont typeface="Wingdings" charset="2"/>
              <a:buChar char=""/>
            </a:pPr>
            <a:r>
              <a:rPr lang="en-US" sz="2800" b="1" dirty="0" smtClean="0">
                <a:solidFill>
                  <a:srgbClr val="74A510"/>
                </a:solidFill>
                <a:cs typeface="Times New Roman" pitchFamily="18" charset="0"/>
              </a:rPr>
              <a:t>D.  </a:t>
            </a:r>
            <a:r>
              <a:rPr lang="en-US" dirty="0">
                <a:solidFill>
                  <a:srgbClr val="74A510"/>
                </a:solidFill>
                <a:cs typeface="Times New Roman" pitchFamily="18" charset="0"/>
              </a:rPr>
              <a:t>Describe a significant change or experience that has occurred in your life. How did you respond and what did you learn about yourself?</a:t>
            </a:r>
            <a:endParaRPr lang="en-US" sz="2800" dirty="0">
              <a:solidFill>
                <a:srgbClr val="74A510"/>
              </a:solidFill>
            </a:endParaRPr>
          </a:p>
          <a:p>
            <a:endParaRPr lang="en-US" dirty="0">
              <a:solidFill>
                <a:srgbClr val="4A6300"/>
              </a:solidFill>
            </a:endParaRPr>
          </a:p>
        </p:txBody>
      </p:sp>
      <p:sp>
        <p:nvSpPr>
          <p:cNvPr id="5" name="Rectangle 4"/>
          <p:cNvSpPr/>
          <p:nvPr/>
        </p:nvSpPr>
        <p:spPr>
          <a:xfrm>
            <a:off x="591971" y="1364397"/>
            <a:ext cx="7848600" cy="2172902"/>
          </a:xfrm>
          <a:prstGeom prst="rect">
            <a:avLst/>
          </a:prstGeom>
        </p:spPr>
        <p:txBody>
          <a:bodyPr wrap="square">
            <a:spAutoFit/>
          </a:bodyPr>
          <a:lstStyle/>
          <a:p>
            <a:pPr marL="457200" indent="-457200">
              <a:spcAft>
                <a:spcPct val="20000"/>
              </a:spcAft>
              <a:buClr>
                <a:schemeClr val="tx2"/>
              </a:buClr>
              <a:buSzPct val="100000"/>
              <a:buAutoNum type="arabicPeriod"/>
            </a:pPr>
            <a:r>
              <a:rPr lang="en-US" sz="3200" b="1" dirty="0" smtClean="0">
                <a:solidFill>
                  <a:schemeClr val="bg2">
                    <a:lumMod val="50000"/>
                  </a:schemeClr>
                </a:solidFill>
                <a:cs typeface="Times New Roman" pitchFamily="18" charset="0"/>
              </a:rPr>
              <a:t>Transcript (#1 reason for rejection)</a:t>
            </a:r>
          </a:p>
          <a:p>
            <a:pPr marL="457200" indent="-457200">
              <a:spcAft>
                <a:spcPct val="20000"/>
              </a:spcAft>
              <a:buClr>
                <a:schemeClr val="tx2"/>
              </a:buClr>
              <a:buSzPct val="100000"/>
              <a:buFontTx/>
              <a:buAutoNum type="arabicPeriod"/>
            </a:pPr>
            <a:r>
              <a:rPr lang="en-US" sz="3200" b="1" dirty="0" smtClean="0">
                <a:solidFill>
                  <a:schemeClr val="bg2">
                    <a:lumMod val="50000"/>
                  </a:schemeClr>
                </a:solidFill>
                <a:cs typeface="Times New Roman" pitchFamily="18" charset="0"/>
              </a:rPr>
              <a:t>Activities Chart WITH hours spent</a:t>
            </a:r>
          </a:p>
          <a:p>
            <a:pPr marL="457200" indent="-457200">
              <a:spcAft>
                <a:spcPct val="20000"/>
              </a:spcAft>
              <a:buClr>
                <a:schemeClr val="tx2"/>
              </a:buClr>
              <a:buSzPct val="100000"/>
              <a:buFontTx/>
              <a:buAutoNum type="arabicPeriod"/>
            </a:pPr>
            <a:r>
              <a:rPr lang="en-US" sz="3200" b="1" dirty="0" smtClean="0">
                <a:solidFill>
                  <a:schemeClr val="bg2">
                    <a:lumMod val="50000"/>
                  </a:schemeClr>
                </a:solidFill>
                <a:cs typeface="Times New Roman" pitchFamily="18" charset="0"/>
              </a:rPr>
              <a:t>Essay </a:t>
            </a:r>
            <a:r>
              <a:rPr lang="en-US" sz="3200" b="1" dirty="0" smtClean="0">
                <a:solidFill>
                  <a:schemeClr val="bg2">
                    <a:lumMod val="50000"/>
                  </a:schemeClr>
                </a:solidFill>
                <a:cs typeface="Times New Roman" pitchFamily="18" charset="0"/>
              </a:rPr>
              <a:t>questions </a:t>
            </a:r>
            <a:r>
              <a:rPr lang="en-US" sz="1600" b="1" dirty="0" smtClean="0">
                <a:solidFill>
                  <a:schemeClr val="bg2">
                    <a:lumMod val="50000"/>
                  </a:schemeClr>
                </a:solidFill>
                <a:cs typeface="Times New Roman" pitchFamily="18" charset="0"/>
              </a:rPr>
              <a:t>(1000 characters or less for each)</a:t>
            </a:r>
            <a:endParaRPr lang="en-US" sz="1600" b="1" dirty="0">
              <a:solidFill>
                <a:schemeClr val="bg2">
                  <a:lumMod val="50000"/>
                </a:schemeClr>
              </a:solidFill>
              <a:cs typeface="Times New Roman" pitchFamily="18" charset="0"/>
            </a:endParaRPr>
          </a:p>
          <a:p>
            <a:pPr>
              <a:spcAft>
                <a:spcPct val="20000"/>
              </a:spcAft>
              <a:buClr>
                <a:schemeClr val="tx2"/>
              </a:buClr>
              <a:buSzPct val="100000"/>
            </a:pPr>
            <a:endParaRPr lang="en-US" sz="2000" dirty="0">
              <a:solidFill>
                <a:schemeClr val="bg2">
                  <a:lumMod val="50000"/>
                </a:schemeClr>
              </a:solidFill>
            </a:endParaRPr>
          </a:p>
        </p:txBody>
      </p:sp>
      <p:sp>
        <p:nvSpPr>
          <p:cNvPr id="6" name="Rectangle 5"/>
          <p:cNvSpPr/>
          <p:nvPr/>
        </p:nvSpPr>
        <p:spPr>
          <a:xfrm>
            <a:off x="533400" y="533400"/>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OSAC Ins and Outs</a:t>
            </a:r>
            <a:endParaRPr lang="en-US" sz="4800" dirty="0"/>
          </a:p>
        </p:txBody>
      </p:sp>
    </p:spTree>
    <p:extLst>
      <p:ext uri="{BB962C8B-B14F-4D97-AF65-F5344CB8AC3E}">
        <p14:creationId xmlns:p14="http://schemas.microsoft.com/office/powerpoint/2010/main" val="2923911429"/>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17487"/>
            <a:ext cx="8229600" cy="4930913"/>
          </a:xfrm>
        </p:spPr>
        <p:txBody>
          <a:bodyPr>
            <a:normAutofit fontScale="92500" lnSpcReduction="10000"/>
          </a:bodyPr>
          <a:lstStyle/>
          <a:p>
            <a:r>
              <a:rPr lang="en-US" sz="2800" dirty="0" smtClean="0"/>
              <a:t>For most colleges and universities – scholarships are listed under Financial Aid</a:t>
            </a:r>
          </a:p>
          <a:p>
            <a:pPr>
              <a:buNone/>
            </a:pPr>
            <a:r>
              <a:rPr lang="en-US" sz="2800" dirty="0" smtClean="0"/>
              <a:t>	</a:t>
            </a:r>
            <a:r>
              <a:rPr lang="en-US" sz="2800" dirty="0"/>
              <a:t>	</a:t>
            </a:r>
            <a:r>
              <a:rPr lang="en-US" sz="2800" dirty="0" smtClean="0">
                <a:hlinkClick r:id="rId2"/>
              </a:rPr>
              <a:t>University of Oregon</a:t>
            </a:r>
            <a:endParaRPr lang="en-US" sz="2800" dirty="0" smtClean="0"/>
          </a:p>
          <a:p>
            <a:pPr>
              <a:buNone/>
            </a:pPr>
            <a:r>
              <a:rPr lang="en-US" sz="2800" dirty="0" smtClean="0"/>
              <a:t>		</a:t>
            </a:r>
            <a:r>
              <a:rPr lang="en-US" sz="2800" dirty="0" smtClean="0">
                <a:hlinkClick r:id="rId3"/>
              </a:rPr>
              <a:t>Lane Community College Foundation</a:t>
            </a:r>
            <a:endParaRPr lang="en-US" sz="2800" dirty="0" smtClean="0"/>
          </a:p>
          <a:p>
            <a:pPr>
              <a:buNone/>
            </a:pPr>
            <a:endParaRPr lang="en-US" sz="2800" dirty="0"/>
          </a:p>
          <a:p>
            <a:r>
              <a:rPr lang="en-US" sz="2800" dirty="0" smtClean="0"/>
              <a:t>College websites can also be little gold mines for non-university sponsored scholarships.</a:t>
            </a:r>
          </a:p>
          <a:p>
            <a:pPr>
              <a:buNone/>
            </a:pPr>
            <a:r>
              <a:rPr lang="en-US" sz="2800" dirty="0" smtClean="0"/>
              <a:t>		</a:t>
            </a:r>
            <a:r>
              <a:rPr lang="en-US" sz="2800" dirty="0" smtClean="0">
                <a:hlinkClick r:id="rId4"/>
              </a:rPr>
              <a:t>University of Portland</a:t>
            </a:r>
            <a:endParaRPr lang="en-US" sz="2800" dirty="0" smtClean="0"/>
          </a:p>
          <a:p>
            <a:pPr>
              <a:buNone/>
            </a:pPr>
            <a:endParaRPr lang="en-US" sz="2800" dirty="0"/>
          </a:p>
          <a:p>
            <a:r>
              <a:rPr lang="en-US" sz="2800" dirty="0" smtClean="0"/>
              <a:t>Google: KEY WORDS: </a:t>
            </a:r>
          </a:p>
          <a:p>
            <a:pPr marL="68580" indent="0">
              <a:buNone/>
            </a:pPr>
            <a:r>
              <a:rPr lang="en-US" sz="2800" dirty="0"/>
              <a:t>	</a:t>
            </a:r>
            <a:r>
              <a:rPr lang="en-US" sz="2800" dirty="0" smtClean="0"/>
              <a:t>“name of school” scholarships</a:t>
            </a:r>
          </a:p>
          <a:p>
            <a:pPr marL="68580" indent="0">
              <a:buNone/>
            </a:pPr>
            <a:endParaRPr lang="en-US" sz="1400" dirty="0" smtClean="0"/>
          </a:p>
        </p:txBody>
      </p:sp>
      <p:sp>
        <p:nvSpPr>
          <p:cNvPr id="4" name="Rectangle 3"/>
          <p:cNvSpPr/>
          <p:nvPr/>
        </p:nvSpPr>
        <p:spPr>
          <a:xfrm>
            <a:off x="456283" y="609600"/>
            <a:ext cx="9372600" cy="707886"/>
          </a:xfrm>
          <a:prstGeom prst="rect">
            <a:avLst/>
          </a:prstGeom>
        </p:spPr>
        <p:txBody>
          <a:bodyPr wrap="square">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School Specific Scholarships</a:t>
            </a:r>
            <a:endParaRPr lang="en-US" sz="4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627" t="26030" r="5960" b="3662"/>
          <a:stretch/>
        </p:blipFill>
        <p:spPr>
          <a:xfrm>
            <a:off x="457200" y="685800"/>
            <a:ext cx="8216604" cy="5029200"/>
          </a:xfrm>
          <a:prstGeom prst="rect">
            <a:avLst/>
          </a:prstGeom>
        </p:spPr>
      </p:pic>
    </p:spTree>
    <p:extLst>
      <p:ext uri="{BB962C8B-B14F-4D97-AF65-F5344CB8AC3E}">
        <p14:creationId xmlns:p14="http://schemas.microsoft.com/office/powerpoint/2010/main" val="10553359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67202128"/>
              </p:ext>
            </p:extLst>
          </p:nvPr>
        </p:nvGraphicFramePr>
        <p:xfrm>
          <a:off x="566946" y="914398"/>
          <a:ext cx="7967454" cy="5368704"/>
        </p:xfrm>
        <a:graphic>
          <a:graphicData uri="http://schemas.openxmlformats.org/drawingml/2006/table">
            <a:tbl>
              <a:tblPr firstRow="1" bandRow="1">
                <a:tableStyleId>{5C22544A-7EE6-4342-B048-85BDC9FD1C3A}</a:tableStyleId>
              </a:tblPr>
              <a:tblGrid>
                <a:gridCol w="2709654"/>
                <a:gridCol w="2667000"/>
                <a:gridCol w="2590800"/>
              </a:tblGrid>
              <a:tr h="129540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Free and Reduced Lunch Eligible? Pell Grant?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5400" dirty="0" smtClean="0"/>
                        <a:t>100% Fre</a:t>
                      </a:r>
                      <a:r>
                        <a:rPr lang="en-US" sz="5400" baseline="0" dirty="0" smtClean="0"/>
                        <a:t>e Tuition</a:t>
                      </a:r>
                      <a:endParaRPr lang="en-US" sz="5400" dirty="0" smtClean="0"/>
                    </a:p>
                  </a:txBody>
                  <a:tcPr/>
                </a:tc>
                <a:tc hMerge="1">
                  <a:txBody>
                    <a:bodyPr/>
                    <a:lstStyle/>
                    <a:p>
                      <a:endParaRPr lang="en-US"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200" dirty="0" smtClean="0"/>
                    </a:p>
                  </a:txBody>
                  <a:tcPr/>
                </a:tc>
              </a:tr>
              <a:tr h="751497">
                <a:tc>
                  <a:txBody>
                    <a:bodyPr/>
                    <a:lstStyle/>
                    <a:p>
                      <a:pPr algn="ctr"/>
                      <a:r>
                        <a:rPr lang="en-US" sz="4800" b="1" dirty="0" smtClean="0">
                          <a:solidFill>
                            <a:schemeClr val="accent6"/>
                          </a:solidFill>
                        </a:rPr>
                        <a:t>OSU</a:t>
                      </a:r>
                      <a:endParaRPr lang="en-US" sz="4800" b="1" dirty="0">
                        <a:solidFill>
                          <a:schemeClr val="accent6"/>
                        </a:solidFill>
                      </a:endParaRPr>
                    </a:p>
                  </a:txBody>
                  <a:tcPr anchor="ctr">
                    <a:solidFill>
                      <a:schemeClr val="tx1"/>
                    </a:solidFill>
                  </a:tcPr>
                </a:tc>
                <a:tc>
                  <a:txBody>
                    <a:bodyPr/>
                    <a:lstStyle/>
                    <a:p>
                      <a:pPr algn="ctr"/>
                      <a:r>
                        <a:rPr lang="en-US" sz="4800" b="1" dirty="0" err="1" smtClean="0">
                          <a:solidFill>
                            <a:srgbClr val="008000"/>
                          </a:solidFill>
                        </a:rPr>
                        <a:t>UofO</a:t>
                      </a:r>
                      <a:endParaRPr lang="en-US" sz="4800" b="1" dirty="0">
                        <a:solidFill>
                          <a:srgbClr val="008000"/>
                        </a:solidFill>
                      </a:endParaRPr>
                    </a:p>
                  </a:txBody>
                  <a:tcPr anchor="ctr">
                    <a:solidFill>
                      <a:srgbClr val="FFFF00"/>
                    </a:solidFill>
                  </a:tcPr>
                </a:tc>
                <a:tc>
                  <a:txBody>
                    <a:bodyPr/>
                    <a:lstStyle/>
                    <a:p>
                      <a:pPr algn="ctr"/>
                      <a:r>
                        <a:rPr lang="en-US" sz="3200" b="1" dirty="0" smtClean="0">
                          <a:solidFill>
                            <a:schemeClr val="bg1"/>
                          </a:solidFill>
                        </a:rPr>
                        <a:t>Portland State</a:t>
                      </a:r>
                      <a:endParaRPr lang="en-US" sz="3200" b="1" dirty="0">
                        <a:solidFill>
                          <a:schemeClr val="bg1"/>
                        </a:solidFill>
                      </a:endParaRPr>
                    </a:p>
                  </a:txBody>
                  <a:tcPr anchor="ctr">
                    <a:solidFill>
                      <a:schemeClr val="accent1">
                        <a:lumMod val="50000"/>
                      </a:schemeClr>
                    </a:solidFill>
                  </a:tcPr>
                </a:tc>
              </a:tr>
              <a:tr h="1109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Bridge to Success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3.0</a:t>
                      </a:r>
                      <a:r>
                        <a:rPr lang="en-US" sz="3200" b="1" baseline="0" dirty="0" smtClean="0"/>
                        <a:t> GPA</a:t>
                      </a:r>
                    </a:p>
                    <a:p>
                      <a:pPr marL="0" marR="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+fees</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Pathways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3.4 GPA</a:t>
                      </a:r>
                    </a:p>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+fees</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4 YRS Free </a:t>
                      </a:r>
                    </a:p>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3.4 GPA</a:t>
                      </a:r>
                    </a:p>
                  </a:txBody>
                  <a:tcPr/>
                </a:tc>
              </a:tr>
              <a:tr h="1878742">
                <a:tc gridSpan="3">
                  <a:txBody>
                    <a:bodyPr/>
                    <a:lstStyle/>
                    <a:p>
                      <a:pPr algn="ctr"/>
                      <a:endParaRPr lang="en-US" b="1" dirty="0" smtClean="0"/>
                    </a:p>
                    <a:p>
                      <a:pPr algn="ctr"/>
                      <a:r>
                        <a:rPr lang="en-US" b="1" dirty="0" smtClean="0"/>
                        <a:t>Don’t forget to pick up your </a:t>
                      </a:r>
                      <a:r>
                        <a:rPr lang="en-US" sz="2800" b="1" dirty="0" smtClean="0">
                          <a:solidFill>
                            <a:srgbClr val="FF0000"/>
                          </a:solidFill>
                        </a:rPr>
                        <a:t>FREE</a:t>
                      </a:r>
                      <a:r>
                        <a:rPr lang="en-US" b="1" dirty="0" smtClean="0"/>
                        <a:t> SAT or</a:t>
                      </a:r>
                      <a:r>
                        <a:rPr lang="en-US" b="1" baseline="0" dirty="0" smtClean="0"/>
                        <a:t> ACT </a:t>
                      </a:r>
                      <a:r>
                        <a:rPr lang="en-US" b="1" dirty="0" smtClean="0"/>
                        <a:t>waivers if student qualifies for free and reduced lunch!  </a:t>
                      </a:r>
                    </a:p>
                    <a:p>
                      <a:pPr algn="ctr"/>
                      <a:r>
                        <a:rPr lang="en-US" b="1" dirty="0" smtClean="0"/>
                        <a:t>Eligible to waive/defer a lot of your application fees!</a:t>
                      </a:r>
                    </a:p>
                    <a:p>
                      <a:pPr algn="ctr"/>
                      <a:r>
                        <a:rPr lang="en-US" b="1" dirty="0" smtClean="0"/>
                        <a:t>Not sure?  Check out the EFC calculator at</a:t>
                      </a:r>
                      <a:r>
                        <a:rPr lang="en-US" b="1" baseline="0" dirty="0" smtClean="0"/>
                        <a:t> FAFSA.ED.GOV</a:t>
                      </a:r>
                      <a:endParaRPr lang="en-US" b="1" dirty="0" smtClean="0"/>
                    </a:p>
                  </a:txBody>
                  <a:tcPr/>
                </a:tc>
                <a:tc hMerge="1">
                  <a:txBody>
                    <a:bodyPr/>
                    <a:lstStyle/>
                    <a:p>
                      <a:endParaRPr lang="en-US" dirty="0"/>
                    </a:p>
                  </a:txBody>
                  <a:tcPr/>
                </a:tc>
                <a:tc hMerge="1">
                  <a:txBody>
                    <a:bodyPr/>
                    <a:lstStyle/>
                    <a:p>
                      <a:pPr algn="ctr"/>
                      <a:endParaRPr lang="en-US" b="1" dirty="0" smtClean="0"/>
                    </a:p>
                  </a:txBody>
                  <a:tcPr/>
                </a:tc>
              </a:tr>
            </a:tbl>
          </a:graphicData>
        </a:graphic>
      </p:graphicFrame>
    </p:spTree>
    <p:extLst>
      <p:ext uri="{BB962C8B-B14F-4D97-AF65-F5344CB8AC3E}">
        <p14:creationId xmlns:p14="http://schemas.microsoft.com/office/powerpoint/2010/main" val="3853999341"/>
      </p:ext>
    </p:extLst>
  </p:cSld>
  <p:clrMapOvr>
    <a:masterClrMapping/>
  </p:clrMapOvr>
  <p:transition xmlns:p14="http://schemas.microsoft.com/office/powerpoint/2010/main" spd="slow" advClick="0" advTm="10000">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533400"/>
            <a:ext cx="7024744" cy="762000"/>
          </a:xfrm>
        </p:spPr>
        <p:txBody>
          <a:bodyPr>
            <a:normAutofit/>
          </a:bodyPr>
          <a:lstStyle/>
          <a:p>
            <a:pPr algn="ctr"/>
            <a:r>
              <a:rPr lang="en-US" sz="1400" dirty="0" smtClean="0">
                <a:solidFill>
                  <a:schemeClr val="tx1">
                    <a:lumMod val="75000"/>
                    <a:lumOff val="25000"/>
                  </a:schemeClr>
                </a:solidFill>
              </a:rPr>
              <a:t>(approximate date and amount)</a:t>
            </a:r>
            <a:endParaRPr lang="en-US" sz="1400" dirty="0">
              <a:solidFill>
                <a:schemeClr val="tx1">
                  <a:lumMod val="75000"/>
                  <a:lumOff val="25000"/>
                </a:schemeClr>
              </a:solidFill>
            </a:endParaRPr>
          </a:p>
        </p:txBody>
      </p:sp>
      <p:sp>
        <p:nvSpPr>
          <p:cNvPr id="4" name="Rectangle 3"/>
          <p:cNvSpPr/>
          <p:nvPr/>
        </p:nvSpPr>
        <p:spPr>
          <a:xfrm>
            <a:off x="-39888" y="5867400"/>
            <a:ext cx="9068401" cy="707886"/>
          </a:xfrm>
          <a:prstGeom prst="rect">
            <a:avLst/>
          </a:prstGeom>
        </p:spPr>
        <p:txBody>
          <a:bodyPr wrap="square">
            <a:spAutoFit/>
          </a:bodyPr>
          <a:lstStyle/>
          <a:p>
            <a:pPr lvl="1">
              <a:buNone/>
            </a:pPr>
            <a:r>
              <a:rPr lang="en-US" sz="2000" dirty="0">
                <a:solidFill>
                  <a:srgbClr val="FF0000"/>
                </a:solidFill>
              </a:rPr>
              <a:t>Most of these scholarships can be found on </a:t>
            </a:r>
            <a:r>
              <a:rPr lang="en-US" sz="2000" dirty="0" err="1">
                <a:solidFill>
                  <a:srgbClr val="FF0000"/>
                </a:solidFill>
              </a:rPr>
              <a:t>Naviance</a:t>
            </a:r>
            <a:r>
              <a:rPr lang="en-US" sz="2000" dirty="0">
                <a:solidFill>
                  <a:srgbClr val="FF0000"/>
                </a:solidFill>
              </a:rPr>
              <a:t> – but check with your local bank, </a:t>
            </a:r>
            <a:r>
              <a:rPr lang="en-US" sz="2000" dirty="0" smtClean="0">
                <a:solidFill>
                  <a:srgbClr val="FF0000"/>
                </a:solidFill>
              </a:rPr>
              <a:t>dentist</a:t>
            </a:r>
            <a:r>
              <a:rPr lang="en-US" sz="2000" dirty="0">
                <a:solidFill>
                  <a:srgbClr val="FF0000"/>
                </a:solidFill>
              </a:rPr>
              <a:t>, parent’s work, your local union etc. </a:t>
            </a:r>
          </a:p>
        </p:txBody>
      </p:sp>
      <p:sp>
        <p:nvSpPr>
          <p:cNvPr id="5" name="Rectangle 4"/>
          <p:cNvSpPr/>
          <p:nvPr/>
        </p:nvSpPr>
        <p:spPr>
          <a:xfrm>
            <a:off x="381000" y="304800"/>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Local Area Scholarships</a:t>
            </a:r>
            <a:endParaRPr lang="en-US" sz="4800" dirty="0"/>
          </a:p>
        </p:txBody>
      </p:sp>
      <p:sp>
        <p:nvSpPr>
          <p:cNvPr id="7" name="Rectangle 6"/>
          <p:cNvSpPr/>
          <p:nvPr/>
        </p:nvSpPr>
        <p:spPr>
          <a:xfrm>
            <a:off x="228600" y="1143000"/>
            <a:ext cx="9296400" cy="4801315"/>
          </a:xfrm>
          <a:prstGeom prst="rect">
            <a:avLst/>
          </a:prstGeom>
        </p:spPr>
        <p:txBody>
          <a:bodyPr wrap="square">
            <a:spAutoFit/>
          </a:bodyPr>
          <a:lstStyle/>
          <a:p>
            <a:r>
              <a:rPr lang="en-US" dirty="0"/>
              <a:t>Comcast, $1000, December 3rd</a:t>
            </a:r>
          </a:p>
          <a:p>
            <a:r>
              <a:rPr lang="en-US" dirty="0"/>
              <a:t>4j Sponsorship Full ride at Lane, January 15th</a:t>
            </a:r>
          </a:p>
          <a:p>
            <a:r>
              <a:rPr lang="en-US" dirty="0"/>
              <a:t>Keizer Permanente Health Career, $2000, January 14th</a:t>
            </a:r>
          </a:p>
          <a:p>
            <a:r>
              <a:rPr lang="en-US" dirty="0"/>
              <a:t>OSAC, varies, March 1st </a:t>
            </a:r>
            <a:r>
              <a:rPr lang="en-US" sz="1100" dirty="0"/>
              <a:t>(select Eugene Rotary, Wayne Morse Legacy, Dorothy Schultz, Ford Family Foundation</a:t>
            </a:r>
            <a:r>
              <a:rPr lang="en-US" sz="1100" dirty="0" smtClean="0"/>
              <a:t>,+)</a:t>
            </a:r>
            <a:endParaRPr lang="en-US" sz="1100" dirty="0"/>
          </a:p>
          <a:p>
            <a:r>
              <a:rPr lang="en-US" dirty="0"/>
              <a:t>Lane Foundation Scholarships, varies March 3rd </a:t>
            </a:r>
            <a:r>
              <a:rPr lang="en-US" sz="1100" dirty="0"/>
              <a:t>(select </a:t>
            </a:r>
            <a:r>
              <a:rPr lang="en-US" sz="1100" dirty="0" err="1"/>
              <a:t>Gilma</a:t>
            </a:r>
            <a:r>
              <a:rPr lang="en-US" sz="1100" dirty="0"/>
              <a:t> </a:t>
            </a:r>
            <a:r>
              <a:rPr lang="en-US" sz="1100" dirty="0" err="1"/>
              <a:t>Greenhoot</a:t>
            </a:r>
            <a:r>
              <a:rPr lang="en-US" sz="1100" dirty="0"/>
              <a:t>, Wayne H. Shields)</a:t>
            </a:r>
          </a:p>
          <a:p>
            <a:r>
              <a:rPr lang="en-US" dirty="0" smtClean="0"/>
              <a:t>Kiwanis</a:t>
            </a:r>
            <a:r>
              <a:rPr lang="en-US" dirty="0"/>
              <a:t>, $500, March 11th</a:t>
            </a:r>
          </a:p>
          <a:p>
            <a:r>
              <a:rPr lang="en-US" dirty="0"/>
              <a:t>EEA (Eugene Education Association) $600, March 31st</a:t>
            </a:r>
          </a:p>
          <a:p>
            <a:r>
              <a:rPr lang="en-US" dirty="0"/>
              <a:t>Delta Rotary $500-$3000, April 1st</a:t>
            </a:r>
          </a:p>
          <a:p>
            <a:r>
              <a:rPr lang="en-US" dirty="0"/>
              <a:t>Earl </a:t>
            </a:r>
            <a:r>
              <a:rPr lang="en-US" dirty="0" err="1"/>
              <a:t>Hulstrom</a:t>
            </a:r>
            <a:r>
              <a:rPr lang="en-US" dirty="0"/>
              <a:t> (Masonic Scholarship) $1000 April 7th</a:t>
            </a:r>
          </a:p>
          <a:p>
            <a:r>
              <a:rPr lang="en-US" dirty="0"/>
              <a:t>Singer Foundation Scholarship, renewable $ varies, April 8th</a:t>
            </a:r>
          </a:p>
          <a:p>
            <a:r>
              <a:rPr lang="en-US" dirty="0"/>
              <a:t>Peace Scholarship, $500, April 11th</a:t>
            </a:r>
          </a:p>
          <a:p>
            <a:r>
              <a:rPr lang="en-US" dirty="0"/>
              <a:t>Eugene Masonic Lodge #11, $2000 April 24th</a:t>
            </a:r>
          </a:p>
          <a:p>
            <a:r>
              <a:rPr lang="en-US" dirty="0" smtClean="0"/>
              <a:t>Ben </a:t>
            </a:r>
            <a:r>
              <a:rPr lang="en-US" dirty="0"/>
              <a:t>White, $2000, April 30th</a:t>
            </a:r>
          </a:p>
          <a:p>
            <a:r>
              <a:rPr lang="en-US" dirty="0" smtClean="0"/>
              <a:t>4j </a:t>
            </a:r>
            <a:r>
              <a:rPr lang="en-US" dirty="0"/>
              <a:t>Maps First Generation, $1000 May 5th</a:t>
            </a:r>
          </a:p>
          <a:p>
            <a:r>
              <a:rPr lang="en-US" dirty="0"/>
              <a:t>Dr. Niles Scholarship $1000, May 8th</a:t>
            </a:r>
          </a:p>
          <a:p>
            <a:r>
              <a:rPr lang="en-US" dirty="0"/>
              <a:t>Boosters, $1000, May 11th</a:t>
            </a:r>
          </a:p>
          <a:p>
            <a:r>
              <a:rPr lang="en-US" dirty="0"/>
              <a:t>Kendall Rides (free car or $1000) May </a:t>
            </a:r>
            <a:r>
              <a:rPr lang="en-US" dirty="0" smtClean="0"/>
              <a:t>13th</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610600" cy="5105400"/>
          </a:xfrm>
        </p:spPr>
        <p:txBody>
          <a:bodyPr>
            <a:normAutofit fontScale="47500" lnSpcReduction="20000"/>
          </a:bodyPr>
          <a:lstStyle/>
          <a:p>
            <a:r>
              <a:rPr lang="en-US" sz="5100" dirty="0" err="1" smtClean="0"/>
              <a:t>Naviance</a:t>
            </a:r>
            <a:r>
              <a:rPr lang="en-US" sz="5100" dirty="0" smtClean="0"/>
              <a:t> </a:t>
            </a:r>
          </a:p>
          <a:p>
            <a:pPr marL="68580" indent="0">
              <a:buNone/>
            </a:pPr>
            <a:r>
              <a:rPr lang="en-US" sz="5100" dirty="0"/>
              <a:t>	</a:t>
            </a:r>
            <a:r>
              <a:rPr lang="en-US" sz="5100" dirty="0" smtClean="0"/>
              <a:t>Scholarship Search List</a:t>
            </a:r>
          </a:p>
          <a:p>
            <a:pPr marL="68580" indent="0">
              <a:buNone/>
            </a:pPr>
            <a:r>
              <a:rPr lang="en-US" sz="5100" dirty="0"/>
              <a:t>	</a:t>
            </a:r>
            <a:r>
              <a:rPr lang="en-US" sz="5100" dirty="0" smtClean="0"/>
              <a:t>National Scholarship Search</a:t>
            </a:r>
          </a:p>
          <a:p>
            <a:pPr>
              <a:buNone/>
            </a:pPr>
            <a:r>
              <a:rPr lang="en-US" sz="5100" dirty="0" smtClean="0"/>
              <a:t>			</a:t>
            </a:r>
          </a:p>
          <a:p>
            <a:r>
              <a:rPr lang="en-US" sz="5100" dirty="0" smtClean="0"/>
              <a:t>Websites</a:t>
            </a:r>
          </a:p>
          <a:p>
            <a:pPr lvl="2">
              <a:buNone/>
            </a:pPr>
            <a:r>
              <a:rPr lang="en-US" sz="5100" dirty="0" smtClean="0"/>
              <a:t>	</a:t>
            </a:r>
            <a:r>
              <a:rPr lang="en-US" sz="5100" dirty="0" err="1" smtClean="0"/>
              <a:t>www.finaid.org</a:t>
            </a:r>
            <a:endParaRPr lang="en-US" sz="5100" dirty="0" smtClean="0"/>
          </a:p>
          <a:p>
            <a:pPr lvl="2">
              <a:buNone/>
            </a:pPr>
            <a:r>
              <a:rPr lang="en-US" sz="5100" dirty="0" smtClean="0"/>
              <a:t>	</a:t>
            </a:r>
            <a:r>
              <a:rPr lang="en-US" sz="5100" dirty="0" err="1" smtClean="0"/>
              <a:t>www.fastweb.com</a:t>
            </a:r>
            <a:endParaRPr lang="en-US" sz="5100" dirty="0" smtClean="0"/>
          </a:p>
          <a:p>
            <a:pPr lvl="2">
              <a:buNone/>
            </a:pPr>
            <a:r>
              <a:rPr lang="en-US" sz="5100" dirty="0"/>
              <a:t>	</a:t>
            </a:r>
            <a:r>
              <a:rPr lang="en-US" sz="5100" dirty="0" err="1" smtClean="0"/>
              <a:t>www.scholarships.com</a:t>
            </a:r>
            <a:endParaRPr lang="en-US" sz="5100" dirty="0" smtClean="0"/>
          </a:p>
          <a:p>
            <a:pPr lvl="2">
              <a:buNone/>
            </a:pPr>
            <a:endParaRPr lang="en-US" sz="5100" dirty="0" smtClean="0"/>
          </a:p>
          <a:p>
            <a:r>
              <a:rPr lang="en-US" sz="5100" dirty="0" smtClean="0"/>
              <a:t>Professional Organizations</a:t>
            </a:r>
          </a:p>
          <a:p>
            <a:pPr lvl="1">
              <a:buNone/>
            </a:pPr>
            <a:r>
              <a:rPr lang="en-US" sz="5100" dirty="0" smtClean="0"/>
              <a:t>	ex. </a:t>
            </a:r>
            <a:r>
              <a:rPr lang="en-US" sz="5100" dirty="0" smtClean="0">
                <a:hlinkClick r:id="rId3"/>
              </a:rPr>
              <a:t>American Medical Association</a:t>
            </a:r>
            <a:endParaRPr lang="en-US" sz="5100" dirty="0" smtClean="0"/>
          </a:p>
          <a:p>
            <a:pPr lvl="1">
              <a:buNone/>
            </a:pPr>
            <a:r>
              <a:rPr lang="en-US" sz="5100" dirty="0"/>
              <a:t>	</a:t>
            </a:r>
            <a:r>
              <a:rPr lang="en-US" sz="5100" dirty="0" smtClean="0"/>
              <a:t>Unions, etc.</a:t>
            </a:r>
          </a:p>
          <a:p>
            <a:pPr lvl="1">
              <a:buNone/>
            </a:pPr>
            <a:endParaRPr lang="en-US" sz="4100" dirty="0" smtClean="0"/>
          </a:p>
          <a:p>
            <a:pPr lvl="1">
              <a:buNone/>
            </a:pPr>
            <a:r>
              <a:rPr lang="en-US" sz="5100" b="1" dirty="0" smtClean="0">
                <a:solidFill>
                  <a:schemeClr val="accent3">
                    <a:lumMod val="75000"/>
                  </a:schemeClr>
                </a:solidFill>
              </a:rPr>
              <a:t>Paying for scholarships searches?? = SCAM!</a:t>
            </a:r>
          </a:p>
          <a:p>
            <a:endParaRPr lang="en-US" dirty="0"/>
          </a:p>
        </p:txBody>
      </p:sp>
      <p:sp>
        <p:nvSpPr>
          <p:cNvPr id="4" name="Rectangle 3"/>
          <p:cNvSpPr/>
          <p:nvPr/>
        </p:nvSpPr>
        <p:spPr>
          <a:xfrm>
            <a:off x="533400" y="533400"/>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National Scholarships</a:t>
            </a:r>
            <a:endParaRPr lang="en-US" sz="4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nodeType="afterEffect">
                                  <p:stCondLst>
                                    <p:cond delay="0"/>
                                  </p:stCondLst>
                                  <p:childTnLst>
                                    <p:anim calcmode="discrete" valueType="str">
                                      <p:cBhvr override="childStyle">
                                        <p:cTn id="6" dur="2000" fill="hold"/>
                                        <p:tgtEl>
                                          <p:spTgt spid="3">
                                            <p:txEl>
                                              <p:pRg st="13" end="1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nodeType="clickEffect">
                                  <p:stCondLst>
                                    <p:cond delay="0"/>
                                  </p:stCondLst>
                                  <p:childTnLst>
                                    <p:animEffect transition="out" filter="dissolve">
                                      <p:cBhvr>
                                        <p:cTn id="10" dur="500"/>
                                        <p:tgtEl>
                                          <p:spTgt spid="3">
                                            <p:txEl>
                                              <p:pRg st="13" end="13"/>
                                            </p:txEl>
                                          </p:spTgt>
                                        </p:tgtEl>
                                      </p:cBhvr>
                                    </p:animEffect>
                                    <p:set>
                                      <p:cBhvr>
                                        <p:cTn id="11" dur="1" fill="hold">
                                          <p:stCondLst>
                                            <p:cond delay="499"/>
                                          </p:stCondLst>
                                        </p:cTn>
                                        <p:tgtEl>
                                          <p:spTgt spid="3">
                                            <p:txEl>
                                              <p:pRg st="13" end="1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78983"/>
            <a:ext cx="7848599" cy="4931417"/>
          </a:xfrm>
        </p:spPr>
        <p:txBody>
          <a:bodyPr>
            <a:normAutofit/>
          </a:bodyPr>
          <a:lstStyle/>
          <a:p>
            <a:r>
              <a:rPr lang="en-US" dirty="0" smtClean="0"/>
              <a:t>Team approach!</a:t>
            </a:r>
          </a:p>
          <a:p>
            <a:r>
              <a:rPr lang="en-US" dirty="0" smtClean="0"/>
              <a:t>Have the </a:t>
            </a:r>
            <a:r>
              <a:rPr lang="en-US" dirty="0" err="1" smtClean="0"/>
              <a:t>Naviance</a:t>
            </a:r>
            <a:r>
              <a:rPr lang="en-US" dirty="0" smtClean="0"/>
              <a:t> Letter of Recommendation and Activity Chart filled out extensively </a:t>
            </a:r>
          </a:p>
          <a:p>
            <a:r>
              <a:rPr lang="en-US" dirty="0" smtClean="0"/>
              <a:t>Use Google Calendar with live links to applications</a:t>
            </a:r>
          </a:p>
          <a:p>
            <a:r>
              <a:rPr lang="en-US" dirty="0" smtClean="0"/>
              <a:t>Use a spreadsheet with colleges, scholarships, and important dates</a:t>
            </a:r>
          </a:p>
          <a:p>
            <a:r>
              <a:rPr lang="en-US" dirty="0" smtClean="0"/>
              <a:t>Use an app to help with time management: </a:t>
            </a:r>
            <a:r>
              <a:rPr lang="en-US" dirty="0" err="1" smtClean="0"/>
              <a:t>ie</a:t>
            </a:r>
            <a:r>
              <a:rPr lang="en-US" dirty="0" smtClean="0"/>
              <a:t>: </a:t>
            </a:r>
            <a:r>
              <a:rPr lang="en-US" dirty="0" err="1" smtClean="0"/>
              <a:t>iProcrasinate</a:t>
            </a:r>
            <a:endParaRPr lang="en-US" dirty="0" smtClean="0"/>
          </a:p>
          <a:p>
            <a:endParaRPr lang="en-US" dirty="0" smtClean="0"/>
          </a:p>
        </p:txBody>
      </p:sp>
      <p:sp>
        <p:nvSpPr>
          <p:cNvPr id="4" name="Rectangle 3"/>
          <p:cNvSpPr/>
          <p:nvPr/>
        </p:nvSpPr>
        <p:spPr>
          <a:xfrm>
            <a:off x="381000" y="714586"/>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Getting Organized is key!</a:t>
            </a:r>
            <a:endParaRPr lang="en-US" sz="4800" dirty="0"/>
          </a:p>
        </p:txBody>
      </p:sp>
    </p:spTree>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51817" y="2272129"/>
            <a:ext cx="8077200" cy="5139870"/>
          </a:xfrm>
          <a:prstGeom prst="rect">
            <a:avLst/>
          </a:prstGeom>
          <a:noFill/>
        </p:spPr>
        <p:txBody>
          <a:bodyPr wrap="square" rtlCol="0">
            <a:spAutoFit/>
          </a:bodyPr>
          <a:lstStyle/>
          <a:p>
            <a:r>
              <a:rPr lang="en-US" dirty="0" smtClean="0"/>
              <a:t>Forecaster: Will Tell You Your Families: EFC </a:t>
            </a:r>
            <a:r>
              <a:rPr lang="en-US" b="1" dirty="0" smtClean="0">
                <a:solidFill>
                  <a:schemeClr val="accent1">
                    <a:lumMod val="50000"/>
                  </a:schemeClr>
                </a:solidFill>
              </a:rPr>
              <a:t>www.fafsa4caster.ed.gov</a:t>
            </a:r>
            <a:endParaRPr lang="en-US" sz="3200" b="1" dirty="0">
              <a:solidFill>
                <a:schemeClr val="accent1">
                  <a:lumMod val="50000"/>
                </a:schemeClr>
              </a:solidFill>
            </a:endParaRPr>
          </a:p>
          <a:p>
            <a:endParaRPr lang="en-US" dirty="0" smtClean="0"/>
          </a:p>
          <a:p>
            <a:endParaRPr lang="en-US" dirty="0"/>
          </a:p>
          <a:p>
            <a:r>
              <a:rPr lang="en-US" dirty="0" smtClean="0"/>
              <a:t>Counselor Blog      </a:t>
            </a:r>
            <a:r>
              <a:rPr lang="en-US" b="1" dirty="0" smtClean="0">
                <a:hlinkClick r:id="rId2"/>
              </a:rPr>
              <a:t>http</a:t>
            </a:r>
            <a:r>
              <a:rPr lang="en-US" b="1" dirty="0">
                <a:hlinkClick r:id="rId2"/>
              </a:rPr>
              <a:t>://blogs.4j.lane.edu/sheldon_career/about</a:t>
            </a:r>
            <a:r>
              <a:rPr lang="en-US" b="1" dirty="0" smtClean="0">
                <a:hlinkClick r:id="rId2"/>
              </a:rPr>
              <a:t>/</a:t>
            </a:r>
            <a:endParaRPr lang="en-US" b="1" dirty="0" smtClean="0"/>
          </a:p>
          <a:p>
            <a:endParaRPr lang="en-US" b="1" dirty="0"/>
          </a:p>
          <a:p>
            <a:endParaRPr lang="en-US" b="1" dirty="0" smtClean="0"/>
          </a:p>
          <a:p>
            <a:r>
              <a:rPr lang="en-US" b="1" dirty="0" smtClean="0"/>
              <a:t>FAFSA Workshops with gurus from Lane and University of Oregon:</a:t>
            </a:r>
          </a:p>
          <a:p>
            <a:endParaRPr lang="en-US" b="1" dirty="0"/>
          </a:p>
          <a:p>
            <a:r>
              <a:rPr lang="en-US" b="1" dirty="0" smtClean="0"/>
              <a:t>October 24</a:t>
            </a:r>
            <a:r>
              <a:rPr lang="en-US" b="1" baseline="30000" dirty="0" smtClean="0"/>
              <a:t>th</a:t>
            </a:r>
            <a:r>
              <a:rPr lang="en-US" b="1" dirty="0" smtClean="0"/>
              <a:t> and November 3</a:t>
            </a:r>
            <a:r>
              <a:rPr lang="en-US" b="1" baseline="30000" dirty="0" smtClean="0"/>
              <a:t>rd</a:t>
            </a:r>
            <a:r>
              <a:rPr lang="en-US" b="1" dirty="0" smtClean="0"/>
              <a:t> 4:30-6PM in Sheldon Library </a:t>
            </a:r>
          </a:p>
          <a:p>
            <a:endParaRPr lang="en-US" b="1" dirty="0"/>
          </a:p>
          <a:p>
            <a:r>
              <a:rPr lang="en-US" b="1" dirty="0" smtClean="0"/>
              <a:t>Bring tax forms from last year!  </a:t>
            </a:r>
            <a:endParaRPr lang="en-US" b="1" dirty="0"/>
          </a:p>
          <a:p>
            <a:endParaRPr lang="en-US" sz="2800" b="1" dirty="0" smtClean="0">
              <a:solidFill>
                <a:schemeClr val="bg2">
                  <a:lumMod val="50000"/>
                </a:schemeClr>
              </a:solidFill>
            </a:endParaRPr>
          </a:p>
          <a:p>
            <a:endParaRPr lang="en-US" dirty="0"/>
          </a:p>
          <a:p>
            <a:endParaRPr lang="en-US" baseline="30000" dirty="0" smtClean="0"/>
          </a:p>
          <a:p>
            <a:endParaRPr lang="en-US" dirty="0" smtClean="0"/>
          </a:p>
          <a:p>
            <a:endParaRPr lang="en-US" dirty="0" smtClean="0"/>
          </a:p>
          <a:p>
            <a:endParaRPr lang="en-US" dirty="0"/>
          </a:p>
          <a:p>
            <a:endParaRPr lang="en-US" dirty="0"/>
          </a:p>
        </p:txBody>
      </p:sp>
      <p:sp>
        <p:nvSpPr>
          <p:cNvPr id="4" name="Rectangle 3"/>
          <p:cNvSpPr/>
          <p:nvPr/>
        </p:nvSpPr>
        <p:spPr>
          <a:xfrm>
            <a:off x="685800" y="508337"/>
            <a:ext cx="4876800" cy="1015663"/>
          </a:xfrm>
          <a:prstGeom prst="rect">
            <a:avLst/>
          </a:prstGeom>
        </p:spPr>
        <p:txBody>
          <a:bodyPr wrap="square">
            <a:sp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Need Help??</a:t>
            </a:r>
            <a:endParaRPr lang="en-US" sz="6000" dirty="0"/>
          </a:p>
        </p:txBody>
      </p:sp>
    </p:spTree>
    <p:extLst>
      <p:ext uri="{BB962C8B-B14F-4D97-AF65-F5344CB8AC3E}">
        <p14:creationId xmlns:p14="http://schemas.microsoft.com/office/powerpoint/2010/main" val="4191096812"/>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Start Early!</a:t>
            </a:r>
          </a:p>
          <a:p>
            <a:r>
              <a:rPr lang="en-US" dirty="0" smtClean="0"/>
              <a:t>PLAN a course of action</a:t>
            </a:r>
          </a:p>
          <a:p>
            <a:r>
              <a:rPr lang="en-US" dirty="0" smtClean="0"/>
              <a:t>You do not have to be the perfect student to apply for scholarships</a:t>
            </a:r>
          </a:p>
          <a:p>
            <a:r>
              <a:rPr lang="en-US" dirty="0" smtClean="0"/>
              <a:t>Never pay to apply for a scholarship</a:t>
            </a:r>
          </a:p>
          <a:p>
            <a:r>
              <a:rPr lang="en-US" dirty="0" smtClean="0"/>
              <a:t>Fill out your FAFSA in OCTOBER of your senior year – most scholarships require it.</a:t>
            </a:r>
          </a:p>
          <a:p>
            <a:endParaRPr lang="en-US" dirty="0"/>
          </a:p>
          <a:p>
            <a:endParaRPr lang="en-US" dirty="0" smtClean="0"/>
          </a:p>
          <a:p>
            <a:endParaRPr lang="en-US" dirty="0"/>
          </a:p>
        </p:txBody>
      </p:sp>
      <p:sp>
        <p:nvSpPr>
          <p:cNvPr id="4" name="Rectangle 3"/>
          <p:cNvSpPr/>
          <p:nvPr/>
        </p:nvSpPr>
        <p:spPr>
          <a:xfrm>
            <a:off x="1043492" y="714586"/>
            <a:ext cx="11681908"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Take away!</a:t>
            </a:r>
            <a:endParaRPr lang="en-US" sz="4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6777317" cy="4495800"/>
          </a:xfrm>
        </p:spPr>
        <p:txBody>
          <a:bodyPr>
            <a:normAutofit fontScale="92500" lnSpcReduction="20000"/>
          </a:bodyPr>
          <a:lstStyle/>
          <a:p>
            <a:r>
              <a:rPr lang="en-US" dirty="0" smtClean="0"/>
              <a:t>If you spend 10 hours filling out scholarship applications and end up getting ONLY a  $1,000 – </a:t>
            </a:r>
          </a:p>
          <a:p>
            <a:pPr marL="68580" indent="0">
              <a:buNone/>
            </a:pPr>
            <a:r>
              <a:rPr lang="en-US" b="1" dirty="0" smtClean="0"/>
              <a:t>How much money did you make an hour?</a:t>
            </a:r>
            <a:r>
              <a:rPr lang="en-US" sz="4800" b="1" dirty="0" smtClean="0"/>
              <a:t>		</a:t>
            </a:r>
          </a:p>
          <a:p>
            <a:pPr algn="ctr">
              <a:buNone/>
            </a:pPr>
            <a:r>
              <a:rPr lang="en-US" sz="4800" b="1" dirty="0" smtClean="0"/>
              <a:t>$100!!! </a:t>
            </a:r>
          </a:p>
          <a:p>
            <a:pPr>
              <a:buNone/>
            </a:pPr>
            <a:endParaRPr lang="en-US" sz="4800" b="1" dirty="0" smtClean="0"/>
          </a:p>
          <a:p>
            <a:pPr lvl="1">
              <a:buNone/>
            </a:pPr>
            <a:r>
              <a:rPr lang="en-US" dirty="0" smtClean="0"/>
              <a:t>	</a:t>
            </a:r>
            <a:r>
              <a:rPr lang="en-US" sz="2800" dirty="0" smtClean="0"/>
              <a:t>Better than $10 an hour at your local fast food job….and tax free!</a:t>
            </a:r>
            <a:endParaRPr lang="en-US" sz="2800" dirty="0"/>
          </a:p>
        </p:txBody>
      </p:sp>
      <p:sp>
        <p:nvSpPr>
          <p:cNvPr id="4" name="Rectangle 3"/>
          <p:cNvSpPr/>
          <p:nvPr/>
        </p:nvSpPr>
        <p:spPr>
          <a:xfrm>
            <a:off x="533400" y="714586"/>
            <a:ext cx="108966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Final perspective</a:t>
            </a:r>
            <a:endParaRPr lang="en-US" sz="4800" dirty="0"/>
          </a:p>
        </p:txBody>
      </p:sp>
      <p:sp>
        <p:nvSpPr>
          <p:cNvPr id="6" name="Round Single Corner Rectangle 5"/>
          <p:cNvSpPr/>
          <p:nvPr/>
        </p:nvSpPr>
        <p:spPr>
          <a:xfrm>
            <a:off x="1295400" y="3657600"/>
            <a:ext cx="6400800" cy="2514600"/>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path" presetSubtype="0" accel="50000" decel="50000" fill="hold" grpId="0" nodeType="clickEffect">
                                  <p:stCondLst>
                                    <p:cond delay="0"/>
                                  </p:stCondLst>
                                  <p:childTnLst>
                                    <p:animMotion origin="layout" path="M 3.99167E-6 6.73144E-7 C -0.01753 -0.01064 -0.07897 -0.02128 -0.10101 -0.02128 C -0.23673 -0.02128 -0.37626 0.14527 -0.37626 0.31205 C -0.37626 0.22808 -0.44603 0.1455 -0.51198 0.1455 C -0.58175 0.1455 -0.6477 0.22947 -0.6477 0.31205 C -0.6477 0.27064 -0.68258 0.22808 -0.71746 0.22808 C -0.75235 0.22808 -0.78723 0.26949 -0.78723 0.31205 C -0.78723 0.29077 -0.80476 0.27064 -0.82211 0.27064 C -0.83964 0.27064 -0.857 0.29193 -0.857 0.31205 C -0.857 0.30141 -0.8662 0.29077 -0.87453 0.29077 C -0.87904 0.29077 -0.89188 0.30141 -0.89188 0.31205 C -0.89188 0.30673 -0.89657 0.30141 -0.90108 0.30141 C -0.90108 0.30002 -0.9101 0.30673 -0.9101 0.31205 C -0.9101 0.30928 -0.9101 0.30673 -0.91479 0.30673 C -0.91479 0.30812 -0.9193 0.30951 -0.9193 0.31205 C -0.9193 0.31066 -0.9193 0.30928 -0.9193 0.30812 C -0.92382 0.30812 -0.92382 0.30951 -0.92382 0.31089 C -0.92833 0.31089 -0.92833 0.30951 -0.92833 0.30812 C -0.93301 0.30812 -0.93301 0.30951 -0.93301 0.31089 " pathEditMode="relative" rAng="0" ptsTypes="fffffffffffffffffff">
                                      <p:cBhvr>
                                        <p:cTn id="6" dur="2000" fill="hold"/>
                                        <p:tgtEl>
                                          <p:spTgt spid="6"/>
                                        </p:tgtEl>
                                        <p:attrNameLst>
                                          <p:attrName>ppt_x</p:attrName>
                                          <p:attrName>ppt_y</p:attrName>
                                        </p:attrNameLst>
                                      </p:cBhvr>
                                      <p:rCtr x="-46650" y="145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rcRect/>
          <a:stretch>
            <a:fillRect/>
          </a:stretch>
        </p:blipFill>
        <p:spPr bwMode="auto">
          <a:xfrm>
            <a:off x="2667000" y="3422650"/>
            <a:ext cx="3810000" cy="2527300"/>
          </a:xfrm>
          <a:prstGeom prst="rect">
            <a:avLst/>
          </a:prstGeom>
          <a:noFill/>
          <a:ln w="9525">
            <a:noFill/>
            <a:miter lim="800000"/>
            <a:headEnd/>
            <a:tailEnd/>
          </a:ln>
        </p:spPr>
      </p:pic>
      <p:sp>
        <p:nvSpPr>
          <p:cNvPr id="6" name="Content Placeholder 5"/>
          <p:cNvSpPr>
            <a:spLocks noGrp="1"/>
          </p:cNvSpPr>
          <p:nvPr>
            <p:ph idx="1"/>
          </p:nvPr>
        </p:nvSpPr>
        <p:spPr>
          <a:xfrm>
            <a:off x="914400" y="1752600"/>
            <a:ext cx="7772400" cy="3508977"/>
          </a:xfrm>
        </p:spPr>
        <p:txBody>
          <a:bodyPr/>
          <a:lstStyle/>
          <a:p>
            <a:pPr marL="68580" indent="0">
              <a:buNone/>
            </a:pPr>
            <a:r>
              <a:rPr lang="en-US" sz="4000" dirty="0">
                <a:solidFill>
                  <a:schemeClr val="accent1">
                    <a:lumMod val="50000"/>
                  </a:schemeClr>
                </a:solidFill>
              </a:rPr>
              <a:t>Remember</a:t>
            </a:r>
            <a:r>
              <a:rPr lang="en-US" dirty="0"/>
              <a:t> to take time for yourself and not get too overwhelmed with considering your post-high school education and career </a:t>
            </a:r>
            <a:r>
              <a:rPr lang="en-US" dirty="0" smtClean="0"/>
              <a:t>options! </a:t>
            </a:r>
            <a:endParaRPr lang="en-US" dirty="0"/>
          </a:p>
          <a:p>
            <a:endParaRPr lang="en-US" dirty="0"/>
          </a:p>
        </p:txBody>
      </p:sp>
    </p:spTree>
    <p:extLst>
      <p:ext uri="{BB962C8B-B14F-4D97-AF65-F5344CB8AC3E}">
        <p14:creationId xmlns:p14="http://schemas.microsoft.com/office/powerpoint/2010/main" val="37843348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323652"/>
            <a:ext cx="8077200" cy="3508977"/>
          </a:xfrm>
        </p:spPr>
        <p:txBody>
          <a:bodyPr>
            <a:normAutofit fontScale="92500"/>
          </a:bodyPr>
          <a:lstStyle/>
          <a:p>
            <a:r>
              <a:rPr lang="en-US" sz="2800" dirty="0" err="1" smtClean="0"/>
              <a:t>UofO</a:t>
            </a:r>
            <a:r>
              <a:rPr lang="en-US" sz="2800" dirty="0" smtClean="0"/>
              <a:t> – Tuition + Room &amp; Board + Fees/Extras</a:t>
            </a:r>
          </a:p>
          <a:p>
            <a:pPr lvl="1"/>
            <a:r>
              <a:rPr lang="en-US" sz="2800" dirty="0"/>
              <a:t>A</a:t>
            </a:r>
            <a:r>
              <a:rPr lang="en-US" sz="2800" dirty="0" smtClean="0"/>
              <a:t>round $10,238 per year (3 terms a year)</a:t>
            </a:r>
          </a:p>
          <a:p>
            <a:pPr lvl="1"/>
            <a:r>
              <a:rPr lang="en-US" sz="2800" dirty="0" smtClean="0"/>
              <a:t>Around $25,000 a year (fees/housing)</a:t>
            </a:r>
          </a:p>
          <a:p>
            <a:pPr lvl="1"/>
            <a:r>
              <a:rPr lang="en-US" sz="2800" dirty="0" smtClean="0"/>
              <a:t>4 years = $100,000 </a:t>
            </a:r>
          </a:p>
          <a:p>
            <a:pPr lvl="1">
              <a:buNone/>
            </a:pPr>
            <a:endParaRPr lang="en-US" dirty="0" smtClean="0"/>
          </a:p>
          <a:p>
            <a:pPr lvl="1">
              <a:buNone/>
            </a:pPr>
            <a:r>
              <a:rPr lang="en-US" dirty="0" smtClean="0"/>
              <a:t>Net </a:t>
            </a:r>
            <a:r>
              <a:rPr lang="en-US" dirty="0"/>
              <a:t>Cost Calculator: </a:t>
            </a:r>
            <a:endParaRPr lang="en-US" dirty="0" smtClean="0"/>
          </a:p>
          <a:p>
            <a:pPr lvl="1">
              <a:buNone/>
            </a:pPr>
            <a:r>
              <a:rPr lang="en-US" dirty="0">
                <a:hlinkClick r:id="rId2"/>
              </a:rPr>
              <a:t>https://registrar.uoregon.edu/</a:t>
            </a:r>
            <a:r>
              <a:rPr lang="en-US" dirty="0" smtClean="0">
                <a:hlinkClick r:id="rId2"/>
              </a:rPr>
              <a:t>costs</a:t>
            </a:r>
            <a:r>
              <a:rPr lang="en-US" dirty="0" smtClean="0"/>
              <a:t> </a:t>
            </a:r>
            <a:endParaRPr lang="en-US" dirty="0"/>
          </a:p>
          <a:p>
            <a:pPr lvl="1">
              <a:buNone/>
            </a:pPr>
            <a:r>
              <a:rPr lang="en-US" dirty="0" smtClean="0"/>
              <a:t>(colleges are required to have this on their website)</a:t>
            </a:r>
            <a:endParaRPr lang="en-US" dirty="0"/>
          </a:p>
        </p:txBody>
      </p:sp>
      <p:sp>
        <p:nvSpPr>
          <p:cNvPr id="4" name="Rectangle 3"/>
          <p:cNvSpPr/>
          <p:nvPr/>
        </p:nvSpPr>
        <p:spPr>
          <a:xfrm>
            <a:off x="838200" y="1078468"/>
            <a:ext cx="6934200" cy="769441"/>
          </a:xfrm>
          <a:prstGeom prst="rect">
            <a:avLst/>
          </a:prstGeom>
        </p:spPr>
        <p:txBody>
          <a:bodyPr wrap="square">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Cost of college</a:t>
            </a:r>
            <a:endParaRPr lang="en-US" sz="4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23652"/>
            <a:ext cx="7186108" cy="3924748"/>
          </a:xfrm>
        </p:spPr>
        <p:txBody>
          <a:bodyPr>
            <a:normAutofit/>
          </a:bodyPr>
          <a:lstStyle/>
          <a:p>
            <a:pPr marL="68580" indent="0">
              <a:buNone/>
            </a:pPr>
            <a:r>
              <a:rPr lang="en-US" sz="2800" dirty="0" smtClean="0"/>
              <a:t>If you are working a part-time job at the local fast food restaurant – you might be making around $10 an hour. How many hours do you need to work to earn $8,000?</a:t>
            </a:r>
          </a:p>
          <a:p>
            <a:endParaRPr lang="en-US" sz="2800" dirty="0" smtClean="0"/>
          </a:p>
          <a:p>
            <a:pPr algn="ctr">
              <a:buNone/>
            </a:pPr>
            <a:r>
              <a:rPr lang="en-US" sz="2800" dirty="0" smtClean="0"/>
              <a:t> (remember – that’s just 1 term at the UO – there are 3 terms a year)</a:t>
            </a:r>
          </a:p>
          <a:p>
            <a:pPr>
              <a:buNone/>
            </a:pPr>
            <a:endParaRPr lang="en-US" dirty="0" smtClean="0"/>
          </a:p>
        </p:txBody>
      </p:sp>
      <p:sp>
        <p:nvSpPr>
          <p:cNvPr id="4" name="Rectangle 3"/>
          <p:cNvSpPr/>
          <p:nvPr/>
        </p:nvSpPr>
        <p:spPr>
          <a:xfrm>
            <a:off x="1043492" y="1016120"/>
            <a:ext cx="5838257" cy="769441"/>
          </a:xfrm>
          <a:prstGeom prst="rect">
            <a:avLst/>
          </a:prstGeom>
        </p:spPr>
        <p:txBody>
          <a:bodyPr wrap="none">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perspective…</a:t>
            </a:r>
            <a:endParaRPr lang="en-US" sz="4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fontScale="92500" lnSpcReduction="10000"/>
          </a:bodyPr>
          <a:lstStyle/>
          <a:p>
            <a:pPr algn="ctr"/>
            <a:r>
              <a:rPr lang="en-US" sz="3600" dirty="0" smtClean="0"/>
              <a:t>About 800 hours! At 10 hours a week – that’s going to take you 80 weeks. </a:t>
            </a:r>
          </a:p>
          <a:p>
            <a:pPr marL="68580" indent="0" algn="ctr">
              <a:buNone/>
            </a:pPr>
            <a:endParaRPr lang="en-US" sz="3600" dirty="0" smtClean="0"/>
          </a:p>
          <a:p>
            <a:pPr algn="ctr"/>
            <a:r>
              <a:rPr lang="en-US" sz="3600" dirty="0" smtClean="0"/>
              <a:t>1 term at the UO is about 9 weeks.</a:t>
            </a:r>
          </a:p>
          <a:p>
            <a:endParaRPr lang="en-US" sz="3600" dirty="0" smtClean="0"/>
          </a:p>
          <a:p>
            <a:pPr algn="ctr"/>
            <a:r>
              <a:rPr lang="en-US" sz="3600" dirty="0" smtClean="0"/>
              <a:t>Remember - 1 term at the UO is going to cost around $8,333 </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15034"/>
            <a:ext cx="8915400" cy="1754327"/>
          </a:xfrm>
          <a:prstGeom prst="rect">
            <a:avLst/>
          </a:prstGeom>
          <a:solidFill>
            <a:schemeClr val="bg2">
              <a:lumMod val="60000"/>
              <a:lumOff val="40000"/>
            </a:schemeClr>
          </a:solidFill>
        </p:spPr>
        <p:txBody>
          <a:bodyPr wrap="square">
            <a:spAutoFit/>
          </a:bodyPr>
          <a:lstStyle/>
          <a:p>
            <a:r>
              <a:rPr lang="en-US" sz="5400" b="1" dirty="0" smtClean="0">
                <a:solidFill>
                  <a:schemeClr val="accent1">
                    <a:lumMod val="75000"/>
                  </a:schemeClr>
                </a:solidFill>
                <a:latin typeface="Baskerville"/>
                <a:cs typeface="Baskerville"/>
              </a:rPr>
              <a:t>This is why scholarships are so IMPORTANT!!</a:t>
            </a:r>
            <a:endParaRPr lang="en-US" sz="5400" dirty="0"/>
          </a:p>
        </p:txBody>
      </p:sp>
      <p:sp>
        <p:nvSpPr>
          <p:cNvPr id="5" name="Rectangle 4"/>
          <p:cNvSpPr/>
          <p:nvPr/>
        </p:nvSpPr>
        <p:spPr>
          <a:xfrm>
            <a:off x="4876800" y="2438400"/>
            <a:ext cx="2895600" cy="3785652"/>
          </a:xfrm>
          <a:prstGeom prst="rect">
            <a:avLst/>
          </a:prstGeom>
        </p:spPr>
        <p:txBody>
          <a:bodyPr wrap="square">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a:t>
            </a:r>
          </a:p>
          <a:p>
            <a:pPr algn="ctr"/>
            <a:endPar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Where </a:t>
            </a:r>
          </a:p>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a:t>
            </a:r>
          </a:p>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You</a:t>
            </a:r>
          </a:p>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Start?</a:t>
            </a:r>
            <a:endParaRPr lang="en-US" sz="4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2698" y="1676400"/>
            <a:ext cx="7349302" cy="4419600"/>
          </a:xfrm>
        </p:spPr>
        <p:txBody>
          <a:bodyPr>
            <a:normAutofit fontScale="92500" lnSpcReduction="20000"/>
          </a:bodyPr>
          <a:lstStyle/>
          <a:p>
            <a:pPr marL="228600" lvl="2" indent="0" defTabSz="457200">
              <a:spcBef>
                <a:spcPct val="0"/>
              </a:spcBef>
              <a:spcAft>
                <a:spcPts val="504"/>
              </a:spcAft>
              <a:buClrTx/>
              <a:buNone/>
            </a:pPr>
            <a:r>
              <a:rPr lang="en-US" sz="3200" b="1" dirty="0">
                <a:solidFill>
                  <a:srgbClr val="4A6300"/>
                </a:solidFill>
              </a:rPr>
              <a:t>Grants</a:t>
            </a:r>
          </a:p>
          <a:p>
            <a:pPr marL="914400" lvl="1" indent="-457200" defTabSz="457200">
              <a:spcBef>
                <a:spcPct val="0"/>
              </a:spcBef>
              <a:spcAft>
                <a:spcPts val="600"/>
              </a:spcAft>
              <a:buClrTx/>
              <a:buSzPct val="125000"/>
              <a:buFont typeface="Wingdings" charset="2"/>
              <a:buChar char=""/>
            </a:pPr>
            <a:r>
              <a:rPr lang="en-US" sz="2800" dirty="0">
                <a:solidFill>
                  <a:srgbClr val="4A6300"/>
                </a:solidFill>
              </a:rPr>
              <a:t>Eligibility based on financial need</a:t>
            </a:r>
          </a:p>
          <a:p>
            <a:pPr marL="914400" lvl="1" indent="-457200" defTabSz="457200">
              <a:spcBef>
                <a:spcPct val="0"/>
              </a:spcBef>
              <a:spcAft>
                <a:spcPts val="1200"/>
              </a:spcAft>
              <a:buClrTx/>
              <a:buSzPct val="125000"/>
              <a:buFont typeface="Wingdings" charset="2"/>
              <a:buChar char=""/>
            </a:pPr>
            <a:r>
              <a:rPr lang="en-US" sz="2800" dirty="0">
                <a:solidFill>
                  <a:srgbClr val="4A6300"/>
                </a:solidFill>
              </a:rPr>
              <a:t>No repayment required</a:t>
            </a:r>
          </a:p>
          <a:p>
            <a:pPr marL="228600" lvl="2" indent="0" defTabSz="457200">
              <a:spcBef>
                <a:spcPct val="0"/>
              </a:spcBef>
              <a:spcAft>
                <a:spcPts val="1200"/>
              </a:spcAft>
              <a:buClrTx/>
              <a:buNone/>
            </a:pPr>
            <a:r>
              <a:rPr lang="en-US" sz="3200" b="1" dirty="0">
                <a:solidFill>
                  <a:srgbClr val="4A6300"/>
                </a:solidFill>
              </a:rPr>
              <a:t>Scholarships</a:t>
            </a:r>
          </a:p>
          <a:p>
            <a:pPr marL="914400" lvl="1" indent="-457200" defTabSz="457200">
              <a:spcBef>
                <a:spcPct val="0"/>
              </a:spcBef>
              <a:spcAft>
                <a:spcPts val="1200"/>
              </a:spcAft>
              <a:buClrTx/>
              <a:buSzPct val="125000"/>
              <a:buFont typeface="Wingdings" charset="2"/>
              <a:buChar char=""/>
            </a:pPr>
            <a:r>
              <a:rPr lang="en-US" sz="2800" dirty="0">
                <a:solidFill>
                  <a:srgbClr val="4A6300"/>
                </a:solidFill>
              </a:rPr>
              <a:t>Eligibility based on EFC, remaining need, merit, or a combination</a:t>
            </a:r>
          </a:p>
          <a:p>
            <a:pPr marL="914400" lvl="1" indent="-457200" defTabSz="457200">
              <a:spcBef>
                <a:spcPct val="0"/>
              </a:spcBef>
              <a:spcAft>
                <a:spcPts val="1200"/>
              </a:spcAft>
              <a:buClrTx/>
              <a:buSzPct val="125000"/>
              <a:buFont typeface="Wingdings" charset="2"/>
              <a:buChar char=""/>
            </a:pPr>
            <a:r>
              <a:rPr lang="en-US" sz="2800" dirty="0">
                <a:solidFill>
                  <a:srgbClr val="4A6300"/>
                </a:solidFill>
              </a:rPr>
              <a:t>No repayment required</a:t>
            </a:r>
          </a:p>
          <a:p>
            <a:pPr marL="228600" lvl="2" indent="0" defTabSz="457200">
              <a:spcBef>
                <a:spcPct val="0"/>
              </a:spcBef>
              <a:spcAft>
                <a:spcPts val="600"/>
              </a:spcAft>
              <a:buClrTx/>
              <a:buNone/>
            </a:pPr>
            <a:r>
              <a:rPr lang="en-US" sz="3200" b="1" dirty="0">
                <a:solidFill>
                  <a:srgbClr val="4A6300"/>
                </a:solidFill>
              </a:rPr>
              <a:t>Work S</a:t>
            </a:r>
            <a:r>
              <a:rPr lang="en-US" sz="3200" b="1" dirty="0" smtClean="0">
                <a:solidFill>
                  <a:srgbClr val="4A6300"/>
                </a:solidFill>
              </a:rPr>
              <a:t>tudy/Loans</a:t>
            </a:r>
            <a:endParaRPr lang="en-US" sz="3200" b="1" dirty="0">
              <a:solidFill>
                <a:srgbClr val="4A6300"/>
              </a:solidFill>
            </a:endParaRPr>
          </a:p>
          <a:p>
            <a:pPr marL="914400" lvl="1" indent="-457200" defTabSz="457200">
              <a:spcBef>
                <a:spcPct val="0"/>
              </a:spcBef>
              <a:spcAft>
                <a:spcPts val="600"/>
              </a:spcAft>
              <a:buClrTx/>
              <a:buSzPct val="125000"/>
              <a:buFont typeface="Wingdings" charset="2"/>
              <a:buChar char=""/>
            </a:pPr>
            <a:r>
              <a:rPr lang="en-US" sz="2800" dirty="0">
                <a:solidFill>
                  <a:srgbClr val="4A6300"/>
                </a:solidFill>
              </a:rPr>
              <a:t>Awarded by the college using FAFSA information</a:t>
            </a:r>
            <a:endParaRPr lang="en-US" sz="3200" b="1" dirty="0">
              <a:solidFill>
                <a:srgbClr val="4A6300"/>
              </a:solidFill>
            </a:endParaRPr>
          </a:p>
          <a:p>
            <a:endParaRPr lang="en-US" dirty="0">
              <a:solidFill>
                <a:srgbClr val="4A6300"/>
              </a:solidFill>
            </a:endParaRPr>
          </a:p>
        </p:txBody>
      </p:sp>
      <p:sp>
        <p:nvSpPr>
          <p:cNvPr id="6" name="Rectangle 5"/>
          <p:cNvSpPr/>
          <p:nvPr/>
        </p:nvSpPr>
        <p:spPr>
          <a:xfrm>
            <a:off x="1114736" y="845403"/>
            <a:ext cx="8001000" cy="830997"/>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Financial aid Terms</a:t>
            </a:r>
            <a:endParaRPr lang="en-US" sz="4800" dirty="0"/>
          </a:p>
        </p:txBody>
      </p:sp>
    </p:spTree>
    <p:extLst>
      <p:ext uri="{BB962C8B-B14F-4D97-AF65-F5344CB8AC3E}">
        <p14:creationId xmlns:p14="http://schemas.microsoft.com/office/powerpoint/2010/main" val="26507888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spcAft>
                <a:spcPts val="600"/>
              </a:spcAft>
            </a:pPr>
            <a:r>
              <a:rPr lang="en-US" b="1" dirty="0" smtClean="0"/>
              <a:t>School Specific Scholarships $$$$$</a:t>
            </a:r>
          </a:p>
          <a:p>
            <a:pPr>
              <a:spcAft>
                <a:spcPts val="600"/>
              </a:spcAft>
            </a:pPr>
            <a:r>
              <a:rPr lang="en-US" dirty="0"/>
              <a:t>State Scholarships $$$$</a:t>
            </a:r>
          </a:p>
          <a:p>
            <a:pPr>
              <a:spcAft>
                <a:spcPts val="600"/>
              </a:spcAft>
            </a:pPr>
            <a:r>
              <a:rPr lang="en-US" dirty="0"/>
              <a:t>Local Area Scholarships $$</a:t>
            </a:r>
          </a:p>
          <a:p>
            <a:pPr>
              <a:spcAft>
                <a:spcPts val="600"/>
              </a:spcAft>
            </a:pPr>
            <a:r>
              <a:rPr lang="en-US" dirty="0" smtClean="0"/>
              <a:t>Regional </a:t>
            </a:r>
            <a:r>
              <a:rPr lang="en-US" dirty="0"/>
              <a:t>Scholarships </a:t>
            </a:r>
            <a:r>
              <a:rPr lang="en-US" dirty="0" smtClean="0"/>
              <a:t>$</a:t>
            </a:r>
            <a:endParaRPr lang="en-US" dirty="0"/>
          </a:p>
          <a:p>
            <a:pPr>
              <a:spcAft>
                <a:spcPts val="600"/>
              </a:spcAft>
            </a:pPr>
            <a:r>
              <a:rPr lang="en-US" dirty="0" smtClean="0"/>
              <a:t>National Scholarships $</a:t>
            </a:r>
          </a:p>
        </p:txBody>
      </p:sp>
      <p:sp>
        <p:nvSpPr>
          <p:cNvPr id="4" name="Rectangle 3"/>
          <p:cNvSpPr/>
          <p:nvPr/>
        </p:nvSpPr>
        <p:spPr>
          <a:xfrm>
            <a:off x="685800" y="990600"/>
            <a:ext cx="10896600" cy="1569660"/>
          </a:xfrm>
          <a:prstGeom prst="rect">
            <a:avLst/>
          </a:prstGeom>
        </p:spPr>
        <p:txBody>
          <a:bodyPr wrap="square">
            <a:spAutoFit/>
          </a:bodyPr>
          <a:lstStyle/>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different groups</a:t>
            </a:r>
          </a:p>
          <a:p>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of scholarships</a:t>
            </a:r>
            <a:endParaRPr lang="en-US" sz="4800" dirty="0"/>
          </a:p>
        </p:txBody>
      </p:sp>
    </p:spTree>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xmlns:p14="http://schemas.microsoft.com/office/powerpoint/2010/main" advClick="0" advTm="10000"/>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a:spLocks noChangeArrowheads="1"/>
          </p:cNvSpPr>
          <p:nvPr/>
        </p:nvSpPr>
        <p:spPr bwMode="auto">
          <a:xfrm>
            <a:off x="776354" y="1524195"/>
            <a:ext cx="5548246" cy="4691062"/>
          </a:xfrm>
          <a:prstGeom prst="ellipse">
            <a:avLst/>
          </a:prstGeom>
          <a:solidFill>
            <a:schemeClr val="accent1"/>
          </a:solidFill>
          <a:ln w="9525">
            <a:solidFill>
              <a:schemeClr val="accent1"/>
            </a:solidFill>
            <a:round/>
            <a:headEnd/>
            <a:tailEnd/>
          </a:ln>
          <a:effectLst>
            <a:outerShdw blurRad="63500" dist="38100" dir="4799997" sx="98000" sy="98000" rotWithShape="0">
              <a:srgbClr val="000000">
                <a:alpha val="31999"/>
              </a:srgbClr>
            </a:outerShdw>
          </a:effectLst>
        </p:spPr>
        <p:txBody>
          <a:bodyPr anchor="ctr"/>
          <a:lstStyle/>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lnSpc>
                <a:spcPct val="90000"/>
              </a:lnSpc>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p:txBody>
      </p:sp>
      <p:sp>
        <p:nvSpPr>
          <p:cNvPr id="8" name="Oval 7"/>
          <p:cNvSpPr>
            <a:spLocks noChangeArrowheads="1"/>
          </p:cNvSpPr>
          <p:nvPr/>
        </p:nvSpPr>
        <p:spPr bwMode="auto">
          <a:xfrm>
            <a:off x="1066800" y="1981200"/>
            <a:ext cx="4402796" cy="3733800"/>
          </a:xfrm>
          <a:prstGeom prst="ellipse">
            <a:avLst/>
          </a:prstGeom>
          <a:solidFill>
            <a:srgbClr val="3366FF"/>
          </a:solidFill>
          <a:ln w="9525">
            <a:solidFill>
              <a:schemeClr val="accent1"/>
            </a:solidFill>
            <a:round/>
            <a:headEnd/>
            <a:tailEnd/>
          </a:ln>
          <a:effectLst>
            <a:outerShdw blurRad="63500" dist="38100" dir="4799997" sx="98000" sy="98000" rotWithShape="0">
              <a:srgbClr val="000000">
                <a:alpha val="31999"/>
              </a:srgbClr>
            </a:outerShdw>
          </a:effectLst>
        </p:spPr>
        <p:txBody>
          <a:bodyPr anchor="ctr"/>
          <a:lstStyle/>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p:txBody>
      </p:sp>
      <p:sp>
        <p:nvSpPr>
          <p:cNvPr id="6" name="Oval 5"/>
          <p:cNvSpPr>
            <a:spLocks noChangeArrowheads="1"/>
          </p:cNvSpPr>
          <p:nvPr/>
        </p:nvSpPr>
        <p:spPr bwMode="auto">
          <a:xfrm>
            <a:off x="1578013" y="2438400"/>
            <a:ext cx="3149600" cy="2895600"/>
          </a:xfrm>
          <a:prstGeom prst="ellipse">
            <a:avLst/>
          </a:prstGeom>
          <a:solidFill>
            <a:srgbClr val="FEA022"/>
          </a:solidFill>
          <a:ln w="9525">
            <a:solidFill>
              <a:schemeClr val="accent1"/>
            </a:solidFill>
            <a:round/>
            <a:headEnd/>
            <a:tailEnd/>
          </a:ln>
          <a:effectLst>
            <a:outerShdw blurRad="63500" dist="38100" dir="4799997" sx="98000" sy="98000" rotWithShape="0">
              <a:srgbClr val="000000">
                <a:alpha val="31999"/>
              </a:srgbClr>
            </a:outerShdw>
          </a:effectLst>
        </p:spPr>
        <p:txBody>
          <a:bodyPr anchor="ctr"/>
          <a:lstStyle/>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a:p>
            <a:pPr algn="ctr" eaLnBrk="1" hangingPunct="1">
              <a:spcBef>
                <a:spcPct val="50000"/>
              </a:spcBef>
              <a:defRPr/>
            </a:pPr>
            <a:endParaRPr lang="en-US" b="1" dirty="0">
              <a:solidFill>
                <a:srgbClr val="FFFFFF"/>
              </a:solidFill>
              <a:latin typeface="+mn-lt"/>
              <a:ea typeface="+mn-ea"/>
            </a:endParaRPr>
          </a:p>
        </p:txBody>
      </p:sp>
      <p:sp>
        <p:nvSpPr>
          <p:cNvPr id="2" name="Title 1"/>
          <p:cNvSpPr>
            <a:spLocks noGrp="1"/>
          </p:cNvSpPr>
          <p:nvPr>
            <p:ph type="title" idx="4294967295"/>
          </p:nvPr>
        </p:nvSpPr>
        <p:spPr>
          <a:xfrm>
            <a:off x="-233694" y="685800"/>
            <a:ext cx="6964362" cy="688975"/>
          </a:xfrm>
          <a:noFill/>
          <a:ln>
            <a:miter lim="800000"/>
            <a:headEnd/>
            <a:tailEnd/>
          </a:ln>
        </p:spPr>
        <p:txBody>
          <a:bodyPr rtlCol="0" anchor="ctr">
            <a:noAutofit/>
          </a:bodyPr>
          <a:lstStyle/>
          <a:p>
            <a:pPr algn="ctr" fontAlgn="auto">
              <a:spcAft>
                <a:spcPts val="0"/>
              </a:spcAft>
              <a:defRPr/>
            </a:pPr>
            <a:r>
              <a:rPr lang="en-US"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mj-cs"/>
              </a:rPr>
              <a:t>Where to start?</a:t>
            </a:r>
          </a:p>
        </p:txBody>
      </p:sp>
      <p:sp>
        <p:nvSpPr>
          <p:cNvPr id="5" name="Oval 4"/>
          <p:cNvSpPr>
            <a:spLocks noChangeArrowheads="1"/>
          </p:cNvSpPr>
          <p:nvPr/>
        </p:nvSpPr>
        <p:spPr bwMode="auto">
          <a:xfrm>
            <a:off x="2057400" y="3048000"/>
            <a:ext cx="1905000" cy="1600200"/>
          </a:xfrm>
          <a:prstGeom prst="ellipse">
            <a:avLst/>
          </a:prstGeom>
          <a:solidFill>
            <a:srgbClr val="FF0000"/>
          </a:solidFill>
          <a:ln w="9525">
            <a:solidFill>
              <a:schemeClr val="accent1"/>
            </a:solidFill>
            <a:round/>
            <a:headEnd/>
            <a:tailEnd/>
          </a:ln>
          <a:effectLst>
            <a:outerShdw blurRad="63500" dist="38100" dir="4799997" sx="98000" sy="98000" rotWithShape="0">
              <a:srgbClr val="000000">
                <a:alpha val="31999"/>
              </a:srgbClr>
            </a:outerShdw>
          </a:effectLst>
        </p:spPr>
        <p:txBody>
          <a:bodyPr anchor="ctr"/>
          <a:lstStyle/>
          <a:p>
            <a:pPr algn="ctr" eaLnBrk="1" fontAlgn="auto" hangingPunct="1">
              <a:spcBef>
                <a:spcPts val="0"/>
              </a:spcBef>
              <a:spcAft>
                <a:spcPts val="0"/>
              </a:spcAft>
              <a:defRPr/>
            </a:pPr>
            <a:r>
              <a:rPr lang="en-US" sz="2800" b="1" dirty="0">
                <a:solidFill>
                  <a:srgbClr val="000000"/>
                </a:solidFill>
                <a:latin typeface="+mn-lt"/>
                <a:ea typeface="+mn-ea"/>
              </a:rPr>
              <a:t>FAFSA</a:t>
            </a:r>
          </a:p>
        </p:txBody>
      </p:sp>
      <p:sp>
        <p:nvSpPr>
          <p:cNvPr id="3" name="Rectangle 2"/>
          <p:cNvSpPr/>
          <p:nvPr/>
        </p:nvSpPr>
        <p:spPr>
          <a:xfrm>
            <a:off x="4534463" y="4876800"/>
            <a:ext cx="4572000" cy="923330"/>
          </a:xfrm>
          <a:prstGeom prst="rect">
            <a:avLst/>
          </a:prstGeom>
        </p:spPr>
        <p:txBody>
          <a:bodyPr>
            <a:spAutoFit/>
          </a:bodyPr>
          <a:lstStyle/>
          <a:p>
            <a:pPr algn="ctr">
              <a:spcBef>
                <a:spcPct val="50000"/>
              </a:spcBef>
              <a:defRPr/>
            </a:pPr>
            <a:r>
              <a:rPr lang="en-US" b="1" dirty="0"/>
              <a:t>National Scholarships: </a:t>
            </a:r>
            <a:r>
              <a:rPr lang="en-US" b="1" dirty="0" err="1"/>
              <a:t>fastweb.com</a:t>
            </a:r>
            <a:r>
              <a:rPr lang="en-US" b="1" dirty="0"/>
              <a:t>, </a:t>
            </a:r>
            <a:r>
              <a:rPr lang="en-US" b="1" dirty="0" err="1"/>
              <a:t>finaid.org</a:t>
            </a:r>
            <a:r>
              <a:rPr lang="en-US" b="1" dirty="0"/>
              <a:t>, </a:t>
            </a:r>
            <a:r>
              <a:rPr lang="en-US" b="1" dirty="0" err="1" smtClean="0"/>
              <a:t>collegeboard.com</a:t>
            </a:r>
            <a:r>
              <a:rPr lang="en-US" b="1" dirty="0"/>
              <a:t>, </a:t>
            </a:r>
            <a:r>
              <a:rPr lang="en-US" b="1" dirty="0" err="1"/>
              <a:t>s</a:t>
            </a:r>
            <a:r>
              <a:rPr lang="en-US" b="1" dirty="0" err="1" smtClean="0"/>
              <a:t>cholarships.com</a:t>
            </a:r>
            <a:endParaRPr lang="en-US" b="1" dirty="0"/>
          </a:p>
        </p:txBody>
      </p:sp>
      <p:sp>
        <p:nvSpPr>
          <p:cNvPr id="4" name="Rectangle 3"/>
          <p:cNvSpPr/>
          <p:nvPr/>
        </p:nvSpPr>
        <p:spPr>
          <a:xfrm>
            <a:off x="3793196" y="2810939"/>
            <a:ext cx="5181600" cy="646331"/>
          </a:xfrm>
          <a:prstGeom prst="rect">
            <a:avLst/>
          </a:prstGeom>
        </p:spPr>
        <p:txBody>
          <a:bodyPr wrap="square">
            <a:spAutoFit/>
          </a:bodyPr>
          <a:lstStyle/>
          <a:p>
            <a:pPr algn="ctr">
              <a:spcBef>
                <a:spcPct val="50000"/>
              </a:spcBef>
              <a:defRPr/>
            </a:pPr>
            <a:r>
              <a:rPr lang="en-US" b="1" dirty="0">
                <a:solidFill>
                  <a:srgbClr val="000000"/>
                </a:solidFill>
              </a:rPr>
              <a:t>School-based scholarships</a:t>
            </a:r>
            <a:r>
              <a:rPr lang="en-US" b="1" dirty="0" smtClean="0">
                <a:solidFill>
                  <a:srgbClr val="000000"/>
                </a:solidFill>
              </a:rPr>
              <a:t>,</a:t>
            </a:r>
            <a:br>
              <a:rPr lang="en-US" b="1" dirty="0" smtClean="0">
                <a:solidFill>
                  <a:srgbClr val="000000"/>
                </a:solidFill>
              </a:rPr>
            </a:br>
            <a:r>
              <a:rPr lang="en-US" b="1" dirty="0" smtClean="0">
                <a:solidFill>
                  <a:srgbClr val="000000"/>
                </a:solidFill>
              </a:rPr>
              <a:t> </a:t>
            </a:r>
            <a:r>
              <a:rPr lang="en-US" b="1" dirty="0">
                <a:solidFill>
                  <a:srgbClr val="000000"/>
                </a:solidFill>
              </a:rPr>
              <a:t>State </a:t>
            </a:r>
            <a:r>
              <a:rPr lang="en-US" b="1" dirty="0" smtClean="0">
                <a:solidFill>
                  <a:srgbClr val="000000"/>
                </a:solidFill>
              </a:rPr>
              <a:t>Scholarships</a:t>
            </a:r>
            <a:endParaRPr lang="en-US" b="1" dirty="0">
              <a:solidFill>
                <a:srgbClr val="000000"/>
              </a:solidFill>
            </a:endParaRPr>
          </a:p>
        </p:txBody>
      </p:sp>
      <p:sp>
        <p:nvSpPr>
          <p:cNvPr id="9" name="Rectangle 8"/>
          <p:cNvSpPr/>
          <p:nvPr/>
        </p:nvSpPr>
        <p:spPr>
          <a:xfrm>
            <a:off x="4869610" y="3886200"/>
            <a:ext cx="4274390" cy="369332"/>
          </a:xfrm>
          <a:prstGeom prst="rect">
            <a:avLst/>
          </a:prstGeom>
        </p:spPr>
        <p:txBody>
          <a:bodyPr wrap="none">
            <a:spAutoFit/>
          </a:bodyPr>
          <a:lstStyle/>
          <a:p>
            <a:pPr algn="ctr">
              <a:spcBef>
                <a:spcPct val="50000"/>
              </a:spcBef>
              <a:defRPr/>
            </a:pPr>
            <a:r>
              <a:rPr lang="en-US" b="1" dirty="0">
                <a:solidFill>
                  <a:srgbClr val="000000"/>
                </a:solidFill>
              </a:rPr>
              <a:t>OSAC, local scholarships-NAVIANCE</a:t>
            </a:r>
          </a:p>
        </p:txBody>
      </p:sp>
      <p:cxnSp>
        <p:nvCxnSpPr>
          <p:cNvPr id="15" name="Straight Arrow Connector 14"/>
          <p:cNvCxnSpPr/>
          <p:nvPr/>
        </p:nvCxnSpPr>
        <p:spPr>
          <a:xfrm flipH="1">
            <a:off x="4191000" y="3506218"/>
            <a:ext cx="3554446" cy="0"/>
          </a:xfrm>
          <a:prstGeom prst="straightConnector1">
            <a:avLst/>
          </a:prstGeom>
          <a:ln w="57150" cmpd="sng">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flipH="1" flipV="1">
            <a:off x="4326286" y="5791200"/>
            <a:ext cx="4208114" cy="27576"/>
          </a:xfrm>
          <a:prstGeom prst="straightConnector1">
            <a:avLst/>
          </a:prstGeom>
          <a:ln w="57150" cmpd="sng">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flipH="1">
            <a:off x="4883144" y="4384813"/>
            <a:ext cx="4091652" cy="0"/>
          </a:xfrm>
          <a:prstGeom prst="straightConnector1">
            <a:avLst/>
          </a:prstGeom>
          <a:ln w="57150" cmpd="sng">
            <a:tailEnd type="arrow"/>
          </a:ln>
        </p:spPr>
        <p:style>
          <a:lnRef idx="2">
            <a:schemeClr val="dk1"/>
          </a:lnRef>
          <a:fillRef idx="0">
            <a:schemeClr val="dk1"/>
          </a:fillRef>
          <a:effectRef idx="1">
            <a:schemeClr val="dk1"/>
          </a:effectRef>
          <a:fontRef idx="minor">
            <a:schemeClr val="tx1"/>
          </a:fontRef>
        </p:style>
      </p:cxnSp>
      <p:pic>
        <p:nvPicPr>
          <p:cNvPr id="25" name="Picture 24"/>
          <p:cNvPicPr>
            <a:picLocks noChangeAspect="1"/>
          </p:cNvPicPr>
          <p:nvPr/>
        </p:nvPicPr>
        <p:blipFill>
          <a:blip r:embed="rId3"/>
          <a:stretch>
            <a:fillRect/>
          </a:stretch>
        </p:blipFill>
        <p:spPr>
          <a:xfrm rot="8323555">
            <a:off x="6994995" y="-2323546"/>
            <a:ext cx="4930895" cy="1739738"/>
          </a:xfrm>
          <a:prstGeom prst="rect">
            <a:avLst/>
          </a:prstGeom>
        </p:spPr>
      </p:pic>
    </p:spTree>
    <p:extLst>
      <p:ext uri="{BB962C8B-B14F-4D97-AF65-F5344CB8AC3E}">
        <p14:creationId xmlns:p14="http://schemas.microsoft.com/office/powerpoint/2010/main" val="6384430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31015 0.06563 C 0.28463 0.06285 0.25982 0.05823 0.23448 0.05638 C 0.20775 0.03857 0.17929 0.06285 0.15447 0.07326 C 0.13712 0.07997 0.11664 0.08761 0.09841 0.092 C 0.08418 0.09501 0.07984 0.09246 0.06475 0.09755 C 0.03767 0.10634 0.00938 0.10935 -0.01804 0.11236 C -0.04216 0.12184 -0.06438 0.12439 -0.08676 0.1422 C -0.09805 0.15122 -0.10985 0.16163 -0.12043 0.17227 C -0.12616 0.17782 -0.1246 0.18175 -0.13293 0.18545 C -0.15185 0.19355 -0.17076 0.20489 -0.19055 0.20789 C -0.19905 0.20905 -0.20738 0.20859 -0.21571 0.20974 C -0.22005 0.20974 -0.22422 0.2109 -0.22838 0.21159 C -0.25233 0.22015 -0.27594 0.23149 -0.29572 0.25231 C -0.30492 0.26202 -0.3155 0.26966 -0.32366 0.28076 C -0.32696 0.28492 -0.32922 0.29094 -0.33217 0.29556 C -0.33494 0.29926 -0.33893 0.29996 -0.34206 0.3032 C -0.35542 0.31384 -0.36601 0.3217 -0.38128 0.32749 C -0.3943 0.33813 -0.40645 0.35062 -0.41634 0.36612 C -0.41929 0.37097 -0.42068 0.37676 -0.42328 0.38115 C -0.43404 0.39989 -0.44775 0.41492 -0.45834 0.43366 C -0.46285 0.44106 -0.46649 0.45055 -0.47101 0.45818 C -0.47656 0.46697 -0.47482 0.46188 -0.48229 0.47114 C -0.49166 0.48247 -0.50242 0.49612 -0.51162 0.50861 C -0.51804 0.51717 -0.52116 0.52688 -0.52567 0.53683 C -0.5262 0.53914 -0.52706 0.54169 -0.52706 0.54423 C -0.52706 0.54909 -0.52567 0.55927 -0.52567 0.55927 L -0.51734 0.55349 " pathEditMode="fixed" rAng="0" ptsTypes="fffffffffffffffffffffffffAA">
                                      <p:cBhvr>
                                        <p:cTn id="6" dur="3000" fill="hold"/>
                                        <p:tgtEl>
                                          <p:spTgt spid="25"/>
                                        </p:tgtEl>
                                        <p:attrNameLst>
                                          <p:attrName>ppt_x</p:attrName>
                                          <p:attrName>ppt_y</p:attrName>
                                        </p:attrNameLst>
                                      </p:cBhvr>
                                      <p:rCtr x="-41860" y="23317"/>
                                    </p:animMotion>
                                  </p:childTnLst>
                                  <p:subTnLst>
                                    <p:audio>
                                      <p:cMediaNode>
                                        <p:cTn display="0" masterRel="sameClick">
                                          <p:stCondLst>
                                            <p:cond evt="begin" delay="0">
                                              <p:tn val="5"/>
                                            </p:cond>
                                          </p:stCondLst>
                                          <p:endCondLst>
                                            <p:cond evt="onStopAudio" delay="0">
                                              <p:tgtEl>
                                                <p:sldTgt/>
                                              </p:tgtEl>
                                            </p:cond>
                                          </p:endCondLst>
                                        </p:cTn>
                                        <p:tgtEl>
                                          <p:sndTgt r:embed="rId2" name="Arrow"/>
                                        </p:tgtEl>
                                      </p:cMediaNode>
                                    </p:audio>
                                  </p:subTnLst>
                                </p:cTn>
                              </p:par>
                            </p:childTnLst>
                          </p:cTn>
                        </p:par>
                        <p:par>
                          <p:cTn id="7" fill="hold">
                            <p:stCondLst>
                              <p:cond delay="3000"/>
                            </p:stCondLst>
                            <p:childTnLst>
                              <p:par>
                                <p:cTn id="8" presetID="32" presetClass="emph" presetSubtype="0" repeatCount="2000" fill="hold" nodeType="afterEffect">
                                  <p:stCondLst>
                                    <p:cond delay="0"/>
                                  </p:stCondLst>
                                  <p:childTnLst>
                                    <p:animRot by="120000">
                                      <p:cBhvr>
                                        <p:cTn id="9" dur="200" fill="hold">
                                          <p:stCondLst>
                                            <p:cond delay="0"/>
                                          </p:stCondLst>
                                        </p:cTn>
                                        <p:tgtEl>
                                          <p:spTgt spid="25"/>
                                        </p:tgtEl>
                                        <p:attrNameLst>
                                          <p:attrName>r</p:attrName>
                                        </p:attrNameLst>
                                      </p:cBhvr>
                                    </p:animRot>
                                    <p:animRot by="-240000">
                                      <p:cBhvr>
                                        <p:cTn id="10" dur="400" fill="hold">
                                          <p:stCondLst>
                                            <p:cond delay="400"/>
                                          </p:stCondLst>
                                        </p:cTn>
                                        <p:tgtEl>
                                          <p:spTgt spid="25"/>
                                        </p:tgtEl>
                                        <p:attrNameLst>
                                          <p:attrName>r</p:attrName>
                                        </p:attrNameLst>
                                      </p:cBhvr>
                                    </p:animRot>
                                    <p:animRot by="240000">
                                      <p:cBhvr>
                                        <p:cTn id="11" dur="400" fill="hold">
                                          <p:stCondLst>
                                            <p:cond delay="800"/>
                                          </p:stCondLst>
                                        </p:cTn>
                                        <p:tgtEl>
                                          <p:spTgt spid="25"/>
                                        </p:tgtEl>
                                        <p:attrNameLst>
                                          <p:attrName>r</p:attrName>
                                        </p:attrNameLst>
                                      </p:cBhvr>
                                    </p:animRot>
                                    <p:animRot by="-240000">
                                      <p:cBhvr>
                                        <p:cTn id="12" dur="400" fill="hold">
                                          <p:stCondLst>
                                            <p:cond delay="1200"/>
                                          </p:stCondLst>
                                        </p:cTn>
                                        <p:tgtEl>
                                          <p:spTgt spid="25"/>
                                        </p:tgtEl>
                                        <p:attrNameLst>
                                          <p:attrName>r</p:attrName>
                                        </p:attrNameLst>
                                      </p:cBhvr>
                                    </p:animRot>
                                    <p:animRot by="120000">
                                      <p:cBhvr>
                                        <p:cTn id="13" dur="400" fill="hold">
                                          <p:stCondLst>
                                            <p:cond delay="1600"/>
                                          </p:stCondLst>
                                        </p:cTn>
                                        <p:tgtEl>
                                          <p:spTgt spid="25"/>
                                        </p:tgtEl>
                                        <p:attrNameLst>
                                          <p:attrName>r</p:attrName>
                                        </p:attrNameLst>
                                      </p:cBhvr>
                                    </p:animRot>
                                  </p:childTnLst>
                                  <p:subTnLst>
                                    <p:audio>
                                      <p:cMediaNode>
                                        <p:cTn display="0" masterRel="sameClick">
                                          <p:stCondLst>
                                            <p:cond evt="begin" delay="0">
                                              <p:tn val="8"/>
                                            </p:cond>
                                          </p:stCondLst>
                                          <p:endCondLst>
                                            <p:cond evt="onStopAudio" delay="0">
                                              <p:tgtEl>
                                                <p:sldTgt/>
                                              </p:tgtEl>
                                            </p:cond>
                                          </p:endCondLst>
                                        </p:cTn>
                                        <p:tgtEl>
                                          <p:sndTgt r:embed="rId2" name="Arrow"/>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2136</TotalTime>
  <Words>1459</Words>
  <Application>Microsoft Macintosh PowerPoint</Application>
  <PresentationFormat>On-screen Show (4:3)</PresentationFormat>
  <Paragraphs>276</Paragraphs>
  <Slides>27</Slides>
  <Notes>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Scholarships 101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to start?</vt:lpstr>
      <vt:lpstr>FAFSA </vt:lpstr>
      <vt:lpstr>PowerPoint Presentation</vt:lpstr>
      <vt:lpstr>PowerPoint Presentation</vt:lpstr>
      <vt:lpstr>PowerPoint Presentation</vt:lpstr>
      <vt:lpstr>PowerPoint Presentation</vt:lpstr>
      <vt:lpstr>PowerPoint Presentation</vt:lpstr>
      <vt:lpstr> (Oregon Student Assistance Commission) 500+ Scholarships with ONE Application </vt:lpstr>
      <vt:lpstr>Oregon Promise</vt:lpstr>
      <vt:lpstr>PowerPoint Presentation</vt:lpstr>
      <vt:lpstr>PowerPoint Presentation</vt:lpstr>
      <vt:lpstr>PowerPoint Presentation</vt:lpstr>
      <vt:lpstr>(approximate date and amount)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Scholarships 101</dc:title>
  <dc:creator>Nathan Cawood</dc:creator>
  <cp:lastModifiedBy>Kendra Brott</cp:lastModifiedBy>
  <cp:revision>81</cp:revision>
  <cp:lastPrinted>2015-10-21T01:35:02Z</cp:lastPrinted>
  <dcterms:created xsi:type="dcterms:W3CDTF">2013-11-14T04:15:11Z</dcterms:created>
  <dcterms:modified xsi:type="dcterms:W3CDTF">2016-10-17T16:06:17Z</dcterms:modified>
</cp:coreProperties>
</file>