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audio1.bin" ContentType="audio/unknown"/>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1" r:id="rId1"/>
  </p:sldMasterIdLst>
  <p:notesMasterIdLst>
    <p:notesMasterId r:id="rId24"/>
  </p:notesMasterIdLst>
  <p:handoutMasterIdLst>
    <p:handoutMasterId r:id="rId25"/>
  </p:handoutMasterIdLst>
  <p:sldIdLst>
    <p:sldId id="256" r:id="rId2"/>
    <p:sldId id="269" r:id="rId3"/>
    <p:sldId id="257" r:id="rId4"/>
    <p:sldId id="258" r:id="rId5"/>
    <p:sldId id="259" r:id="rId6"/>
    <p:sldId id="260" r:id="rId7"/>
    <p:sldId id="275" r:id="rId8"/>
    <p:sldId id="261" r:id="rId9"/>
    <p:sldId id="271" r:id="rId10"/>
    <p:sldId id="279" r:id="rId11"/>
    <p:sldId id="273" r:id="rId12"/>
    <p:sldId id="278" r:id="rId13"/>
    <p:sldId id="265" r:id="rId14"/>
    <p:sldId id="276" r:id="rId15"/>
    <p:sldId id="263" r:id="rId16"/>
    <p:sldId id="262" r:id="rId17"/>
    <p:sldId id="264" r:id="rId18"/>
    <p:sldId id="266" r:id="rId19"/>
    <p:sldId id="274" r:id="rId20"/>
    <p:sldId id="267" r:id="rId21"/>
    <p:sldId id="268"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EBF6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1" d="100"/>
          <a:sy n="101" d="100"/>
        </p:scale>
        <p:origin x="-132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7D168D-676C-884D-BD86-DB923C93F842}" type="datetimeFigureOut">
              <a:rPr lang="en-US" smtClean="0"/>
              <a:t>10/20/15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9F390D-65FF-4849-84F0-7ED2EA3B6DD5}" type="slidenum">
              <a:rPr lang="en-US" smtClean="0"/>
              <a:t>‹#›</a:t>
            </a:fld>
            <a:endParaRPr lang="en-US"/>
          </a:p>
        </p:txBody>
      </p:sp>
    </p:spTree>
    <p:extLst>
      <p:ext uri="{BB962C8B-B14F-4D97-AF65-F5344CB8AC3E}">
        <p14:creationId xmlns:p14="http://schemas.microsoft.com/office/powerpoint/2010/main" val="2687566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863F41-7903-944A-82D0-E449E1A1C9D0}" type="datetimeFigureOut">
              <a:rPr lang="en-US" smtClean="0"/>
              <a:t>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D32597-3063-A044-8F8F-3F5B3F51909F}" type="slidenum">
              <a:rPr lang="en-US" smtClean="0"/>
              <a:t>‹#›</a:t>
            </a:fld>
            <a:endParaRPr lang="en-US"/>
          </a:p>
        </p:txBody>
      </p:sp>
    </p:spTree>
    <p:extLst>
      <p:ext uri="{BB962C8B-B14F-4D97-AF65-F5344CB8AC3E}">
        <p14:creationId xmlns:p14="http://schemas.microsoft.com/office/powerpoint/2010/main" val="34290428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D32597-3063-A044-8F8F-3F5B3F51909F}" type="slidenum">
              <a:rPr lang="en-US" smtClean="0"/>
              <a:t>1</a:t>
            </a:fld>
            <a:endParaRPr lang="en-US"/>
          </a:p>
        </p:txBody>
      </p:sp>
    </p:spTree>
    <p:extLst>
      <p:ext uri="{BB962C8B-B14F-4D97-AF65-F5344CB8AC3E}">
        <p14:creationId xmlns:p14="http://schemas.microsoft.com/office/powerpoint/2010/main" val="4186524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B499AD6-D2DD-9D41-B7C6-6D084CFDCA72}" type="slidenum">
              <a:rPr lang="en-US"/>
              <a:pPr/>
              <a:t>11</a:t>
            </a:fld>
            <a:endParaRPr lang="en-US"/>
          </a:p>
        </p:txBody>
      </p:sp>
      <p:sp>
        <p:nvSpPr>
          <p:cNvPr id="50178" name="Slide Image Placeholder 1"/>
          <p:cNvSpPr>
            <a:spLocks noGrp="1" noRot="1" noChangeAspect="1" noTextEdit="1"/>
          </p:cNvSpPr>
          <p:nvPr>
            <p:ph type="sldImg"/>
          </p:nvPr>
        </p:nvSpPr>
        <p:spPr>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50179" name="Notes Placeholder 2"/>
          <p:cNvSpPr>
            <a:spLocks noGrp="1"/>
          </p:cNvSpPr>
          <p:nvPr>
            <p:ph type="body" idx="1"/>
          </p:nvPr>
        </p:nvSpPr>
        <p:spPr/>
        <p:txBody>
          <a:bodyPr/>
          <a:lstStyle/>
          <a:p>
            <a:pPr defTabSz="457200">
              <a:spcBef>
                <a:spcPct val="0"/>
              </a:spcBef>
            </a:pPr>
            <a:r>
              <a:rPr lang="en-US"/>
              <a:t>At no time should it cost you to apply for FAFSA, if the website asks for money you are at the wrong place. If you don</a:t>
            </a:r>
            <a:r>
              <a:rPr lang="ja-JP" altLang="en-US">
                <a:latin typeface="Arial"/>
              </a:rPr>
              <a:t>’</a:t>
            </a:r>
            <a:r>
              <a:rPr lang="en-US"/>
              <a:t>t have access to the internet you can fill out the paper version or use the computers in the career center. No matter when you apply you will still be eligible for government loans which are cheaper then private loans.  Listing a school doesn</a:t>
            </a:r>
            <a:r>
              <a:rPr lang="ja-JP" altLang="en-US">
                <a:latin typeface="Arial"/>
              </a:rPr>
              <a:t>’</a:t>
            </a:r>
            <a:r>
              <a:rPr lang="en-US"/>
              <a:t>t mean you have to attend.  You can list several school and see which one offers the best awards package.  However, you can only accept fin aid from one school.  </a:t>
            </a:r>
          </a:p>
        </p:txBody>
      </p:sp>
      <p:sp>
        <p:nvSpPr>
          <p:cNvPr id="25603"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r" eaLnBrk="1" hangingPunct="1"/>
            <a:fld id="{B1FB55C0-4CB0-234E-8450-BE9A7982ACC0}" type="slidenum">
              <a:rPr lang="en-US" sz="1200">
                <a:latin typeface="Calibri" charset="0"/>
              </a:rPr>
              <a:pPr algn="r" eaLnBrk="1" hangingPunct="1"/>
              <a:t>11</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CED3E41-E2DE-48B7-AD25-2C05D8372D60}" type="datetime4">
              <a:rPr lang="en-US" smtClean="0"/>
              <a:pPr/>
              <a:t>October 20, 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xmlns:p14="http://schemas.microsoft.com/office/powerpoint/2010/main" spd="slow" advClick="0" advTm="10000">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ED0BB-F4E9-2B49-A504-C83101AFCCEF}" type="datetimeFigureOut">
              <a:rPr lang="en-US" smtClean="0"/>
              <a:t>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D2972-886B-6B4D-803B-A5FEB0589F6E}" type="slidenum">
              <a:rPr lang="en-US" smtClean="0"/>
              <a:t>‹#›</a:t>
            </a:fld>
            <a:endParaRPr lang="en-US"/>
          </a:p>
        </p:txBody>
      </p:sp>
    </p:spTree>
  </p:cSld>
  <p:clrMapOvr>
    <a:masterClrMapping/>
  </p:clrMapOvr>
  <p:transition xmlns:p14="http://schemas.microsoft.com/office/powerpoint/2010/main" spd="slow" advClick="0" advTm="10000">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ED0BB-F4E9-2B49-A504-C83101AFCCEF}" type="datetimeFigureOut">
              <a:rPr lang="en-US" smtClean="0"/>
              <a:t>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D2972-886B-6B4D-803B-A5FEB0589F6E}" type="slidenum">
              <a:rPr lang="en-US" smtClean="0"/>
              <a:t>‹#›</a:t>
            </a:fld>
            <a:endParaRPr lang="en-US"/>
          </a:p>
        </p:txBody>
      </p:sp>
    </p:spTree>
  </p:cSld>
  <p:clrMapOvr>
    <a:masterClrMapping/>
  </p:clrMapOvr>
  <p:transition xmlns:p14="http://schemas.microsoft.com/office/powerpoint/2010/main" spd="slow" advClick="0" advTm="10000">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0ED0BB-F4E9-2B49-A504-C83101AFCCEF}" type="datetimeFigureOut">
              <a:rPr lang="en-US" smtClean="0"/>
              <a:t>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D2972-886B-6B4D-803B-A5FEB0589F6E}" type="slidenum">
              <a:rPr lang="en-US" smtClean="0"/>
              <a:t>‹#›</a:t>
            </a:fld>
            <a:endParaRPr lang="en-US"/>
          </a:p>
        </p:txBody>
      </p:sp>
    </p:spTree>
  </p:cSld>
  <p:clrMapOvr>
    <a:masterClrMapping/>
  </p:clrMapOvr>
  <p:transition xmlns:p14="http://schemas.microsoft.com/office/powerpoint/2010/main" spd="slow" advClick="0" advTm="10000">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F78D1B-BB73-41B2-8202-C6678B761557}" type="datetime4">
              <a:rPr lang="en-US" smtClean="0"/>
              <a:pPr/>
              <a:t>October 20, 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transition xmlns:p14="http://schemas.microsoft.com/office/powerpoint/2010/main" spd="slow" advClick="0" advTm="10000">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10ED0BB-F4E9-2B49-A504-C83101AFCCEF}" type="datetimeFigureOut">
              <a:rPr lang="en-US" smtClean="0"/>
              <a:t>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D2972-886B-6B4D-803B-A5FEB0589F6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spd="slow" advClick="0" advTm="10000">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0ED0BB-F4E9-2B49-A504-C83101AFCCEF}" type="datetimeFigureOut">
              <a:rPr lang="en-US" smtClean="0"/>
              <a:t>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ED2972-886B-6B4D-803B-A5FEB0589F6E}" type="slidenum">
              <a:rPr lang="en-US" smtClean="0"/>
              <a:t>‹#›</a:t>
            </a:fld>
            <a:endParaRPr lang="en-US"/>
          </a:p>
        </p:txBody>
      </p:sp>
    </p:spTree>
  </p:cSld>
  <p:clrMapOvr>
    <a:masterClrMapping/>
  </p:clrMapOvr>
  <p:transition xmlns:p14="http://schemas.microsoft.com/office/powerpoint/2010/main" spd="slow" advClick="0" advTm="10000">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0ED0BB-F4E9-2B49-A504-C83101AFCCEF}" type="datetimeFigureOut">
              <a:rPr lang="en-US" smtClean="0"/>
              <a:t>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ED2972-886B-6B4D-803B-A5FEB0589F6E}" type="slidenum">
              <a:rPr lang="en-US" smtClean="0"/>
              <a:t>‹#›</a:t>
            </a:fld>
            <a:endParaRPr lang="en-US"/>
          </a:p>
        </p:txBody>
      </p:sp>
    </p:spTree>
  </p:cSld>
  <p:clrMapOvr>
    <a:masterClrMapping/>
  </p:clrMapOvr>
  <p:transition xmlns:p14="http://schemas.microsoft.com/office/powerpoint/2010/main" spd="slow" advClick="0" advTm="10000">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ED0BB-F4E9-2B49-A504-C83101AFCCEF}" type="datetimeFigureOut">
              <a:rPr lang="en-US" smtClean="0"/>
              <a:t>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ED2972-886B-6B4D-803B-A5FEB0589F6E}" type="slidenum">
              <a:rPr lang="en-US" smtClean="0"/>
              <a:t>‹#›</a:t>
            </a:fld>
            <a:endParaRPr lang="en-US"/>
          </a:p>
        </p:txBody>
      </p:sp>
    </p:spTree>
  </p:cSld>
  <p:clrMapOvr>
    <a:masterClrMapping/>
  </p:clrMapOvr>
  <p:transition xmlns:p14="http://schemas.microsoft.com/office/powerpoint/2010/main" spd="slow" advClick="0" advTm="10000">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10ED0BB-F4E9-2B49-A504-C83101AFCCEF}" type="datetimeFigureOut">
              <a:rPr lang="en-US" smtClean="0"/>
              <a:t>10/20/15</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spd="slow" advClick="0" advTm="10000">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ED0BB-F4E9-2B49-A504-C83101AFCCEF}" type="datetimeFigureOut">
              <a:rPr lang="en-US" smtClean="0"/>
              <a:t>10/20/15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91ED2972-886B-6B4D-803B-A5FEB0589F6E}" type="slidenum">
              <a:rPr lang="en-US" smtClean="0"/>
              <a:t>‹#›</a:t>
            </a:fld>
            <a:endParaRPr lang="en-US"/>
          </a:p>
        </p:txBody>
      </p:sp>
    </p:spTree>
  </p:cSld>
  <p:clrMapOvr>
    <a:masterClrMapping/>
  </p:clrMapOvr>
  <p:transition xmlns:p14="http://schemas.microsoft.com/office/powerpoint/2010/main" spd="slow" advClick="0" advTm="10000">
    <p:randomBar dir="ver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10ED0BB-F4E9-2B49-A504-C83101AFCCEF}" type="datetimeFigureOut">
              <a:rPr lang="en-US" smtClean="0"/>
              <a:t>10/20/15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1ED2972-886B-6B4D-803B-A5FEB0589F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ransition xmlns:p14="http://schemas.microsoft.com/office/powerpoint/2010/main" spd="slow" advClick="0" advTm="10000">
    <p:randomBar dir="vert"/>
  </p:transition>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iche.edu/wu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fafsa.ed.gov/" TargetMode="External"/><Relationship Id="rId4"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css.collegeboard.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pp.oregonstudentaid.gov/"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anecc.edu/foundation/foundation-scholarship-opportunities" TargetMode="External"/><Relationship Id="rId4" Type="http://schemas.openxmlformats.org/officeDocument/2006/relationships/hyperlink" Target="http://www.up.edu/finaid/default.aspx?cid=11312&amp;pid=3036" TargetMode="External"/><Relationship Id="rId1" Type="http://schemas.openxmlformats.org/officeDocument/2006/relationships/slideLayout" Target="../slideLayouts/slideLayout2.xml"/><Relationship Id="rId2" Type="http://schemas.openxmlformats.org/officeDocument/2006/relationships/hyperlink" Target="http://uoregon.edu/"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ma-assn.org/ama/home.pag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uoregon.studentaidcalculator.com/welcome.asp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1.bin"/><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BF60D"/>
            </a:gs>
            <a:gs pos="100000">
              <a:srgbClr val="FFFFFF"/>
            </a:gs>
            <a:gs pos="50000">
              <a:srgbClr val="EBF60D"/>
            </a:gs>
            <a:gs pos="75000">
              <a:schemeClr val="accent1">
                <a:lumMod val="75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4" name="Rectangle 3"/>
          <p:cNvSpPr/>
          <p:nvPr/>
        </p:nvSpPr>
        <p:spPr>
          <a:xfrm>
            <a:off x="1676400" y="762000"/>
            <a:ext cx="6858000" cy="9054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752600" y="28346"/>
            <a:ext cx="7010400" cy="1702160"/>
          </a:xfrm>
        </p:spPr>
        <p:txBody>
          <a:bodyPr>
            <a:normAutofit fontScale="90000"/>
          </a:bodyPr>
          <a:lstStyle/>
          <a:p>
            <a:r>
              <a:rPr lang="en-US" sz="7200" b="1" dirty="0" smtClean="0">
                <a:solidFill>
                  <a:schemeClr val="accent1">
                    <a:lumMod val="75000"/>
                  </a:schemeClr>
                </a:solidFill>
                <a:latin typeface="Baskerville"/>
                <a:cs typeface="Baskerville"/>
              </a:rPr>
              <a:t>Scholarships 101</a:t>
            </a:r>
            <a:endParaRPr lang="en-US" sz="7200" b="1" dirty="0">
              <a:solidFill>
                <a:schemeClr val="accent1">
                  <a:lumMod val="75000"/>
                </a:schemeClr>
              </a:solidFill>
              <a:latin typeface="Baskerville"/>
              <a:cs typeface="Baskerville"/>
            </a:endParaRPr>
          </a:p>
        </p:txBody>
      </p:sp>
      <p:sp>
        <p:nvSpPr>
          <p:cNvPr id="5" name="Rectangle 4"/>
          <p:cNvSpPr/>
          <p:nvPr/>
        </p:nvSpPr>
        <p:spPr>
          <a:xfrm>
            <a:off x="4648200" y="2093417"/>
            <a:ext cx="3505200" cy="4154983"/>
          </a:xfrm>
          <a:prstGeom prst="rect">
            <a:avLst/>
          </a:prstGeom>
        </p:spPr>
        <p:txBody>
          <a:bodyPr wrap="square">
            <a:spAutoFit/>
          </a:bodyPr>
          <a:lstStyle/>
          <a:p>
            <a:pPr algn="ctr"/>
            <a:r>
              <a:rPr lang="en-US"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Show </a:t>
            </a:r>
          </a:p>
          <a:p>
            <a:pPr algn="ctr"/>
            <a:r>
              <a:rPr lang="en-US"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ME</a:t>
            </a:r>
          </a:p>
          <a:p>
            <a:pPr algn="ctr"/>
            <a:r>
              <a:rPr lang="en-US"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a:t>
            </a:r>
          </a:p>
          <a:p>
            <a:pPr algn="ctr"/>
            <a:r>
              <a:rPr lang="en-US"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Money!</a:t>
            </a:r>
            <a:endParaRPr lang="en-US" sz="6600" dirty="0"/>
          </a:p>
        </p:txBody>
      </p:sp>
      <p:pic>
        <p:nvPicPr>
          <p:cNvPr id="7" name="Picture 6"/>
          <p:cNvPicPr>
            <a:picLocks noChangeAspect="1"/>
          </p:cNvPicPr>
          <p:nvPr/>
        </p:nvPicPr>
        <p:blipFill>
          <a:blip r:embed="rId3"/>
          <a:stretch>
            <a:fillRect/>
          </a:stretch>
        </p:blipFill>
        <p:spPr>
          <a:xfrm>
            <a:off x="609600" y="1828800"/>
            <a:ext cx="3524435" cy="4840224"/>
          </a:xfrm>
          <a:prstGeom prst="rect">
            <a:avLst/>
          </a:prstGeom>
        </p:spPr>
      </p:pic>
    </p:spTree>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path" presetSubtype="0" accel="50000" decel="50000" fill="hold" grpId="0" nodeType="clickEffect">
                                  <p:stCondLst>
                                    <p:cond delay="0"/>
                                  </p:stCondLst>
                                  <p:childTnLst>
                                    <p:animMotion origin="layout" path="M 2.97119E-6 1.48045E-7 C -0.01857 -0.01064 -0.08331 -0.02128 -0.10656 -0.02128 C -0.2494 -0.02128 -0.39674 0.14596 -0.39674 0.31367 C -0.39674 0.22924 -0.47015 0.14619 -0.53957 0.14619 C -0.61316 0.14619 -0.68258 0.23063 -0.68258 0.31367 C -0.68258 0.27203 -0.71937 0.22924 -0.75616 0.22924 C -0.79261 0.22924 -0.8294 0.27088 -0.8294 0.31367 C -0.8294 0.29216 -0.8478 0.27203 -0.8662 0.27203 C -0.88459 0.27203 -0.90299 0.29331 -0.90299 0.31367 C -0.90299 0.3028 -0.91253 0.29216 -0.92121 0.29216 C -0.92607 0.29216 -0.93961 0.3028 -0.93961 0.31367 C -0.93961 0.30812 -0.94447 0.3028 -0.94915 0.3028 C -0.94915 0.30141 -0.95887 0.30812 -0.95887 0.31367 C -0.95887 0.31066 -0.95887 0.30812 -0.96356 0.30812 C -0.96356 0.30951 -0.96842 0.3109 -0.96842 0.31367 C -0.96842 0.31205 -0.96842 0.31066 -0.96842 0.30951 C -0.9731 0.30951 -0.9731 0.3109 -0.9731 0.31228 C -0.97796 0.31228 -0.97796 0.3109 -0.97796 0.30951 C -0.98299 0.30951 -0.98299 0.3109 -0.98299 0.31228 " pathEditMode="relative" rAng="0" ptsTypes="fffffffffffffffffff">
                                      <p:cBhvr>
                                        <p:cTn id="6" dur="4000" spd="-100000" fill="hold"/>
                                        <p:tgtEl>
                                          <p:spTgt spid="5"/>
                                        </p:tgtEl>
                                        <p:attrNameLst>
                                          <p:attrName>ppt_x</p:attrName>
                                          <p:attrName>ppt_y</p:attrName>
                                        </p:attrNameLst>
                                      </p:cBhvr>
                                      <p:rCtr x="-49150" y="1461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3013502"/>
            <a:ext cx="7010400" cy="2369880"/>
          </a:xfrm>
          <a:prstGeom prst="rect">
            <a:avLst/>
          </a:prstGeom>
        </p:spPr>
        <p:txBody>
          <a:bodyPr wrap="square">
            <a:spAutoFit/>
          </a:bodyPr>
          <a:lstStyle/>
          <a:p>
            <a:r>
              <a:rPr lang="en-US" dirty="0" smtClean="0"/>
              <a:t>This </a:t>
            </a:r>
            <a:r>
              <a:rPr lang="en-US" dirty="0"/>
              <a:t>program allows students to pay less </a:t>
            </a:r>
            <a:r>
              <a:rPr lang="en-US" dirty="0" smtClean="0"/>
              <a:t>(generally 150% of instate tuition) to </a:t>
            </a:r>
            <a:r>
              <a:rPr lang="en-US" dirty="0"/>
              <a:t>an out-of-state college to participating 2-year and 4-year colleges</a:t>
            </a:r>
            <a:r>
              <a:rPr lang="en-US" dirty="0" smtClean="0"/>
              <a:t>. </a:t>
            </a:r>
          </a:p>
          <a:p>
            <a:endParaRPr lang="en-US" dirty="0"/>
          </a:p>
          <a:p>
            <a:endParaRPr lang="en-US" dirty="0"/>
          </a:p>
          <a:p>
            <a:r>
              <a:rPr lang="en-US" sz="4000" dirty="0">
                <a:hlinkClick r:id="rId2"/>
              </a:rPr>
              <a:t>http://</a:t>
            </a:r>
            <a:r>
              <a:rPr lang="en-US" sz="4000" dirty="0" err="1">
                <a:hlinkClick r:id="rId2"/>
              </a:rPr>
              <a:t>wiche.edu</a:t>
            </a:r>
            <a:r>
              <a:rPr lang="en-US" sz="4000" dirty="0">
                <a:hlinkClick r:id="rId2"/>
              </a:rPr>
              <a:t>/</a:t>
            </a:r>
            <a:r>
              <a:rPr lang="en-US" sz="4000" dirty="0" err="1">
                <a:hlinkClick r:id="rId2"/>
              </a:rPr>
              <a:t>wue</a:t>
            </a:r>
            <a:endParaRPr lang="en-US" sz="4000" dirty="0"/>
          </a:p>
          <a:p>
            <a:endParaRPr lang="en-US" dirty="0"/>
          </a:p>
        </p:txBody>
      </p:sp>
      <p:sp>
        <p:nvSpPr>
          <p:cNvPr id="3" name="Rectangle 2"/>
          <p:cNvSpPr/>
          <p:nvPr/>
        </p:nvSpPr>
        <p:spPr>
          <a:xfrm>
            <a:off x="762000" y="1066800"/>
            <a:ext cx="7924800" cy="1446550"/>
          </a:xfrm>
          <a:prstGeom prst="rect">
            <a:avLst/>
          </a:prstGeom>
        </p:spPr>
        <p:txBody>
          <a:bodyPr wrap="square">
            <a:spAutoFit/>
          </a:bodyPr>
          <a:lstStyle/>
          <a:p>
            <a:r>
              <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WUE </a:t>
            </a:r>
          </a:p>
          <a:p>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(Western Undergraduate Exchange)</a:t>
            </a:r>
            <a:endParaRPr lang="en-US" sz="2800" dirty="0"/>
          </a:p>
        </p:txBody>
      </p:sp>
    </p:spTree>
    <p:extLst>
      <p:ext uri="{BB962C8B-B14F-4D97-AF65-F5344CB8AC3E}">
        <p14:creationId xmlns:p14="http://schemas.microsoft.com/office/powerpoint/2010/main" val="4283007101"/>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833885"/>
            <a:ext cx="6964362" cy="638175"/>
          </a:xfrm>
          <a:noFill/>
          <a:ln>
            <a:miter lim="800000"/>
            <a:headEnd/>
            <a:tailEnd/>
          </a:ln>
        </p:spPr>
        <p:txBody>
          <a:bodyPr rtlCol="0" anchor="ctr">
            <a:normAutofit fontScale="90000"/>
          </a:bodyPr>
          <a:lstStyle/>
          <a:p>
            <a:pPr algn="ctr" fontAlgn="auto">
              <a:spcAft>
                <a:spcPts val="0"/>
              </a:spcAft>
              <a:defRPr/>
            </a:pPr>
            <a:r>
              <a:rPr lang="en-US" sz="6700" b="1" kern="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mj-cs"/>
              </a:rPr>
              <a:t>FAFSA</a:t>
            </a:r>
            <a:r>
              <a:rPr lang="en-US" sz="4000" b="1" kern="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mj-cs"/>
              </a:rPr>
              <a:t> </a:t>
            </a:r>
          </a:p>
        </p:txBody>
      </p:sp>
      <p:sp>
        <p:nvSpPr>
          <p:cNvPr id="3" name="Content Placeholder 2"/>
          <p:cNvSpPr>
            <a:spLocks noGrp="1"/>
          </p:cNvSpPr>
          <p:nvPr>
            <p:ph idx="4294967295"/>
          </p:nvPr>
        </p:nvSpPr>
        <p:spPr>
          <a:xfrm>
            <a:off x="640590" y="2057400"/>
            <a:ext cx="7134225" cy="4267200"/>
          </a:xfrm>
        </p:spPr>
        <p:txBody>
          <a:bodyPr>
            <a:normAutofit fontScale="77500" lnSpcReduction="20000"/>
          </a:bodyPr>
          <a:lstStyle/>
          <a:p>
            <a:pPr marL="0" indent="0">
              <a:buFont typeface="Wingdings" charset="0"/>
              <a:buNone/>
            </a:pPr>
            <a:r>
              <a:rPr lang="en-US" sz="2800" b="1" dirty="0"/>
              <a:t>Where</a:t>
            </a:r>
            <a:r>
              <a:rPr lang="en-US" sz="2800" dirty="0"/>
              <a:t>: </a:t>
            </a:r>
            <a:r>
              <a:rPr lang="en-US" sz="2800" dirty="0">
                <a:hlinkClick r:id="rId3"/>
              </a:rPr>
              <a:t>www.fafsa.ed.gov</a:t>
            </a:r>
            <a:endParaRPr lang="en-US" sz="2800" dirty="0"/>
          </a:p>
          <a:p>
            <a:pPr marL="0" indent="0">
              <a:buFont typeface="Wingdings" charset="0"/>
              <a:buNone/>
            </a:pPr>
            <a:endParaRPr lang="en-US" sz="2800" dirty="0"/>
          </a:p>
          <a:p>
            <a:pPr marL="0" indent="0">
              <a:buFont typeface="Wingdings" charset="0"/>
              <a:buNone/>
            </a:pPr>
            <a:r>
              <a:rPr lang="en-US" sz="2800" b="1" dirty="0"/>
              <a:t>Important dates</a:t>
            </a:r>
            <a:r>
              <a:rPr lang="en-US" sz="2800" dirty="0"/>
              <a:t>: </a:t>
            </a:r>
            <a:r>
              <a:rPr lang="en-US" sz="2800" dirty="0">
                <a:solidFill>
                  <a:srgbClr val="7F3400"/>
                </a:solidFill>
              </a:rPr>
              <a:t>January 1</a:t>
            </a:r>
            <a:r>
              <a:rPr lang="en-US" sz="2800" baseline="30000" dirty="0">
                <a:solidFill>
                  <a:srgbClr val="7F3400"/>
                </a:solidFill>
              </a:rPr>
              <a:t>st</a:t>
            </a:r>
            <a:r>
              <a:rPr lang="en-US" sz="2800" dirty="0">
                <a:solidFill>
                  <a:srgbClr val="7F3400"/>
                </a:solidFill>
              </a:rPr>
              <a:t> is the earliest you can apply in order to be </a:t>
            </a:r>
            <a:r>
              <a:rPr lang="en-US" sz="2800" dirty="0" smtClean="0">
                <a:solidFill>
                  <a:srgbClr val="7F3400"/>
                </a:solidFill>
              </a:rPr>
              <a:t>considered </a:t>
            </a:r>
            <a:r>
              <a:rPr lang="en-US" sz="2800" dirty="0">
                <a:solidFill>
                  <a:srgbClr val="7F3400"/>
                </a:solidFill>
              </a:rPr>
              <a:t>for aid the following school year.  i.e. January </a:t>
            </a:r>
            <a:r>
              <a:rPr lang="en-US" sz="2800" dirty="0" smtClean="0">
                <a:solidFill>
                  <a:srgbClr val="7F3400"/>
                </a:solidFill>
              </a:rPr>
              <a:t>2016 </a:t>
            </a:r>
            <a:r>
              <a:rPr lang="en-US" sz="2800" dirty="0">
                <a:solidFill>
                  <a:srgbClr val="7F3400"/>
                </a:solidFill>
              </a:rPr>
              <a:t>for the fall term </a:t>
            </a:r>
            <a:r>
              <a:rPr lang="en-US" sz="2800" dirty="0" smtClean="0">
                <a:solidFill>
                  <a:srgbClr val="7F3400"/>
                </a:solidFill>
              </a:rPr>
              <a:t>2016</a:t>
            </a:r>
            <a:endParaRPr lang="en-US" sz="2800" dirty="0">
              <a:solidFill>
                <a:srgbClr val="7F3400"/>
              </a:solidFill>
            </a:endParaRPr>
          </a:p>
          <a:p>
            <a:pPr marL="0" indent="0">
              <a:buFont typeface="Wingdings" charset="0"/>
              <a:buNone/>
            </a:pPr>
            <a:r>
              <a:rPr lang="en-US" sz="2800" dirty="0"/>
              <a:t> </a:t>
            </a:r>
          </a:p>
          <a:p>
            <a:pPr marL="0" indent="0">
              <a:buFont typeface="Wingdings" charset="0"/>
              <a:buNone/>
            </a:pPr>
            <a:r>
              <a:rPr lang="en-US" sz="2800" b="1" dirty="0"/>
              <a:t>Deadlines</a:t>
            </a:r>
            <a:r>
              <a:rPr lang="en-US" sz="2800" dirty="0"/>
              <a:t>: </a:t>
            </a:r>
            <a:r>
              <a:rPr lang="en-US" sz="2800" dirty="0">
                <a:solidFill>
                  <a:srgbClr val="7F3400"/>
                </a:solidFill>
              </a:rPr>
              <a:t>It is never to late to apply. But the sooner the better, since funds are limited.  </a:t>
            </a:r>
          </a:p>
          <a:p>
            <a:pPr marL="0" indent="0">
              <a:buFont typeface="Wingdings" charset="0"/>
              <a:buNone/>
            </a:pPr>
            <a:endParaRPr lang="en-US" sz="2800" dirty="0"/>
          </a:p>
          <a:p>
            <a:pPr marL="0" indent="0">
              <a:buFont typeface="Wingdings" charset="0"/>
              <a:buNone/>
            </a:pPr>
            <a:r>
              <a:rPr lang="en-US" sz="2800" b="1" dirty="0"/>
              <a:t>What you will need</a:t>
            </a:r>
            <a:r>
              <a:rPr lang="en-US" sz="2800" dirty="0"/>
              <a:t>: </a:t>
            </a:r>
            <a:r>
              <a:rPr lang="en-US" sz="2800" dirty="0">
                <a:solidFill>
                  <a:srgbClr val="7F3400"/>
                </a:solidFill>
              </a:rPr>
              <a:t>Your </a:t>
            </a:r>
            <a:r>
              <a:rPr lang="en-US" sz="2800" dirty="0" smtClean="0">
                <a:solidFill>
                  <a:srgbClr val="7F3400"/>
                </a:solidFill>
              </a:rPr>
              <a:t>parents</a:t>
            </a:r>
            <a:r>
              <a:rPr lang="en-US" sz="2800" dirty="0" smtClean="0">
                <a:solidFill>
                  <a:srgbClr val="7F3400"/>
                </a:solidFill>
                <a:latin typeface="Arial"/>
              </a:rPr>
              <a:t>’ </a:t>
            </a:r>
            <a:r>
              <a:rPr lang="en-US" sz="2800" dirty="0" smtClean="0">
                <a:solidFill>
                  <a:srgbClr val="7F3400"/>
                </a:solidFill>
              </a:rPr>
              <a:t>most </a:t>
            </a:r>
            <a:r>
              <a:rPr lang="en-US" sz="2800" dirty="0">
                <a:solidFill>
                  <a:srgbClr val="7F3400"/>
                </a:solidFill>
              </a:rPr>
              <a:t>current tax info, your social security #, and a list of potential schools </a:t>
            </a:r>
          </a:p>
        </p:txBody>
      </p:sp>
      <p:pic>
        <p:nvPicPr>
          <p:cNvPr id="4915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97600" y="685800"/>
            <a:ext cx="1955800" cy="195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8851787"/>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4646900" cy="1015663"/>
          </a:xfrm>
          <a:prstGeom prst="rect">
            <a:avLst/>
          </a:prstGeom>
        </p:spPr>
        <p:txBody>
          <a:bodyPr wrap="none">
            <a:spAutoFit/>
          </a:bodyPr>
          <a:lstStyle/>
          <a:p>
            <a:r>
              <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CSS Profile</a:t>
            </a:r>
            <a:endParaRPr lang="en-US" sz="6000" dirty="0"/>
          </a:p>
        </p:txBody>
      </p:sp>
      <p:sp>
        <p:nvSpPr>
          <p:cNvPr id="3" name="Rectangle 2"/>
          <p:cNvSpPr/>
          <p:nvPr/>
        </p:nvSpPr>
        <p:spPr>
          <a:xfrm>
            <a:off x="914400" y="2057400"/>
            <a:ext cx="7283464" cy="3108544"/>
          </a:xfrm>
          <a:prstGeom prst="rect">
            <a:avLst/>
          </a:prstGeom>
        </p:spPr>
        <p:txBody>
          <a:bodyPr wrap="none">
            <a:spAutoFit/>
          </a:bodyPr>
          <a:lstStyle/>
          <a:p>
            <a:r>
              <a:rPr lang="en-US" sz="4000" dirty="0" smtClean="0">
                <a:hlinkClick r:id="rId2"/>
              </a:rPr>
              <a:t>http</a:t>
            </a:r>
            <a:r>
              <a:rPr lang="en-US" sz="4000" dirty="0">
                <a:hlinkClick r:id="rId2"/>
              </a:rPr>
              <a:t>://css.collegeboard.org</a:t>
            </a:r>
            <a:r>
              <a:rPr lang="en-US" sz="4000" dirty="0" smtClean="0">
                <a:hlinkClick r:id="rId2"/>
              </a:rPr>
              <a:t>/</a:t>
            </a:r>
            <a:endParaRPr lang="en-US" sz="4000" dirty="0" smtClean="0"/>
          </a:p>
          <a:p>
            <a:endParaRPr lang="en-US" sz="4000" dirty="0"/>
          </a:p>
          <a:p>
            <a:r>
              <a:rPr lang="en-US" sz="4000" dirty="0" smtClean="0"/>
              <a:t>Mostly private schools…..</a:t>
            </a:r>
          </a:p>
          <a:p>
            <a:r>
              <a:rPr lang="en-US" sz="4000" dirty="0" smtClean="0"/>
              <a:t>some public</a:t>
            </a:r>
          </a:p>
          <a:p>
            <a:endParaRPr lang="en-US" dirty="0"/>
          </a:p>
          <a:p>
            <a:endParaRPr lang="en-US" dirty="0"/>
          </a:p>
        </p:txBody>
      </p:sp>
    </p:spTree>
    <p:extLst>
      <p:ext uri="{BB962C8B-B14F-4D97-AF65-F5344CB8AC3E}">
        <p14:creationId xmlns:p14="http://schemas.microsoft.com/office/powerpoint/2010/main" val="890861354"/>
      </p:ext>
    </p:extLst>
  </p:cSld>
  <p:clrMapOvr>
    <a:masterClrMapping/>
  </p:clrMapOvr>
  <mc:AlternateContent xmlns:mc="http://schemas.openxmlformats.org/markup-compatibility/2006">
    <mc:Choice xmlns:p14="http://schemas.microsoft.com/office/powerpoint/2010/main" Requires="p14">
      <p:transition p14:dur="0" advClick="0" advTm="10000"/>
    </mc:Choice>
    <mc:Fallback>
      <p:transition xmlns:p14="http://schemas.microsoft.com/office/powerpoint/2010/main" advClick="0" advTm="10000"/>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817432" cy="1143000"/>
          </a:xfrm>
        </p:spPr>
        <p:txBody>
          <a:bodyPr>
            <a:normAutofit fontScale="90000"/>
          </a:bodyPr>
          <a:lstStyle/>
          <a:p>
            <a:pPr algn="ctr"/>
            <a:r>
              <a:rPr lang="en-US" dirty="0" smtClean="0"/>
              <a:t/>
            </a:r>
            <a:br>
              <a:rPr lang="en-US" dirty="0" smtClean="0"/>
            </a:br>
            <a:r>
              <a:rPr lang="en-US" sz="2700" dirty="0" smtClean="0"/>
              <a:t>(Oregon Student Assistance Commission)</a:t>
            </a:r>
            <a:br>
              <a:rPr lang="en-US" sz="2700" dirty="0" smtClean="0"/>
            </a:br>
            <a:r>
              <a:rPr lang="en-US" sz="2700" dirty="0" smtClean="0"/>
              <a:t>500+ Scholarships with ONE Application</a:t>
            </a:r>
            <a:r>
              <a:rPr lang="en-US" sz="2700" dirty="0" smtClean="0"/>
              <a:t> </a:t>
            </a:r>
            <a:endParaRPr lang="en-US" sz="2700" dirty="0"/>
          </a:p>
        </p:txBody>
      </p:sp>
      <p:sp>
        <p:nvSpPr>
          <p:cNvPr id="3" name="Content Placeholder 2"/>
          <p:cNvSpPr>
            <a:spLocks noGrp="1"/>
          </p:cNvSpPr>
          <p:nvPr>
            <p:ph idx="1"/>
          </p:nvPr>
        </p:nvSpPr>
        <p:spPr>
          <a:xfrm>
            <a:off x="560747" y="2082934"/>
            <a:ext cx="7772400" cy="4470266"/>
          </a:xfrm>
        </p:spPr>
        <p:txBody>
          <a:bodyPr>
            <a:normAutofit fontScale="70000" lnSpcReduction="20000"/>
          </a:bodyPr>
          <a:lstStyle/>
          <a:p>
            <a:pPr marL="457200" indent="-457200">
              <a:buClr>
                <a:schemeClr val="accent1">
                  <a:lumMod val="50000"/>
                </a:schemeClr>
              </a:buClr>
            </a:pPr>
            <a:r>
              <a:rPr lang="en-US" sz="2800" b="1" u="sng" dirty="0" smtClean="0">
                <a:solidFill>
                  <a:srgbClr val="4A6300"/>
                </a:solidFill>
              </a:rPr>
              <a:t>November 1</a:t>
            </a:r>
            <a:r>
              <a:rPr lang="en-US" sz="2800" b="1" u="sng" baseline="30000" dirty="0" smtClean="0">
                <a:solidFill>
                  <a:srgbClr val="4A6300"/>
                </a:solidFill>
              </a:rPr>
              <a:t>st</a:t>
            </a:r>
            <a:r>
              <a:rPr lang="en-US" sz="2800" b="1" u="sng" dirty="0">
                <a:solidFill>
                  <a:srgbClr val="4A6300"/>
                </a:solidFill>
              </a:rPr>
              <a:t> </a:t>
            </a:r>
            <a:r>
              <a:rPr lang="en-US" sz="2800" b="1" u="sng" dirty="0" smtClean="0">
                <a:solidFill>
                  <a:srgbClr val="4A6300"/>
                </a:solidFill>
              </a:rPr>
              <a:t>is the day it’s posted……</a:t>
            </a:r>
          </a:p>
          <a:p>
            <a:pPr marL="457200" indent="-457200">
              <a:buClr>
                <a:schemeClr val="accent1">
                  <a:lumMod val="50000"/>
                </a:schemeClr>
              </a:buClr>
            </a:pPr>
            <a:r>
              <a:rPr lang="en-US" sz="2800" b="1" u="sng" dirty="0" smtClean="0">
                <a:solidFill>
                  <a:srgbClr val="4A6300"/>
                </a:solidFill>
              </a:rPr>
              <a:t>February </a:t>
            </a:r>
            <a:r>
              <a:rPr lang="en-US" sz="2800" b="1" u="sng" dirty="0">
                <a:solidFill>
                  <a:srgbClr val="4A6300"/>
                </a:solidFill>
              </a:rPr>
              <a:t>15, 2016 </a:t>
            </a:r>
          </a:p>
          <a:p>
            <a:pPr marL="457200" lvl="1" indent="-457200">
              <a:buClr>
                <a:schemeClr val="accent1">
                  <a:lumMod val="50000"/>
                </a:schemeClr>
              </a:buClr>
            </a:pPr>
            <a:r>
              <a:rPr lang="en-US" sz="2800" b="1" i="1" dirty="0">
                <a:solidFill>
                  <a:srgbClr val="4A6300"/>
                </a:solidFill>
              </a:rPr>
              <a:t>Priority deadline for Early Bird </a:t>
            </a:r>
          </a:p>
          <a:p>
            <a:pPr marL="914400" lvl="1" indent="-457200">
              <a:buClr>
                <a:schemeClr val="accent1">
                  <a:lumMod val="50000"/>
                </a:schemeClr>
              </a:buClr>
            </a:pPr>
            <a:r>
              <a:rPr lang="en-US" sz="2800" dirty="0">
                <a:solidFill>
                  <a:srgbClr val="4A6300"/>
                </a:solidFill>
              </a:rPr>
              <a:t>If error-free, enter a drawing for a $500 scholarship; many available</a:t>
            </a:r>
          </a:p>
          <a:p>
            <a:pPr marL="914400" lvl="1" indent="-457200">
              <a:buClr>
                <a:schemeClr val="accent1">
                  <a:lumMod val="50000"/>
                </a:schemeClr>
              </a:buClr>
            </a:pPr>
            <a:r>
              <a:rPr lang="en-US" sz="2800" dirty="0">
                <a:solidFill>
                  <a:srgbClr val="4A6300"/>
                </a:solidFill>
              </a:rPr>
              <a:t>5:00 pm (PST)</a:t>
            </a:r>
          </a:p>
          <a:p>
            <a:pPr marL="68580" indent="0">
              <a:buClr>
                <a:schemeClr val="accent1">
                  <a:lumMod val="50000"/>
                </a:schemeClr>
              </a:buClr>
              <a:buNone/>
            </a:pPr>
            <a:endParaRPr lang="en-US" sz="2600" dirty="0">
              <a:solidFill>
                <a:srgbClr val="4A6300"/>
              </a:solidFill>
            </a:endParaRPr>
          </a:p>
          <a:p>
            <a:pPr marL="457200" indent="-457200">
              <a:buClr>
                <a:schemeClr val="accent1">
                  <a:lumMod val="50000"/>
                </a:schemeClr>
              </a:buClr>
            </a:pPr>
            <a:r>
              <a:rPr lang="en-US" sz="2800" b="1" u="sng" dirty="0">
                <a:solidFill>
                  <a:srgbClr val="4A6300"/>
                </a:solidFill>
              </a:rPr>
              <a:t>March 1, 2016 </a:t>
            </a:r>
          </a:p>
          <a:p>
            <a:pPr marL="457200" lvl="1" indent="-457200">
              <a:spcBef>
                <a:spcPct val="30000"/>
              </a:spcBef>
              <a:buClr>
                <a:schemeClr val="accent1">
                  <a:lumMod val="50000"/>
                </a:schemeClr>
              </a:buClr>
            </a:pPr>
            <a:r>
              <a:rPr lang="en-US" sz="2800" b="1" i="1" dirty="0">
                <a:solidFill>
                  <a:srgbClr val="4A6300"/>
                </a:solidFill>
              </a:rPr>
              <a:t>FINAL deadline</a:t>
            </a:r>
          </a:p>
          <a:p>
            <a:pPr marL="914400" lvl="1" indent="-457200">
              <a:buClr>
                <a:schemeClr val="accent1">
                  <a:lumMod val="50000"/>
                </a:schemeClr>
              </a:buClr>
            </a:pPr>
            <a:r>
              <a:rPr lang="en-US" sz="2800" dirty="0">
                <a:solidFill>
                  <a:srgbClr val="4A6300"/>
                </a:solidFill>
              </a:rPr>
              <a:t>OSAC Scholarship Applications &amp; all required documents must be submitted to OSAC by 5:00 pm (PST</a:t>
            </a:r>
            <a:r>
              <a:rPr lang="en-US" sz="2800" dirty="0" smtClean="0">
                <a:solidFill>
                  <a:srgbClr val="4A6300"/>
                </a:solidFill>
              </a:rPr>
              <a:t>)</a:t>
            </a:r>
          </a:p>
          <a:p>
            <a:pPr marL="914400" lvl="1" indent="-457200">
              <a:buClr>
                <a:schemeClr val="accent1">
                  <a:lumMod val="50000"/>
                </a:schemeClr>
              </a:buClr>
            </a:pPr>
            <a:endParaRPr lang="en-US" sz="2800" u="sng" dirty="0">
              <a:solidFill>
                <a:srgbClr val="4A6300"/>
              </a:solidFill>
              <a:hlinkClick r:id="rId2"/>
            </a:endParaRPr>
          </a:p>
          <a:p>
            <a:pPr marL="457200" lvl="1" indent="0">
              <a:buClr>
                <a:schemeClr val="accent1">
                  <a:lumMod val="50000"/>
                </a:schemeClr>
              </a:buClr>
              <a:buNone/>
            </a:pPr>
            <a:r>
              <a:rPr lang="en-US" sz="4600" u="sng" dirty="0" smtClean="0">
                <a:hlinkClick r:id="rId2"/>
              </a:rPr>
              <a:t>https</a:t>
            </a:r>
            <a:r>
              <a:rPr lang="en-US" sz="4600" u="sng" dirty="0">
                <a:hlinkClick r:id="rId2"/>
              </a:rPr>
              <a:t>://app.oregonstudentaid.gov/</a:t>
            </a:r>
            <a:r>
              <a:rPr lang="en-US" sz="4600" dirty="0"/>
              <a:t> </a:t>
            </a:r>
            <a:endParaRPr lang="en-US" sz="4600" dirty="0">
              <a:solidFill>
                <a:srgbClr val="4A6300"/>
              </a:solidFill>
            </a:endParaRPr>
          </a:p>
          <a:p>
            <a:pPr marL="914400" lvl="1" indent="-457200">
              <a:buClr>
                <a:schemeClr val="accent1">
                  <a:lumMod val="50000"/>
                </a:schemeClr>
              </a:buClr>
            </a:pPr>
            <a:endParaRPr lang="en-US" sz="2800" dirty="0">
              <a:solidFill>
                <a:srgbClr val="4A6300"/>
              </a:solidFill>
            </a:endParaRPr>
          </a:p>
          <a:p>
            <a:endParaRPr lang="en-US" dirty="0"/>
          </a:p>
        </p:txBody>
      </p:sp>
      <p:sp>
        <p:nvSpPr>
          <p:cNvPr id="4" name="Rectangle 3"/>
          <p:cNvSpPr/>
          <p:nvPr/>
        </p:nvSpPr>
        <p:spPr>
          <a:xfrm>
            <a:off x="914400" y="498901"/>
            <a:ext cx="10896600" cy="830997"/>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OSAC</a:t>
            </a:r>
            <a:endParaRPr lang="en-US" sz="4800" dirty="0"/>
          </a:p>
        </p:txBody>
      </p:sp>
    </p:spTree>
  </p:cSld>
  <p:clrMapOvr>
    <a:masterClrMapping/>
  </p:clrMapOvr>
  <mc:AlternateContent xmlns:mc="http://schemas.openxmlformats.org/markup-compatibility/2006">
    <mc:Choice xmlns:p14="http://schemas.microsoft.com/office/powerpoint/2010/main" Requires="p14">
      <p:transition p14:dur="0" advClick="0" advTm="10000"/>
    </mc:Choice>
    <mc:Fallback>
      <p:transition xmlns:p14="http://schemas.microsoft.com/office/powerpoint/2010/main" advClick="0" advTm="10000"/>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130257"/>
            <a:ext cx="7924800" cy="3352800"/>
          </a:xfrm>
        </p:spPr>
        <p:txBody>
          <a:bodyPr>
            <a:normAutofit fontScale="77500" lnSpcReduction="20000"/>
          </a:bodyPr>
          <a:lstStyle/>
          <a:p>
            <a:pPr marL="457200" indent="-457200">
              <a:spcAft>
                <a:spcPct val="20000"/>
              </a:spcAft>
              <a:buClr>
                <a:schemeClr val="accent1">
                  <a:lumMod val="50000"/>
                </a:schemeClr>
              </a:buClr>
              <a:buSzPct val="100000"/>
              <a:buFont typeface="Wingdings" charset="2"/>
              <a:buChar char=""/>
            </a:pPr>
            <a:r>
              <a:rPr lang="en-US" sz="2800" b="1" dirty="0">
                <a:solidFill>
                  <a:srgbClr val="74A510"/>
                </a:solidFill>
                <a:cs typeface="Times New Roman" pitchFamily="18" charset="0"/>
              </a:rPr>
              <a:t>A</a:t>
            </a:r>
            <a:r>
              <a:rPr lang="en-US" sz="2800" b="1" dirty="0" smtClean="0">
                <a:solidFill>
                  <a:srgbClr val="74A510"/>
                </a:solidFill>
                <a:cs typeface="Times New Roman" pitchFamily="18" charset="0"/>
              </a:rPr>
              <a:t>.  </a:t>
            </a:r>
            <a:r>
              <a:rPr lang="en-US" dirty="0">
                <a:solidFill>
                  <a:srgbClr val="74A510"/>
                </a:solidFill>
                <a:cs typeface="Times New Roman" pitchFamily="18" charset="0"/>
              </a:rPr>
              <a:t>Explain your career aspirations and your educational plan to meet these goals. Be specific.</a:t>
            </a:r>
          </a:p>
          <a:p>
            <a:pPr marL="457200" indent="-457200">
              <a:spcBef>
                <a:spcPct val="50000"/>
              </a:spcBef>
              <a:spcAft>
                <a:spcPct val="30000"/>
              </a:spcAft>
              <a:buClr>
                <a:schemeClr val="accent1">
                  <a:lumMod val="50000"/>
                </a:schemeClr>
              </a:buClr>
              <a:buSzPct val="100000"/>
              <a:buFont typeface="Wingdings" charset="2"/>
              <a:buChar char=""/>
            </a:pPr>
            <a:r>
              <a:rPr lang="en-US" sz="2800" b="1" dirty="0" smtClean="0">
                <a:solidFill>
                  <a:srgbClr val="74A510"/>
                </a:solidFill>
                <a:cs typeface="Times New Roman" pitchFamily="18" charset="0"/>
              </a:rPr>
              <a:t>B. </a:t>
            </a:r>
            <a:r>
              <a:rPr lang="en-US" dirty="0">
                <a:solidFill>
                  <a:srgbClr val="74A510"/>
                </a:solidFill>
                <a:cs typeface="Times New Roman" pitchFamily="18" charset="0"/>
              </a:rPr>
              <a:t>	Explain how you have helped your family or made your community a better place to live. Provide specific examples. </a:t>
            </a:r>
          </a:p>
          <a:p>
            <a:pPr marL="457200" indent="-457200">
              <a:spcBef>
                <a:spcPct val="50000"/>
              </a:spcBef>
              <a:spcAft>
                <a:spcPct val="30000"/>
              </a:spcAft>
              <a:buClr>
                <a:schemeClr val="accent1">
                  <a:lumMod val="50000"/>
                </a:schemeClr>
              </a:buClr>
              <a:buSzPct val="100000"/>
              <a:buFont typeface="Wingdings" charset="2"/>
              <a:buChar char=""/>
            </a:pPr>
            <a:r>
              <a:rPr lang="en-US" sz="2800" b="1" dirty="0" smtClean="0">
                <a:solidFill>
                  <a:srgbClr val="74A510"/>
                </a:solidFill>
                <a:cs typeface="Times New Roman" pitchFamily="18" charset="0"/>
              </a:rPr>
              <a:t>C.  </a:t>
            </a:r>
            <a:r>
              <a:rPr lang="en-US" dirty="0">
                <a:solidFill>
                  <a:srgbClr val="74A510"/>
                </a:solidFill>
                <a:cs typeface="Times New Roman" pitchFamily="18" charset="0"/>
              </a:rPr>
              <a:t>Describe a personal accomplishment and the strengths and skills you used to achieve it.</a:t>
            </a:r>
          </a:p>
          <a:p>
            <a:pPr marL="457200" indent="-457200">
              <a:spcBef>
                <a:spcPct val="50000"/>
              </a:spcBef>
              <a:spcAft>
                <a:spcPct val="30000"/>
              </a:spcAft>
              <a:buClr>
                <a:schemeClr val="accent1">
                  <a:lumMod val="50000"/>
                </a:schemeClr>
              </a:buClr>
              <a:buSzPct val="100000"/>
              <a:buFont typeface="Wingdings" charset="2"/>
              <a:buChar char=""/>
            </a:pPr>
            <a:r>
              <a:rPr lang="en-US" sz="2800" b="1" dirty="0" smtClean="0">
                <a:solidFill>
                  <a:srgbClr val="74A510"/>
                </a:solidFill>
                <a:cs typeface="Times New Roman" pitchFamily="18" charset="0"/>
              </a:rPr>
              <a:t>D.  </a:t>
            </a:r>
            <a:r>
              <a:rPr lang="en-US" dirty="0">
                <a:solidFill>
                  <a:srgbClr val="74A510"/>
                </a:solidFill>
                <a:cs typeface="Times New Roman" pitchFamily="18" charset="0"/>
              </a:rPr>
              <a:t>Describe a significant change or experience that has occurred in your life. How did you respond and what did you learn about yourself?</a:t>
            </a:r>
            <a:endParaRPr lang="en-US" sz="2800" dirty="0">
              <a:solidFill>
                <a:srgbClr val="74A510"/>
              </a:solidFill>
            </a:endParaRPr>
          </a:p>
          <a:p>
            <a:endParaRPr lang="en-US" dirty="0">
              <a:solidFill>
                <a:srgbClr val="4A6300"/>
              </a:solidFill>
            </a:endParaRPr>
          </a:p>
        </p:txBody>
      </p:sp>
      <p:sp>
        <p:nvSpPr>
          <p:cNvPr id="5" name="Rectangle 4"/>
          <p:cNvSpPr/>
          <p:nvPr/>
        </p:nvSpPr>
        <p:spPr>
          <a:xfrm>
            <a:off x="591971" y="1447800"/>
            <a:ext cx="7848600" cy="2542234"/>
          </a:xfrm>
          <a:prstGeom prst="rect">
            <a:avLst/>
          </a:prstGeom>
        </p:spPr>
        <p:txBody>
          <a:bodyPr wrap="square">
            <a:spAutoFit/>
          </a:bodyPr>
          <a:lstStyle/>
          <a:p>
            <a:pPr marL="457200" indent="-457200">
              <a:spcAft>
                <a:spcPct val="20000"/>
              </a:spcAft>
              <a:buClr>
                <a:schemeClr val="tx2"/>
              </a:buClr>
              <a:buSzPct val="100000"/>
              <a:buAutoNum type="arabicPeriod"/>
            </a:pPr>
            <a:r>
              <a:rPr lang="en-US" sz="3200" b="1" dirty="0" smtClean="0">
                <a:solidFill>
                  <a:schemeClr val="bg2">
                    <a:lumMod val="50000"/>
                  </a:schemeClr>
                </a:solidFill>
                <a:cs typeface="Times New Roman" pitchFamily="18" charset="0"/>
              </a:rPr>
              <a:t>Transcript (#1 reason for rejection)</a:t>
            </a:r>
          </a:p>
          <a:p>
            <a:pPr marL="457200" indent="-457200">
              <a:spcAft>
                <a:spcPct val="20000"/>
              </a:spcAft>
              <a:buClr>
                <a:schemeClr val="tx2"/>
              </a:buClr>
              <a:buSzPct val="100000"/>
              <a:buFontTx/>
              <a:buAutoNum type="arabicPeriod"/>
            </a:pPr>
            <a:r>
              <a:rPr lang="en-US" sz="3200" b="1" dirty="0" smtClean="0">
                <a:solidFill>
                  <a:schemeClr val="bg2">
                    <a:lumMod val="50000"/>
                  </a:schemeClr>
                </a:solidFill>
                <a:cs typeface="Times New Roman" pitchFamily="18" charset="0"/>
              </a:rPr>
              <a:t>Activities Chart WITH hours spent</a:t>
            </a:r>
          </a:p>
          <a:p>
            <a:pPr marL="457200" indent="-457200">
              <a:spcAft>
                <a:spcPct val="20000"/>
              </a:spcAft>
              <a:buClr>
                <a:schemeClr val="tx2"/>
              </a:buClr>
              <a:buSzPct val="100000"/>
              <a:buFontTx/>
              <a:buAutoNum type="arabicPeriod"/>
            </a:pPr>
            <a:r>
              <a:rPr lang="en-US" sz="3200" b="1" dirty="0" smtClean="0">
                <a:solidFill>
                  <a:schemeClr val="bg2">
                    <a:lumMod val="50000"/>
                  </a:schemeClr>
                </a:solidFill>
                <a:cs typeface="Times New Roman" pitchFamily="18" charset="0"/>
              </a:rPr>
              <a:t>Essay </a:t>
            </a:r>
            <a:r>
              <a:rPr lang="en-US" sz="3200" b="1" dirty="0">
                <a:solidFill>
                  <a:schemeClr val="bg2">
                    <a:lumMod val="50000"/>
                  </a:schemeClr>
                </a:solidFill>
                <a:cs typeface="Times New Roman" pitchFamily="18" charset="0"/>
              </a:rPr>
              <a:t>questions</a:t>
            </a:r>
          </a:p>
          <a:p>
            <a:pPr marL="457200" indent="-457200">
              <a:spcAft>
                <a:spcPct val="20000"/>
              </a:spcAft>
              <a:buClr>
                <a:schemeClr val="tx2"/>
              </a:buClr>
              <a:buSzPct val="100000"/>
              <a:buAutoNum type="arabicPeriod"/>
            </a:pPr>
            <a:endParaRPr lang="en-US" sz="2000" b="1" dirty="0" smtClean="0">
              <a:solidFill>
                <a:schemeClr val="bg2">
                  <a:lumMod val="50000"/>
                </a:schemeClr>
              </a:solidFill>
              <a:cs typeface="Times New Roman" pitchFamily="18" charset="0"/>
            </a:endParaRPr>
          </a:p>
          <a:p>
            <a:pPr marL="457200" indent="-457200">
              <a:spcAft>
                <a:spcPct val="20000"/>
              </a:spcAft>
              <a:buClr>
                <a:schemeClr val="tx2"/>
              </a:buClr>
              <a:buSzPct val="100000"/>
              <a:buAutoNum type="arabicPeriod"/>
            </a:pPr>
            <a:endParaRPr lang="en-US" sz="2000" dirty="0">
              <a:solidFill>
                <a:schemeClr val="bg2">
                  <a:lumMod val="50000"/>
                </a:schemeClr>
              </a:solidFill>
            </a:endParaRPr>
          </a:p>
        </p:txBody>
      </p:sp>
      <p:sp>
        <p:nvSpPr>
          <p:cNvPr id="6" name="Rectangle 5"/>
          <p:cNvSpPr/>
          <p:nvPr/>
        </p:nvSpPr>
        <p:spPr>
          <a:xfrm>
            <a:off x="533400" y="533400"/>
            <a:ext cx="10896600" cy="830997"/>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OSAC Ins and Outs</a:t>
            </a:r>
            <a:endParaRPr lang="en-US" sz="4800" dirty="0"/>
          </a:p>
        </p:txBody>
      </p:sp>
    </p:spTree>
    <p:extLst>
      <p:ext uri="{BB962C8B-B14F-4D97-AF65-F5344CB8AC3E}">
        <p14:creationId xmlns:p14="http://schemas.microsoft.com/office/powerpoint/2010/main" val="2923911429"/>
      </p:ext>
    </p:extLst>
  </p:cSld>
  <p:clrMapOvr>
    <a:masterClrMapping/>
  </p:clrMapOvr>
  <mc:AlternateContent xmlns:mc="http://schemas.openxmlformats.org/markup-compatibility/2006">
    <mc:Choice xmlns:p14="http://schemas.microsoft.com/office/powerpoint/2010/main" Requires="p14">
      <p:transition p14:dur="0" advClick="0" advTm="10000"/>
    </mc:Choice>
    <mc:Fallback>
      <p:transition xmlns:p14="http://schemas.microsoft.com/office/powerpoint/2010/main" advClick="0" advTm="10000"/>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17487"/>
            <a:ext cx="8229600" cy="3102113"/>
          </a:xfrm>
        </p:spPr>
        <p:txBody>
          <a:bodyPr>
            <a:normAutofit fontScale="47500" lnSpcReduction="20000"/>
          </a:bodyPr>
          <a:lstStyle/>
          <a:p>
            <a:r>
              <a:rPr lang="en-US" sz="3600" dirty="0" smtClean="0"/>
              <a:t>For most colleges and universities – scholarships are listed under Financial Aid</a:t>
            </a:r>
          </a:p>
          <a:p>
            <a:pPr>
              <a:buNone/>
            </a:pPr>
            <a:r>
              <a:rPr lang="en-US" sz="3600" dirty="0" smtClean="0"/>
              <a:t>	</a:t>
            </a:r>
            <a:r>
              <a:rPr lang="en-US" sz="3600" dirty="0"/>
              <a:t>	</a:t>
            </a:r>
            <a:r>
              <a:rPr lang="en-US" sz="3600" dirty="0" smtClean="0">
                <a:hlinkClick r:id="rId2"/>
              </a:rPr>
              <a:t>University </a:t>
            </a:r>
            <a:r>
              <a:rPr lang="en-US" sz="3600" dirty="0" smtClean="0">
                <a:hlinkClick r:id="rId2"/>
              </a:rPr>
              <a:t>of Oregon</a:t>
            </a:r>
            <a:endParaRPr lang="en-US" sz="3600" dirty="0" smtClean="0"/>
          </a:p>
          <a:p>
            <a:pPr>
              <a:buNone/>
            </a:pPr>
            <a:r>
              <a:rPr lang="en-US" sz="3600" dirty="0" smtClean="0"/>
              <a:t>	</a:t>
            </a:r>
            <a:r>
              <a:rPr lang="en-US" sz="3600" dirty="0" smtClean="0"/>
              <a:t>	</a:t>
            </a:r>
            <a:r>
              <a:rPr lang="en-US" sz="3600" dirty="0" smtClean="0">
                <a:hlinkClick r:id="rId3"/>
              </a:rPr>
              <a:t>Lane </a:t>
            </a:r>
            <a:r>
              <a:rPr lang="en-US" sz="3600" dirty="0" smtClean="0">
                <a:hlinkClick r:id="rId3"/>
              </a:rPr>
              <a:t>Community College </a:t>
            </a:r>
            <a:r>
              <a:rPr lang="en-US" sz="3600" dirty="0" smtClean="0">
                <a:hlinkClick r:id="rId3"/>
              </a:rPr>
              <a:t>Foundation</a:t>
            </a:r>
            <a:endParaRPr lang="en-US" sz="3600" dirty="0" smtClean="0"/>
          </a:p>
          <a:p>
            <a:pPr>
              <a:buNone/>
            </a:pPr>
            <a:endParaRPr lang="en-US" sz="3600" dirty="0"/>
          </a:p>
          <a:p>
            <a:r>
              <a:rPr lang="en-US" sz="3600" dirty="0" smtClean="0"/>
              <a:t>College </a:t>
            </a:r>
            <a:r>
              <a:rPr lang="en-US" sz="3600" dirty="0" smtClean="0"/>
              <a:t>websites can also be little gold mines for non-university sponsored scholarships.</a:t>
            </a:r>
          </a:p>
          <a:p>
            <a:pPr>
              <a:buNone/>
            </a:pPr>
            <a:r>
              <a:rPr lang="en-US" sz="3600" dirty="0" smtClean="0"/>
              <a:t>	</a:t>
            </a:r>
            <a:r>
              <a:rPr lang="en-US" sz="3600" dirty="0" smtClean="0"/>
              <a:t>	</a:t>
            </a:r>
            <a:r>
              <a:rPr lang="en-US" sz="3600" dirty="0" smtClean="0">
                <a:hlinkClick r:id="rId4"/>
              </a:rPr>
              <a:t>University </a:t>
            </a:r>
            <a:r>
              <a:rPr lang="en-US" sz="3600" dirty="0" smtClean="0">
                <a:hlinkClick r:id="rId4"/>
              </a:rPr>
              <a:t>of </a:t>
            </a:r>
            <a:r>
              <a:rPr lang="en-US" sz="3600" dirty="0" smtClean="0">
                <a:hlinkClick r:id="rId4"/>
              </a:rPr>
              <a:t>Portland</a:t>
            </a:r>
            <a:endParaRPr lang="en-US" sz="3600" dirty="0" smtClean="0"/>
          </a:p>
          <a:p>
            <a:pPr>
              <a:buNone/>
            </a:pPr>
            <a:endParaRPr lang="en-US" sz="3600" dirty="0"/>
          </a:p>
          <a:p>
            <a:r>
              <a:rPr lang="en-US" sz="3600" dirty="0" smtClean="0"/>
              <a:t>Google: </a:t>
            </a:r>
            <a:r>
              <a:rPr lang="en-US" sz="3600" dirty="0" smtClean="0"/>
              <a:t>KEY WORDS: </a:t>
            </a:r>
          </a:p>
          <a:p>
            <a:pPr marL="68580" indent="0">
              <a:buNone/>
            </a:pPr>
            <a:r>
              <a:rPr lang="en-US" sz="3600" dirty="0"/>
              <a:t>	</a:t>
            </a:r>
            <a:r>
              <a:rPr lang="en-US" sz="3600" dirty="0" smtClean="0"/>
              <a:t>name of school scholarships</a:t>
            </a:r>
          </a:p>
          <a:p>
            <a:pPr marL="68580" indent="0">
              <a:buNone/>
            </a:pPr>
            <a:endParaRPr lang="en-US" dirty="0" smtClean="0"/>
          </a:p>
        </p:txBody>
      </p:sp>
      <p:sp>
        <p:nvSpPr>
          <p:cNvPr id="4" name="Rectangle 3"/>
          <p:cNvSpPr/>
          <p:nvPr/>
        </p:nvSpPr>
        <p:spPr>
          <a:xfrm>
            <a:off x="456283" y="609600"/>
            <a:ext cx="9372600" cy="707886"/>
          </a:xfrm>
          <a:prstGeom prst="rect">
            <a:avLst/>
          </a:prstGeom>
        </p:spPr>
        <p:txBody>
          <a:bodyPr wrap="square">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School Specific Scholarships</a:t>
            </a:r>
            <a:endParaRPr lang="en-US" sz="4000" dirty="0"/>
          </a:p>
        </p:txBody>
      </p:sp>
      <p:graphicFrame>
        <p:nvGraphicFramePr>
          <p:cNvPr id="7" name="Table 6"/>
          <p:cNvGraphicFramePr>
            <a:graphicFrameLocks noGrp="1"/>
          </p:cNvGraphicFramePr>
          <p:nvPr>
            <p:extLst>
              <p:ext uri="{D42A27DB-BD31-4B8C-83A1-F6EECF244321}">
                <p14:modId xmlns:p14="http://schemas.microsoft.com/office/powerpoint/2010/main" val="1679939610"/>
              </p:ext>
            </p:extLst>
          </p:nvPr>
        </p:nvGraphicFramePr>
        <p:xfrm>
          <a:off x="762000" y="4170680"/>
          <a:ext cx="7543800" cy="2230120"/>
        </p:xfrm>
        <a:graphic>
          <a:graphicData uri="http://schemas.openxmlformats.org/drawingml/2006/table">
            <a:tbl>
              <a:tblPr firstRow="1" bandRow="1">
                <a:tableStyleId>{5C22544A-7EE6-4342-B048-85BDC9FD1C3A}</a:tableStyleId>
              </a:tblPr>
              <a:tblGrid>
                <a:gridCol w="3771900"/>
                <a:gridCol w="3771900"/>
              </a:tblGrid>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Free and Reduced Lunch Eligible? Pell Grant?</a:t>
                      </a:r>
                    </a:p>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t>100% Fre</a:t>
                      </a:r>
                      <a:r>
                        <a:rPr lang="en-US" sz="3200" baseline="0" dirty="0" smtClean="0"/>
                        <a:t>e Tuition</a:t>
                      </a:r>
                      <a:endParaRPr lang="en-US" sz="3200" dirty="0" smtClean="0"/>
                    </a:p>
                  </a:txBody>
                  <a:tcPr/>
                </a:tc>
                <a:tc hMerge="1">
                  <a:txBody>
                    <a:bodyPr/>
                    <a:lstStyle/>
                    <a:p>
                      <a:endParaRPr lang="en-US" dirty="0"/>
                    </a:p>
                  </a:txBody>
                  <a:tcPr/>
                </a:tc>
              </a:tr>
              <a:tr h="370840">
                <a:tc>
                  <a:txBody>
                    <a:bodyPr/>
                    <a:lstStyle/>
                    <a:p>
                      <a:pPr algn="ctr"/>
                      <a:r>
                        <a:rPr lang="en-US" b="1" dirty="0" smtClean="0">
                          <a:solidFill>
                            <a:schemeClr val="accent6"/>
                          </a:solidFill>
                        </a:rPr>
                        <a:t>OSU</a:t>
                      </a:r>
                      <a:endParaRPr lang="en-US" b="1" dirty="0">
                        <a:solidFill>
                          <a:schemeClr val="accent6"/>
                        </a:solidFill>
                      </a:endParaRPr>
                    </a:p>
                  </a:txBody>
                  <a:tcPr>
                    <a:solidFill>
                      <a:schemeClr val="tx1"/>
                    </a:solidFill>
                  </a:tcPr>
                </a:tc>
                <a:tc>
                  <a:txBody>
                    <a:bodyPr/>
                    <a:lstStyle/>
                    <a:p>
                      <a:pPr algn="ctr"/>
                      <a:r>
                        <a:rPr lang="en-US" b="1" dirty="0" err="1" smtClean="0">
                          <a:solidFill>
                            <a:srgbClr val="008000"/>
                          </a:solidFill>
                        </a:rPr>
                        <a:t>UofO</a:t>
                      </a:r>
                      <a:endParaRPr lang="en-US" b="1" dirty="0">
                        <a:solidFill>
                          <a:srgbClr val="008000"/>
                        </a:solidFill>
                      </a:endParaRPr>
                    </a:p>
                  </a:txBody>
                  <a:tcPr>
                    <a:solidFill>
                      <a:srgbClr val="FFFF00"/>
                    </a:solidFill>
                  </a:tcPr>
                </a:tc>
              </a:tr>
              <a:tr h="1473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Bridge to Success 3.0</a:t>
                      </a:r>
                      <a:r>
                        <a:rPr lang="en-US" b="1" baseline="0" dirty="0" smtClean="0"/>
                        <a:t> GPA</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Pathways 3.4 GPA</a:t>
                      </a:r>
                      <a:endParaRPr lang="en-US" dirty="0" smtClean="0"/>
                    </a:p>
                  </a:txBody>
                  <a:tcPr/>
                </a:tc>
              </a:tr>
              <a:tr h="370840">
                <a:tc gridSpan="2">
                  <a:txBody>
                    <a:bodyPr/>
                    <a:lstStyle/>
                    <a:p>
                      <a:pPr algn="ctr"/>
                      <a:r>
                        <a:rPr lang="en-US" b="1" dirty="0" smtClean="0"/>
                        <a:t>Don’t forget to pick up your FREE SAT waivers!  </a:t>
                      </a:r>
                    </a:p>
                    <a:p>
                      <a:pPr algn="ctr"/>
                      <a:r>
                        <a:rPr lang="en-US" b="1" dirty="0" smtClean="0"/>
                        <a:t>Eligible to waive/defer a lot of your application fees!</a:t>
                      </a:r>
                    </a:p>
                  </a:txBody>
                  <a:tcPr/>
                </a:tc>
                <a:tc hMerge="1">
                  <a:txBody>
                    <a:bodyPr/>
                    <a:lstStyle/>
                    <a:p>
                      <a:endParaRPr lang="en-US" dirty="0"/>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0"/>
            <a:ext cx="8229600" cy="4648200"/>
          </a:xfrm>
        </p:spPr>
        <p:txBody>
          <a:bodyPr>
            <a:normAutofit fontScale="55000" lnSpcReduction="20000"/>
          </a:bodyPr>
          <a:lstStyle/>
          <a:p>
            <a:r>
              <a:rPr lang="en-US" sz="3400" dirty="0" err="1" smtClean="0"/>
              <a:t>Naviance</a:t>
            </a:r>
            <a:r>
              <a:rPr lang="en-US" sz="3400" dirty="0" smtClean="0"/>
              <a:t> </a:t>
            </a:r>
            <a:endParaRPr lang="en-US" sz="3400" dirty="0" smtClean="0"/>
          </a:p>
          <a:p>
            <a:pPr marL="68580" indent="0">
              <a:buNone/>
            </a:pPr>
            <a:r>
              <a:rPr lang="en-US" sz="3400" dirty="0"/>
              <a:t>	</a:t>
            </a:r>
            <a:r>
              <a:rPr lang="en-US" sz="3400" dirty="0" smtClean="0"/>
              <a:t>Scholarship Search List</a:t>
            </a:r>
          </a:p>
          <a:p>
            <a:pPr marL="68580" indent="0">
              <a:buNone/>
            </a:pPr>
            <a:r>
              <a:rPr lang="en-US" sz="3400" dirty="0"/>
              <a:t>	</a:t>
            </a:r>
            <a:r>
              <a:rPr lang="en-US" sz="3400" dirty="0" smtClean="0"/>
              <a:t>National Scholarship Search</a:t>
            </a:r>
            <a:endParaRPr lang="en-US" sz="3400" dirty="0" smtClean="0"/>
          </a:p>
          <a:p>
            <a:pPr>
              <a:buNone/>
            </a:pPr>
            <a:r>
              <a:rPr lang="en-US" sz="3400" dirty="0" smtClean="0"/>
              <a:t>			</a:t>
            </a:r>
          </a:p>
          <a:p>
            <a:r>
              <a:rPr lang="en-US" sz="3400" dirty="0" smtClean="0"/>
              <a:t>Websites</a:t>
            </a:r>
          </a:p>
          <a:p>
            <a:pPr lvl="2">
              <a:buNone/>
            </a:pPr>
            <a:r>
              <a:rPr lang="en-US" sz="3400" dirty="0" smtClean="0"/>
              <a:t>	</a:t>
            </a:r>
            <a:r>
              <a:rPr lang="en-US" sz="3400" dirty="0" err="1" smtClean="0"/>
              <a:t>www.finaid.org</a:t>
            </a:r>
            <a:endParaRPr lang="en-US" sz="3400" dirty="0" smtClean="0"/>
          </a:p>
          <a:p>
            <a:pPr lvl="2">
              <a:buNone/>
            </a:pPr>
            <a:r>
              <a:rPr lang="en-US" sz="3400" dirty="0" smtClean="0"/>
              <a:t>	</a:t>
            </a:r>
            <a:r>
              <a:rPr lang="en-US" sz="3400" dirty="0" err="1" smtClean="0"/>
              <a:t>www.fastweb.com</a:t>
            </a:r>
            <a:endParaRPr lang="en-US" sz="3400" dirty="0" smtClean="0"/>
          </a:p>
          <a:p>
            <a:pPr lvl="2">
              <a:buNone/>
            </a:pPr>
            <a:r>
              <a:rPr lang="en-US" sz="3400" dirty="0"/>
              <a:t>	</a:t>
            </a:r>
            <a:r>
              <a:rPr lang="en-US" sz="3400" dirty="0" err="1" smtClean="0"/>
              <a:t>scholarships.com</a:t>
            </a:r>
            <a:endParaRPr lang="en-US" sz="3400" dirty="0" smtClean="0"/>
          </a:p>
          <a:p>
            <a:pPr lvl="2">
              <a:buNone/>
            </a:pPr>
            <a:endParaRPr lang="en-US" sz="3400" dirty="0" smtClean="0"/>
          </a:p>
          <a:p>
            <a:r>
              <a:rPr lang="en-US" sz="3400" dirty="0" smtClean="0"/>
              <a:t>Professional Organizations</a:t>
            </a:r>
          </a:p>
          <a:p>
            <a:pPr lvl="1">
              <a:buNone/>
            </a:pPr>
            <a:r>
              <a:rPr lang="en-US" sz="3400" dirty="0" smtClean="0"/>
              <a:t>	ex. </a:t>
            </a:r>
            <a:r>
              <a:rPr lang="en-US" sz="3400" dirty="0" smtClean="0">
                <a:hlinkClick r:id="rId2"/>
              </a:rPr>
              <a:t>American Medical </a:t>
            </a:r>
            <a:r>
              <a:rPr lang="en-US" sz="3400" dirty="0" smtClean="0">
                <a:hlinkClick r:id="rId2"/>
              </a:rPr>
              <a:t>Association</a:t>
            </a:r>
            <a:endParaRPr lang="en-US" sz="3400" dirty="0" smtClean="0"/>
          </a:p>
          <a:p>
            <a:pPr lvl="1">
              <a:buNone/>
            </a:pPr>
            <a:r>
              <a:rPr lang="en-US" sz="3400" dirty="0"/>
              <a:t>	</a:t>
            </a:r>
            <a:r>
              <a:rPr lang="en-US" sz="3400" dirty="0" smtClean="0"/>
              <a:t>Unions, etc.</a:t>
            </a:r>
            <a:endParaRPr lang="en-US" sz="3400" dirty="0" smtClean="0"/>
          </a:p>
          <a:p>
            <a:pPr lvl="1">
              <a:buNone/>
            </a:pPr>
            <a:endParaRPr lang="en-US" sz="4100" dirty="0" smtClean="0"/>
          </a:p>
          <a:p>
            <a:pPr lvl="1">
              <a:buNone/>
            </a:pPr>
            <a:r>
              <a:rPr lang="en-US" sz="4100" dirty="0" smtClean="0">
                <a:solidFill>
                  <a:schemeClr val="accent3">
                    <a:lumMod val="75000"/>
                  </a:schemeClr>
                </a:solidFill>
              </a:rPr>
              <a:t>Paying for scholarships searches=SCAM!</a:t>
            </a:r>
            <a:endParaRPr lang="en-US" sz="4100" dirty="0" smtClean="0">
              <a:solidFill>
                <a:schemeClr val="accent3">
                  <a:lumMod val="75000"/>
                </a:schemeClr>
              </a:solidFill>
            </a:endParaRPr>
          </a:p>
          <a:p>
            <a:endParaRPr lang="en-US" dirty="0"/>
          </a:p>
        </p:txBody>
      </p:sp>
      <p:sp>
        <p:nvSpPr>
          <p:cNvPr id="4" name="Rectangle 3"/>
          <p:cNvSpPr/>
          <p:nvPr/>
        </p:nvSpPr>
        <p:spPr>
          <a:xfrm>
            <a:off x="533400" y="714586"/>
            <a:ext cx="10896600" cy="830997"/>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National Scholarships</a:t>
            </a:r>
            <a:endParaRPr lang="en-US" sz="4800"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533400"/>
            <a:ext cx="7024744" cy="1143000"/>
          </a:xfrm>
        </p:spPr>
        <p:txBody>
          <a:bodyPr>
            <a:normAutofit/>
          </a:bodyPr>
          <a:lstStyle/>
          <a:p>
            <a:pPr algn="ctr"/>
            <a:r>
              <a:rPr lang="en-US" sz="1400" dirty="0" smtClean="0">
                <a:solidFill>
                  <a:schemeClr val="tx1">
                    <a:lumMod val="75000"/>
                    <a:lumOff val="25000"/>
                  </a:schemeClr>
                </a:solidFill>
              </a:rPr>
              <a:t>(approximate date and amount)</a:t>
            </a:r>
            <a:endParaRPr lang="en-US" sz="1400" dirty="0">
              <a:solidFill>
                <a:schemeClr val="tx1">
                  <a:lumMod val="75000"/>
                  <a:lumOff val="25000"/>
                </a:schemeClr>
              </a:solidFill>
            </a:endParaRPr>
          </a:p>
        </p:txBody>
      </p:sp>
      <p:sp>
        <p:nvSpPr>
          <p:cNvPr id="3" name="Content Placeholder 2"/>
          <p:cNvSpPr>
            <a:spLocks noGrp="1"/>
          </p:cNvSpPr>
          <p:nvPr>
            <p:ph idx="1"/>
          </p:nvPr>
        </p:nvSpPr>
        <p:spPr>
          <a:xfrm>
            <a:off x="381000" y="1825023"/>
            <a:ext cx="8153400" cy="3661377"/>
          </a:xfrm>
        </p:spPr>
        <p:txBody>
          <a:bodyPr>
            <a:normAutofit fontScale="77500" lnSpcReduction="20000"/>
          </a:bodyPr>
          <a:lstStyle/>
          <a:p>
            <a:pPr lvl="2"/>
            <a:r>
              <a:rPr lang="en-US" b="1" dirty="0" smtClean="0"/>
              <a:t>Peace Scholarship, $500, April 11</a:t>
            </a:r>
            <a:r>
              <a:rPr lang="en-US" b="1" baseline="30000" dirty="0" smtClean="0"/>
              <a:t>th</a:t>
            </a:r>
          </a:p>
          <a:p>
            <a:pPr lvl="2"/>
            <a:r>
              <a:rPr lang="en-US" b="1" dirty="0" smtClean="0"/>
              <a:t>Kiwanis, $500, March 11</a:t>
            </a:r>
            <a:r>
              <a:rPr lang="en-US" b="1" baseline="30000" dirty="0" smtClean="0"/>
              <a:t>th</a:t>
            </a:r>
            <a:endParaRPr lang="en-US" b="1" baseline="30000" dirty="0" smtClean="0"/>
          </a:p>
          <a:p>
            <a:pPr lvl="2"/>
            <a:r>
              <a:rPr lang="en-US" b="1" dirty="0" smtClean="0"/>
              <a:t>Eugene Masonic Lodge #11, $2000 April 24</a:t>
            </a:r>
            <a:r>
              <a:rPr lang="en-US" b="1" baseline="30000" dirty="0" smtClean="0"/>
              <a:t>th</a:t>
            </a:r>
            <a:endParaRPr lang="en-US" b="1" dirty="0" smtClean="0"/>
          </a:p>
          <a:p>
            <a:pPr lvl="2"/>
            <a:r>
              <a:rPr lang="en-US" b="1" dirty="0" smtClean="0"/>
              <a:t>Singer Foundation </a:t>
            </a:r>
            <a:r>
              <a:rPr lang="en-US" b="1" dirty="0" smtClean="0"/>
              <a:t>Scholarship, renewable $ varies, April 8</a:t>
            </a:r>
            <a:r>
              <a:rPr lang="en-US" b="1" baseline="30000" dirty="0" smtClean="0"/>
              <a:t>th</a:t>
            </a:r>
            <a:endParaRPr lang="en-US" b="1" baseline="30000" dirty="0" smtClean="0"/>
          </a:p>
          <a:p>
            <a:pPr lvl="2"/>
            <a:r>
              <a:rPr lang="en-US" b="1" dirty="0" smtClean="0"/>
              <a:t>Keizer Permanente Health Career, $2000, January 14</a:t>
            </a:r>
            <a:r>
              <a:rPr lang="en-US" b="1" baseline="30000" dirty="0" smtClean="0"/>
              <a:t>th</a:t>
            </a:r>
          </a:p>
          <a:p>
            <a:pPr lvl="2"/>
            <a:r>
              <a:rPr lang="en-US" b="1" dirty="0" smtClean="0"/>
              <a:t>Comcast $1000 December 4</a:t>
            </a:r>
            <a:r>
              <a:rPr lang="en-US" b="1" baseline="30000" dirty="0" smtClean="0"/>
              <a:t>th</a:t>
            </a:r>
            <a:endParaRPr lang="en-US" b="1" dirty="0" smtClean="0"/>
          </a:p>
          <a:p>
            <a:pPr lvl="2"/>
            <a:r>
              <a:rPr lang="en-US" b="1" dirty="0" smtClean="0"/>
              <a:t>4j Sponsorship Full ride at Lane, January 15</a:t>
            </a:r>
            <a:r>
              <a:rPr lang="en-US" b="1" baseline="30000" dirty="0" smtClean="0"/>
              <a:t>th</a:t>
            </a:r>
          </a:p>
          <a:p>
            <a:pPr lvl="2"/>
            <a:r>
              <a:rPr lang="en-US" b="1" dirty="0" smtClean="0"/>
              <a:t>Delta Rotary $500-$3000, April 1</a:t>
            </a:r>
            <a:r>
              <a:rPr lang="en-US" b="1" baseline="30000" dirty="0" smtClean="0"/>
              <a:t>st</a:t>
            </a:r>
            <a:endParaRPr lang="en-US" b="1" dirty="0" smtClean="0"/>
          </a:p>
          <a:p>
            <a:pPr lvl="2"/>
            <a:r>
              <a:rPr lang="en-US" b="1" dirty="0" smtClean="0"/>
              <a:t>Dr. Niles Scholarship $1000, May 8</a:t>
            </a:r>
            <a:r>
              <a:rPr lang="en-US" b="1" baseline="30000" dirty="0" smtClean="0"/>
              <a:t>th</a:t>
            </a:r>
            <a:endParaRPr lang="en-US" b="1" dirty="0" smtClean="0"/>
          </a:p>
          <a:p>
            <a:pPr lvl="2"/>
            <a:r>
              <a:rPr lang="en-US" b="1" dirty="0" smtClean="0"/>
              <a:t>Earl </a:t>
            </a:r>
            <a:r>
              <a:rPr lang="en-US" b="1" dirty="0" err="1" smtClean="0"/>
              <a:t>Hulstrom</a:t>
            </a:r>
            <a:r>
              <a:rPr lang="en-US" b="1" dirty="0" smtClean="0"/>
              <a:t> (Masonic Scholarship) $1000 April 7</a:t>
            </a:r>
            <a:r>
              <a:rPr lang="en-US" b="1" baseline="30000" dirty="0" smtClean="0"/>
              <a:t>th</a:t>
            </a:r>
            <a:endParaRPr lang="en-US" b="1" dirty="0" smtClean="0"/>
          </a:p>
          <a:p>
            <a:pPr lvl="2"/>
            <a:r>
              <a:rPr lang="en-US" b="1" dirty="0" smtClean="0"/>
              <a:t>EEA (Eugene Education Association) $600, March 31</a:t>
            </a:r>
            <a:r>
              <a:rPr lang="en-US" b="1" baseline="30000" dirty="0" smtClean="0"/>
              <a:t>st</a:t>
            </a:r>
            <a:endParaRPr lang="en-US" b="1" dirty="0" smtClean="0"/>
          </a:p>
          <a:p>
            <a:pPr lvl="2"/>
            <a:r>
              <a:rPr lang="en-US" b="1" dirty="0" smtClean="0"/>
              <a:t>Kendall Rides (free car or $1000) May 13</a:t>
            </a:r>
            <a:r>
              <a:rPr lang="en-US" b="1" baseline="30000" dirty="0" smtClean="0"/>
              <a:t>th</a:t>
            </a:r>
          </a:p>
          <a:p>
            <a:pPr lvl="2"/>
            <a:r>
              <a:rPr lang="en-US" b="1" dirty="0" smtClean="0"/>
              <a:t>Boosters, $1000, May 11</a:t>
            </a:r>
            <a:r>
              <a:rPr lang="en-US" b="1" baseline="30000" dirty="0" smtClean="0"/>
              <a:t>th</a:t>
            </a:r>
          </a:p>
          <a:p>
            <a:pPr lvl="2"/>
            <a:r>
              <a:rPr lang="en-US" b="1" dirty="0" smtClean="0"/>
              <a:t>Comcast, $1000, December 3rd</a:t>
            </a:r>
          </a:p>
          <a:p>
            <a:pPr marL="685800" lvl="2" indent="0">
              <a:buNone/>
            </a:pPr>
            <a:endParaRPr lang="en-US" dirty="0" smtClean="0"/>
          </a:p>
          <a:p>
            <a:pPr lvl="2">
              <a:buNone/>
            </a:pPr>
            <a:endParaRPr lang="en-US" dirty="0" smtClean="0"/>
          </a:p>
          <a:p>
            <a:pPr lvl="2"/>
            <a:endParaRPr lang="en-US" sz="2900" dirty="0" smtClean="0"/>
          </a:p>
        </p:txBody>
      </p:sp>
      <p:sp>
        <p:nvSpPr>
          <p:cNvPr id="4" name="Rectangle 3"/>
          <p:cNvSpPr/>
          <p:nvPr/>
        </p:nvSpPr>
        <p:spPr>
          <a:xfrm>
            <a:off x="-39888" y="5334000"/>
            <a:ext cx="9068401" cy="1200328"/>
          </a:xfrm>
          <a:prstGeom prst="rect">
            <a:avLst/>
          </a:prstGeom>
        </p:spPr>
        <p:txBody>
          <a:bodyPr wrap="square">
            <a:spAutoFit/>
          </a:bodyPr>
          <a:lstStyle/>
          <a:p>
            <a:pPr lvl="1">
              <a:buNone/>
            </a:pPr>
            <a:r>
              <a:rPr lang="en-US" sz="2400" dirty="0"/>
              <a:t>Most of these scholarships can be found on </a:t>
            </a:r>
            <a:r>
              <a:rPr lang="en-US" sz="2400" dirty="0" err="1"/>
              <a:t>Naviance</a:t>
            </a:r>
            <a:r>
              <a:rPr lang="en-US" sz="2400" dirty="0"/>
              <a:t> – but check with your local bank, your dentist, parent’s work, your local union etc. </a:t>
            </a:r>
          </a:p>
        </p:txBody>
      </p:sp>
      <p:sp>
        <p:nvSpPr>
          <p:cNvPr id="5" name="Rectangle 4"/>
          <p:cNvSpPr/>
          <p:nvPr/>
        </p:nvSpPr>
        <p:spPr>
          <a:xfrm>
            <a:off x="381000" y="533400"/>
            <a:ext cx="10896600" cy="830997"/>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Local Area Scholarships</a:t>
            </a:r>
            <a:endParaRPr lang="en-US" sz="4800"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3683" y="2078983"/>
            <a:ext cx="6777317" cy="4931417"/>
          </a:xfrm>
        </p:spPr>
        <p:txBody>
          <a:bodyPr>
            <a:normAutofit/>
          </a:bodyPr>
          <a:lstStyle/>
          <a:p>
            <a:r>
              <a:rPr lang="en-US" dirty="0" smtClean="0"/>
              <a:t>Team approach!</a:t>
            </a:r>
          </a:p>
          <a:p>
            <a:r>
              <a:rPr lang="en-US" dirty="0" smtClean="0"/>
              <a:t>Have the </a:t>
            </a:r>
            <a:r>
              <a:rPr lang="en-US" dirty="0" err="1" smtClean="0"/>
              <a:t>Naviance</a:t>
            </a:r>
            <a:r>
              <a:rPr lang="en-US" dirty="0" smtClean="0"/>
              <a:t> Letter of Recommendation filled out extensively </a:t>
            </a:r>
          </a:p>
          <a:p>
            <a:r>
              <a:rPr lang="en-US" dirty="0" smtClean="0"/>
              <a:t>Use Google Calendar </a:t>
            </a:r>
            <a:r>
              <a:rPr lang="en-US" dirty="0" smtClean="0"/>
              <a:t>with live links to applications</a:t>
            </a:r>
          </a:p>
          <a:p>
            <a:r>
              <a:rPr lang="en-US" dirty="0" smtClean="0"/>
              <a:t>Use a spreadsheet with colleges, scholarships, and important dates</a:t>
            </a:r>
          </a:p>
          <a:p>
            <a:r>
              <a:rPr lang="en-US" dirty="0" smtClean="0"/>
              <a:t>Use an app to help with time management: </a:t>
            </a:r>
            <a:r>
              <a:rPr lang="en-US" dirty="0" err="1" smtClean="0"/>
              <a:t>ie</a:t>
            </a:r>
            <a:r>
              <a:rPr lang="en-US" dirty="0" smtClean="0"/>
              <a:t>: </a:t>
            </a:r>
            <a:r>
              <a:rPr lang="en-US" dirty="0" err="1" smtClean="0"/>
              <a:t>iProcrasinate</a:t>
            </a:r>
            <a:endParaRPr lang="en-US" dirty="0" smtClean="0"/>
          </a:p>
          <a:p>
            <a:endParaRPr lang="en-US" dirty="0" smtClean="0"/>
          </a:p>
        </p:txBody>
      </p:sp>
      <p:sp>
        <p:nvSpPr>
          <p:cNvPr id="4" name="Rectangle 3"/>
          <p:cNvSpPr/>
          <p:nvPr/>
        </p:nvSpPr>
        <p:spPr>
          <a:xfrm>
            <a:off x="381000" y="714586"/>
            <a:ext cx="10896600" cy="830997"/>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Getting Organized is key!</a:t>
            </a:r>
            <a:endParaRPr lang="en-US" sz="4800" dirty="0"/>
          </a:p>
        </p:txBody>
      </p:sp>
    </p:spTree>
  </p:cSld>
  <p:clrMapOvr>
    <a:masterClrMapping/>
  </p:clrMapOvr>
  <mc:AlternateContent xmlns:mc="http://schemas.openxmlformats.org/markup-compatibility/2006">
    <mc:Choice xmlns:p14="http://schemas.microsoft.com/office/powerpoint/2010/main" Requires="p14">
      <p:transition p14:dur="0" advClick="0" advTm="10000"/>
    </mc:Choice>
    <mc:Fallback>
      <p:transition xmlns:p14="http://schemas.microsoft.com/office/powerpoint/2010/main" advClick="0" advTm="10000"/>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105400" y="1447800"/>
            <a:ext cx="6248400" cy="646331"/>
          </a:xfrm>
          <a:prstGeom prst="rect">
            <a:avLst/>
          </a:prstGeom>
          <a:noFill/>
        </p:spPr>
        <p:txBody>
          <a:bodyPr wrap="square" rtlCol="0">
            <a:spAutoFit/>
          </a:bodyPr>
          <a:lstStyle/>
          <a:p>
            <a:r>
              <a:rPr lang="en-US" b="1" dirty="0" smtClean="0">
                <a:solidFill>
                  <a:srgbClr val="4A6300"/>
                </a:solidFill>
              </a:rPr>
              <a:t>www.fafsa4caster.ed.gov</a:t>
            </a:r>
            <a:endParaRPr lang="en-US" b="1" dirty="0">
              <a:solidFill>
                <a:srgbClr val="4A6300"/>
              </a:solidFill>
            </a:endParaRPr>
          </a:p>
          <a:p>
            <a:endParaRPr lang="en-US" b="1" dirty="0">
              <a:solidFill>
                <a:srgbClr val="DCE6F2"/>
              </a:solidFill>
            </a:endParaRPr>
          </a:p>
        </p:txBody>
      </p:sp>
      <p:sp>
        <p:nvSpPr>
          <p:cNvPr id="12" name="TextBox 11"/>
          <p:cNvSpPr txBox="1"/>
          <p:nvPr/>
        </p:nvSpPr>
        <p:spPr>
          <a:xfrm>
            <a:off x="457200" y="1447800"/>
            <a:ext cx="8077200" cy="6771086"/>
          </a:xfrm>
          <a:prstGeom prst="rect">
            <a:avLst/>
          </a:prstGeom>
          <a:noFill/>
        </p:spPr>
        <p:txBody>
          <a:bodyPr wrap="square" rtlCol="0">
            <a:spAutoFit/>
          </a:bodyPr>
          <a:lstStyle/>
          <a:p>
            <a:r>
              <a:rPr lang="en-US" dirty="0" smtClean="0"/>
              <a:t>Forecaster: Will Tell You Your Families: EFC</a:t>
            </a:r>
            <a:endParaRPr lang="en-US" sz="3200" b="1" dirty="0">
              <a:solidFill>
                <a:schemeClr val="bg2">
                  <a:lumMod val="50000"/>
                </a:schemeClr>
              </a:solidFill>
            </a:endParaRPr>
          </a:p>
          <a:p>
            <a:r>
              <a:rPr lang="en-US" dirty="0"/>
              <a:t>Counselor </a:t>
            </a:r>
            <a:r>
              <a:rPr lang="en-US" dirty="0" smtClean="0"/>
              <a:t>Blog      </a:t>
            </a:r>
            <a:r>
              <a:rPr lang="en-US" b="1" dirty="0" smtClean="0"/>
              <a:t>http</a:t>
            </a:r>
            <a:r>
              <a:rPr lang="en-US" b="1" dirty="0"/>
              <a:t>://blogs.4j.lane.edu/</a:t>
            </a:r>
            <a:r>
              <a:rPr lang="en-US" b="1" dirty="0" err="1"/>
              <a:t>sheldon_career</a:t>
            </a:r>
            <a:r>
              <a:rPr lang="en-US" b="1" dirty="0"/>
              <a:t>/about/</a:t>
            </a:r>
          </a:p>
          <a:p>
            <a:endParaRPr lang="en-US" sz="2800" b="1" dirty="0" smtClean="0">
              <a:solidFill>
                <a:schemeClr val="bg2">
                  <a:lumMod val="50000"/>
                </a:schemeClr>
              </a:solidFill>
            </a:endParaRPr>
          </a:p>
          <a:p>
            <a:r>
              <a:rPr lang="en-US" sz="2800" b="1" dirty="0" smtClean="0">
                <a:solidFill>
                  <a:schemeClr val="bg2">
                    <a:lumMod val="50000"/>
                  </a:schemeClr>
                </a:solidFill>
              </a:rPr>
              <a:t>University of Oregon Workshops</a:t>
            </a:r>
            <a:endParaRPr lang="en-US" sz="2800" b="1" dirty="0" smtClean="0"/>
          </a:p>
          <a:p>
            <a:r>
              <a:rPr lang="en-US" sz="1600" b="1" dirty="0" smtClean="0"/>
              <a:t>Monday, October 26</a:t>
            </a:r>
            <a:r>
              <a:rPr lang="en-US" sz="1600" b="1" baseline="30000" dirty="0" smtClean="0"/>
              <a:t>th</a:t>
            </a:r>
            <a:endParaRPr lang="en-US" sz="1600" b="1" dirty="0" smtClean="0"/>
          </a:p>
          <a:p>
            <a:r>
              <a:rPr lang="en-US" sz="1600" dirty="0" smtClean="0"/>
              <a:t>How to Find and Compete for Scholarships 10-</a:t>
            </a:r>
            <a:r>
              <a:rPr lang="en-US" sz="1600" dirty="0" smtClean="0"/>
              <a:t>11 AM </a:t>
            </a:r>
            <a:r>
              <a:rPr lang="en-US" sz="1600" dirty="0"/>
              <a:t>Umpqua </a:t>
            </a:r>
            <a:r>
              <a:rPr lang="en-US" sz="1600" dirty="0" smtClean="0"/>
              <a:t>Room</a:t>
            </a:r>
            <a:endParaRPr lang="en-US" sz="1600" dirty="0" smtClean="0"/>
          </a:p>
          <a:p>
            <a:r>
              <a:rPr lang="en-US" sz="1600" dirty="0" smtClean="0"/>
              <a:t>How to Write Essays for Scholarships 11-12 PM  </a:t>
            </a:r>
            <a:r>
              <a:rPr lang="en-US" sz="1600" dirty="0"/>
              <a:t>Umpqua </a:t>
            </a:r>
            <a:r>
              <a:rPr lang="en-US" sz="1600" dirty="0" smtClean="0"/>
              <a:t>Room</a:t>
            </a:r>
          </a:p>
          <a:p>
            <a:endParaRPr lang="en-US" sz="1600" dirty="0"/>
          </a:p>
          <a:p>
            <a:r>
              <a:rPr lang="en-US" sz="1600" b="1" dirty="0" smtClean="0"/>
              <a:t>Friday, November 6</a:t>
            </a:r>
            <a:r>
              <a:rPr lang="en-US" sz="1600" b="1" baseline="30000" dirty="0" smtClean="0"/>
              <a:t>th</a:t>
            </a:r>
            <a:endParaRPr lang="en-US" sz="1600" b="1" dirty="0" smtClean="0"/>
          </a:p>
          <a:p>
            <a:r>
              <a:rPr lang="en-US" sz="1600" dirty="0" smtClean="0"/>
              <a:t>How to Find and Compete for Scholarships 11-12 PM </a:t>
            </a:r>
            <a:r>
              <a:rPr lang="en-US" sz="1600" dirty="0"/>
              <a:t>Umpqua </a:t>
            </a:r>
            <a:r>
              <a:rPr lang="en-US" sz="1600" dirty="0" smtClean="0"/>
              <a:t>Room</a:t>
            </a:r>
          </a:p>
          <a:p>
            <a:r>
              <a:rPr lang="en-US" sz="1600" dirty="0" smtClean="0"/>
              <a:t>How to Write Essays for Scholarships 12-1 PM </a:t>
            </a:r>
            <a:r>
              <a:rPr lang="en-US" sz="1600" dirty="0"/>
              <a:t>Umpqua </a:t>
            </a:r>
            <a:r>
              <a:rPr lang="en-US" sz="1600" dirty="0" smtClean="0"/>
              <a:t>Room</a:t>
            </a:r>
          </a:p>
          <a:p>
            <a:endParaRPr lang="en-US" sz="1600" b="1" dirty="0"/>
          </a:p>
          <a:p>
            <a:r>
              <a:rPr lang="en-US" sz="1600" b="1" dirty="0" smtClean="0"/>
              <a:t>Wednesday, November 18</a:t>
            </a:r>
            <a:r>
              <a:rPr lang="en-US" sz="1600" b="1" baseline="30000" dirty="0" smtClean="0"/>
              <a:t>th</a:t>
            </a:r>
          </a:p>
          <a:p>
            <a:r>
              <a:rPr lang="en-US" sz="1600" dirty="0"/>
              <a:t>How to Find and Compete for Scholarships </a:t>
            </a:r>
            <a:r>
              <a:rPr lang="en-US" sz="1600" dirty="0" smtClean="0"/>
              <a:t>1-2 PM Condon 260</a:t>
            </a:r>
            <a:endParaRPr lang="en-US" sz="1600" dirty="0"/>
          </a:p>
          <a:p>
            <a:r>
              <a:rPr lang="en-US" sz="1600" dirty="0"/>
              <a:t>How to Write Essays for Scholarships 12-1 </a:t>
            </a:r>
            <a:r>
              <a:rPr lang="en-US" sz="1600" dirty="0" smtClean="0"/>
              <a:t>PM Condon 260</a:t>
            </a:r>
          </a:p>
          <a:p>
            <a:endParaRPr lang="en-US" sz="1600" dirty="0"/>
          </a:p>
          <a:p>
            <a:r>
              <a:rPr lang="en-US" sz="1600" b="1" dirty="0" smtClean="0"/>
              <a:t>Thursday, December 3</a:t>
            </a:r>
            <a:r>
              <a:rPr lang="en-US" sz="1600" b="1" baseline="30000" dirty="0" smtClean="0"/>
              <a:t>rd</a:t>
            </a:r>
            <a:endParaRPr lang="en-US" sz="1600" b="1" baseline="30000" dirty="0"/>
          </a:p>
          <a:p>
            <a:r>
              <a:rPr lang="en-US" sz="1600" dirty="0"/>
              <a:t>How to Find and Compete for Scholarships </a:t>
            </a:r>
            <a:r>
              <a:rPr lang="en-US" sz="1600" dirty="0" smtClean="0"/>
              <a:t>1-2 PM Umpqua </a:t>
            </a:r>
            <a:r>
              <a:rPr lang="en-US" sz="1600" dirty="0"/>
              <a:t>Room</a:t>
            </a:r>
          </a:p>
          <a:p>
            <a:r>
              <a:rPr lang="en-US" sz="1600" dirty="0"/>
              <a:t>How to Write Essays for Scholarships </a:t>
            </a:r>
            <a:r>
              <a:rPr lang="en-US" sz="1600" dirty="0" smtClean="0"/>
              <a:t>2-3 PM </a:t>
            </a:r>
            <a:r>
              <a:rPr lang="en-US" sz="1600" dirty="0"/>
              <a:t>Umpqua Room</a:t>
            </a:r>
          </a:p>
          <a:p>
            <a:endParaRPr lang="en-US" dirty="0"/>
          </a:p>
          <a:p>
            <a:endParaRPr lang="en-US" baseline="30000" dirty="0" smtClean="0"/>
          </a:p>
          <a:p>
            <a:endParaRPr lang="en-US" dirty="0" smtClean="0"/>
          </a:p>
          <a:p>
            <a:endParaRPr lang="en-US" dirty="0" smtClean="0"/>
          </a:p>
          <a:p>
            <a:endParaRPr lang="en-US" dirty="0"/>
          </a:p>
          <a:p>
            <a:endParaRPr lang="en-US" dirty="0"/>
          </a:p>
        </p:txBody>
      </p:sp>
      <p:sp>
        <p:nvSpPr>
          <p:cNvPr id="4" name="Rectangle 3"/>
          <p:cNvSpPr/>
          <p:nvPr/>
        </p:nvSpPr>
        <p:spPr>
          <a:xfrm>
            <a:off x="685800" y="508337"/>
            <a:ext cx="4876800" cy="1015663"/>
          </a:xfrm>
          <a:prstGeom prst="rect">
            <a:avLst/>
          </a:prstGeom>
        </p:spPr>
        <p:txBody>
          <a:bodyPr wrap="square">
            <a:spAutoFit/>
          </a:bodyPr>
          <a:lstStyle/>
          <a:p>
            <a:r>
              <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Need Help??</a:t>
            </a:r>
            <a:endParaRPr lang="en-US" sz="6000" dirty="0"/>
          </a:p>
        </p:txBody>
      </p:sp>
    </p:spTree>
    <p:extLst>
      <p:ext uri="{BB962C8B-B14F-4D97-AF65-F5344CB8AC3E}">
        <p14:creationId xmlns:p14="http://schemas.microsoft.com/office/powerpoint/2010/main" val="4191096812"/>
      </p:ext>
    </p:extLst>
  </p:cSld>
  <p:clrMapOvr>
    <a:masterClrMapping/>
  </p:clrMapOvr>
  <mc:AlternateContent xmlns:mc="http://schemas.openxmlformats.org/markup-compatibility/2006">
    <mc:Choice xmlns:p14="http://schemas.microsoft.com/office/powerpoint/2010/main" Requires="p14">
      <p:transition p14:dur="0" advClick="0" advTm="10000"/>
    </mc:Choice>
    <mc:Fallback>
      <p:transition xmlns:p14="http://schemas.microsoft.com/office/powerpoint/2010/main" advClick="0" advTm="10000"/>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3627" t="26030" r="5960" b="3662"/>
          <a:stretch/>
        </p:blipFill>
        <p:spPr>
          <a:xfrm>
            <a:off x="457200" y="685800"/>
            <a:ext cx="8216604" cy="5029200"/>
          </a:xfrm>
          <a:prstGeom prst="rect">
            <a:avLst/>
          </a:prstGeom>
        </p:spPr>
      </p:pic>
    </p:spTree>
    <p:extLst>
      <p:ext uri="{BB962C8B-B14F-4D97-AF65-F5344CB8AC3E}">
        <p14:creationId xmlns:p14="http://schemas.microsoft.com/office/powerpoint/2010/main" val="1055335932"/>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Start Early!</a:t>
            </a:r>
          </a:p>
          <a:p>
            <a:r>
              <a:rPr lang="en-US" dirty="0" smtClean="0"/>
              <a:t>You do not have to be the perfect student to apply for scholarships</a:t>
            </a:r>
          </a:p>
          <a:p>
            <a:r>
              <a:rPr lang="en-US" dirty="0" smtClean="0"/>
              <a:t>Never pay to apply for a scholarship</a:t>
            </a:r>
          </a:p>
          <a:p>
            <a:r>
              <a:rPr lang="en-US" dirty="0" smtClean="0"/>
              <a:t>Fill </a:t>
            </a:r>
            <a:r>
              <a:rPr lang="en-US" dirty="0" smtClean="0"/>
              <a:t>out your FAFSA in January of your senior year – most scholarships require it</a:t>
            </a:r>
            <a:r>
              <a:rPr lang="en-US" dirty="0" smtClean="0"/>
              <a:t>.</a:t>
            </a:r>
          </a:p>
          <a:p>
            <a:endParaRPr lang="en-US" dirty="0"/>
          </a:p>
          <a:p>
            <a:endParaRPr lang="en-US" dirty="0" smtClean="0"/>
          </a:p>
          <a:p>
            <a:endParaRPr lang="en-US" dirty="0"/>
          </a:p>
        </p:txBody>
      </p:sp>
      <p:sp>
        <p:nvSpPr>
          <p:cNvPr id="4" name="Rectangle 3"/>
          <p:cNvSpPr/>
          <p:nvPr/>
        </p:nvSpPr>
        <p:spPr>
          <a:xfrm>
            <a:off x="1828800" y="714586"/>
            <a:ext cx="10896600" cy="830997"/>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Take away!</a:t>
            </a:r>
            <a:endParaRPr lang="en-US" sz="4800"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752600"/>
            <a:ext cx="6777317" cy="4495800"/>
          </a:xfrm>
        </p:spPr>
        <p:txBody>
          <a:bodyPr>
            <a:normAutofit fontScale="92500" lnSpcReduction="10000"/>
          </a:bodyPr>
          <a:lstStyle/>
          <a:p>
            <a:r>
              <a:rPr lang="en-US" dirty="0" smtClean="0"/>
              <a:t>If you spend 10 hours filling out scholarship applications and end up getting a $1,000 – </a:t>
            </a:r>
            <a:endParaRPr lang="en-US" dirty="0" smtClean="0"/>
          </a:p>
          <a:p>
            <a:pPr marL="68580" indent="0">
              <a:buNone/>
            </a:pPr>
            <a:r>
              <a:rPr lang="en-US" b="1" dirty="0" smtClean="0"/>
              <a:t>How </a:t>
            </a:r>
            <a:r>
              <a:rPr lang="en-US" b="1" dirty="0" smtClean="0"/>
              <a:t>much money did you make an hour</a:t>
            </a:r>
            <a:r>
              <a:rPr lang="en-US" b="1" dirty="0" smtClean="0"/>
              <a:t>?</a:t>
            </a:r>
            <a:r>
              <a:rPr lang="en-US" sz="4800" b="1" dirty="0" smtClean="0"/>
              <a:t>		</a:t>
            </a:r>
            <a:endParaRPr lang="en-US" sz="4800" b="1" dirty="0" smtClean="0"/>
          </a:p>
          <a:p>
            <a:pPr algn="ctr">
              <a:buNone/>
            </a:pPr>
            <a:r>
              <a:rPr lang="en-US" sz="4800" b="1" dirty="0" smtClean="0"/>
              <a:t>$</a:t>
            </a:r>
            <a:r>
              <a:rPr lang="en-US" sz="4800" b="1" dirty="0" smtClean="0"/>
              <a:t>100!!! </a:t>
            </a:r>
            <a:endParaRPr lang="en-US" sz="4800" b="1" dirty="0" smtClean="0"/>
          </a:p>
          <a:p>
            <a:pPr>
              <a:buNone/>
            </a:pPr>
            <a:endParaRPr lang="en-US" sz="4800" b="1" dirty="0" smtClean="0"/>
          </a:p>
          <a:p>
            <a:pPr lvl="1">
              <a:buNone/>
            </a:pPr>
            <a:r>
              <a:rPr lang="en-US" dirty="0" smtClean="0"/>
              <a:t>	</a:t>
            </a:r>
            <a:r>
              <a:rPr lang="en-US" sz="2800" dirty="0" smtClean="0"/>
              <a:t>B</a:t>
            </a:r>
            <a:r>
              <a:rPr lang="en-US" sz="2800" dirty="0" smtClean="0"/>
              <a:t>etter </a:t>
            </a:r>
            <a:r>
              <a:rPr lang="en-US" sz="2800" dirty="0" smtClean="0"/>
              <a:t>than $10 an hour at your local fast food </a:t>
            </a:r>
            <a:r>
              <a:rPr lang="en-US" sz="2800" dirty="0" smtClean="0"/>
              <a:t>job….and tax free!</a:t>
            </a:r>
            <a:endParaRPr lang="en-US" sz="2800" dirty="0"/>
          </a:p>
        </p:txBody>
      </p:sp>
      <p:sp>
        <p:nvSpPr>
          <p:cNvPr id="4" name="Rectangle 3"/>
          <p:cNvSpPr/>
          <p:nvPr/>
        </p:nvSpPr>
        <p:spPr>
          <a:xfrm>
            <a:off x="533400" y="714586"/>
            <a:ext cx="10896600" cy="830997"/>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Final perspective</a:t>
            </a:r>
            <a:endParaRPr lang="en-US" sz="4800" dirty="0"/>
          </a:p>
        </p:txBody>
      </p:sp>
      <p:sp>
        <p:nvSpPr>
          <p:cNvPr id="6" name="Round Single Corner Rectangle 5"/>
          <p:cNvSpPr/>
          <p:nvPr/>
        </p:nvSpPr>
        <p:spPr>
          <a:xfrm>
            <a:off x="1295400" y="3657600"/>
            <a:ext cx="6400800" cy="2514600"/>
          </a:xfrm>
          <a:prstGeom prst="round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path" presetSubtype="0" accel="50000" decel="50000" fill="hold" grpId="0" nodeType="clickEffect">
                                  <p:stCondLst>
                                    <p:cond delay="0"/>
                                  </p:stCondLst>
                                  <p:childTnLst>
                                    <p:animMotion origin="layout" path="M 3.99167E-6 6.73144E-7 C -0.01753 -0.01064 -0.07897 -0.02128 -0.10101 -0.02128 C -0.23673 -0.02128 -0.37626 0.14527 -0.37626 0.31205 C -0.37626 0.22808 -0.44603 0.1455 -0.51198 0.1455 C -0.58175 0.1455 -0.6477 0.22947 -0.6477 0.31205 C -0.6477 0.27064 -0.68258 0.22808 -0.71746 0.22808 C -0.75235 0.22808 -0.78723 0.26949 -0.78723 0.31205 C -0.78723 0.29077 -0.80476 0.27064 -0.82211 0.27064 C -0.83964 0.27064 -0.857 0.29193 -0.857 0.31205 C -0.857 0.30141 -0.8662 0.29077 -0.87453 0.29077 C -0.87904 0.29077 -0.89188 0.30141 -0.89188 0.31205 C -0.89188 0.30673 -0.89657 0.30141 -0.90108 0.30141 C -0.90108 0.30002 -0.9101 0.30673 -0.9101 0.31205 C -0.9101 0.30928 -0.9101 0.30673 -0.91479 0.30673 C -0.91479 0.30812 -0.9193 0.30951 -0.9193 0.31205 C -0.9193 0.31066 -0.9193 0.30928 -0.9193 0.30812 C -0.92382 0.30812 -0.92382 0.30951 -0.92382 0.31089 C -0.92833 0.31089 -0.92833 0.30951 -0.92833 0.30812 C -0.93301 0.30812 -0.93301 0.30951 -0.93301 0.31089 " pathEditMode="relative" rAng="0" ptsTypes="fffffffffffffffffff">
                                      <p:cBhvr>
                                        <p:cTn id="6" dur="2000" fill="hold"/>
                                        <p:tgtEl>
                                          <p:spTgt spid="6"/>
                                        </p:tgtEl>
                                        <p:attrNameLst>
                                          <p:attrName>ppt_x</p:attrName>
                                          <p:attrName>ppt_y</p:attrName>
                                        </p:attrNameLst>
                                      </p:cBhvr>
                                      <p:rCtr x="-46650" y="1452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rcRect/>
          <a:stretch>
            <a:fillRect/>
          </a:stretch>
        </p:blipFill>
        <p:spPr bwMode="auto">
          <a:xfrm>
            <a:off x="2667000" y="3422650"/>
            <a:ext cx="3810000" cy="2527300"/>
          </a:xfrm>
          <a:prstGeom prst="rect">
            <a:avLst/>
          </a:prstGeom>
          <a:noFill/>
          <a:ln w="9525">
            <a:noFill/>
            <a:miter lim="800000"/>
            <a:headEnd/>
            <a:tailEnd/>
          </a:ln>
        </p:spPr>
      </p:pic>
      <p:sp>
        <p:nvSpPr>
          <p:cNvPr id="6" name="Content Placeholder 5"/>
          <p:cNvSpPr>
            <a:spLocks noGrp="1"/>
          </p:cNvSpPr>
          <p:nvPr>
            <p:ph idx="1"/>
          </p:nvPr>
        </p:nvSpPr>
        <p:spPr>
          <a:xfrm>
            <a:off x="914400" y="1752600"/>
            <a:ext cx="7772400" cy="3508977"/>
          </a:xfrm>
        </p:spPr>
        <p:txBody>
          <a:bodyPr/>
          <a:lstStyle/>
          <a:p>
            <a:pPr marL="68580" indent="0">
              <a:buNone/>
            </a:pPr>
            <a:r>
              <a:rPr lang="en-US" dirty="0"/>
              <a:t>Remember to take time for yourself and not get too overwhelmed with considering your post-high school education and career options </a:t>
            </a:r>
          </a:p>
          <a:p>
            <a:endParaRPr lang="en-US" dirty="0"/>
          </a:p>
        </p:txBody>
      </p:sp>
    </p:spTree>
    <p:extLst>
      <p:ext uri="{BB962C8B-B14F-4D97-AF65-F5344CB8AC3E}">
        <p14:creationId xmlns:p14="http://schemas.microsoft.com/office/powerpoint/2010/main" val="3784334845"/>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323652"/>
            <a:ext cx="8077200" cy="3508977"/>
          </a:xfrm>
        </p:spPr>
        <p:txBody>
          <a:bodyPr>
            <a:normAutofit fontScale="92500"/>
          </a:bodyPr>
          <a:lstStyle/>
          <a:p>
            <a:r>
              <a:rPr lang="en-US" sz="2800" dirty="0" smtClean="0"/>
              <a:t>UO – Tuition + Room &amp; Board + Fees/Extras</a:t>
            </a:r>
          </a:p>
          <a:p>
            <a:pPr lvl="1"/>
            <a:r>
              <a:rPr lang="en-US" sz="2800" dirty="0"/>
              <a:t>A</a:t>
            </a:r>
            <a:r>
              <a:rPr lang="en-US" sz="2800" dirty="0" smtClean="0"/>
              <a:t>round </a:t>
            </a:r>
            <a:r>
              <a:rPr lang="en-US" sz="2800" dirty="0" smtClean="0"/>
              <a:t>$10,238 </a:t>
            </a:r>
            <a:r>
              <a:rPr lang="en-US" sz="2800" dirty="0" smtClean="0"/>
              <a:t>per </a:t>
            </a:r>
            <a:r>
              <a:rPr lang="en-US" sz="2800" dirty="0" smtClean="0"/>
              <a:t>year </a:t>
            </a:r>
            <a:r>
              <a:rPr lang="en-US" sz="2800" dirty="0" smtClean="0"/>
              <a:t>(3 terms a year)</a:t>
            </a:r>
          </a:p>
          <a:p>
            <a:pPr lvl="1"/>
            <a:r>
              <a:rPr lang="en-US" sz="2800" dirty="0" smtClean="0"/>
              <a:t>Around </a:t>
            </a:r>
            <a:r>
              <a:rPr lang="en-US" sz="2800" dirty="0" smtClean="0"/>
              <a:t>$25,000 </a:t>
            </a:r>
            <a:r>
              <a:rPr lang="en-US" sz="2800" dirty="0" smtClean="0"/>
              <a:t>a </a:t>
            </a:r>
            <a:r>
              <a:rPr lang="en-US" sz="2800" dirty="0" smtClean="0"/>
              <a:t>year (fees/housing)</a:t>
            </a:r>
            <a:endParaRPr lang="en-US" sz="2800" dirty="0" smtClean="0"/>
          </a:p>
          <a:p>
            <a:pPr lvl="1"/>
            <a:r>
              <a:rPr lang="en-US" sz="2800" dirty="0" smtClean="0"/>
              <a:t>4 years = </a:t>
            </a:r>
            <a:r>
              <a:rPr lang="en-US" sz="2800" dirty="0" smtClean="0"/>
              <a:t>$100,000 </a:t>
            </a:r>
            <a:endParaRPr lang="en-US" sz="2800" dirty="0" smtClean="0"/>
          </a:p>
          <a:p>
            <a:pPr lvl="1">
              <a:buNone/>
            </a:pPr>
            <a:endParaRPr lang="en-US" dirty="0" smtClean="0"/>
          </a:p>
          <a:p>
            <a:pPr lvl="1">
              <a:buNone/>
            </a:pPr>
            <a:r>
              <a:rPr lang="en-US" dirty="0" smtClean="0"/>
              <a:t>Net </a:t>
            </a:r>
            <a:r>
              <a:rPr lang="en-US" dirty="0"/>
              <a:t>Cost Calculator: </a:t>
            </a:r>
            <a:endParaRPr lang="en-US" dirty="0" smtClean="0"/>
          </a:p>
          <a:p>
            <a:pPr lvl="1">
              <a:buNone/>
            </a:pPr>
            <a:r>
              <a:rPr lang="en-US" dirty="0">
                <a:hlinkClick r:id="rId2"/>
              </a:rPr>
              <a:t>https://uoregon.studentaidcalculator.com/</a:t>
            </a:r>
            <a:r>
              <a:rPr lang="en-US" dirty="0" smtClean="0">
                <a:hlinkClick r:id="rId2"/>
              </a:rPr>
              <a:t>welcome.aspx</a:t>
            </a:r>
            <a:endParaRPr lang="en-US" dirty="0" smtClean="0"/>
          </a:p>
          <a:p>
            <a:pPr lvl="1">
              <a:buNone/>
            </a:pPr>
            <a:r>
              <a:rPr lang="en-US" dirty="0" smtClean="0"/>
              <a:t>(</a:t>
            </a:r>
            <a:r>
              <a:rPr lang="en-US" dirty="0" smtClean="0"/>
              <a:t>colleges are required to have this on their website)</a:t>
            </a:r>
            <a:endParaRPr lang="en-US" dirty="0"/>
          </a:p>
        </p:txBody>
      </p:sp>
      <p:sp>
        <p:nvSpPr>
          <p:cNvPr id="4" name="Rectangle 3"/>
          <p:cNvSpPr/>
          <p:nvPr/>
        </p:nvSpPr>
        <p:spPr>
          <a:xfrm>
            <a:off x="838200" y="1078468"/>
            <a:ext cx="6934200" cy="769441"/>
          </a:xfrm>
          <a:prstGeom prst="rect">
            <a:avLst/>
          </a:prstGeom>
        </p:spPr>
        <p:txBody>
          <a:bodyPr wrap="square">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Cost of college</a:t>
            </a:r>
            <a:endParaRPr lang="en-US" sz="4400"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323652"/>
            <a:ext cx="7186108" cy="3924748"/>
          </a:xfrm>
        </p:spPr>
        <p:txBody>
          <a:bodyPr>
            <a:normAutofit/>
          </a:bodyPr>
          <a:lstStyle/>
          <a:p>
            <a:pPr marL="68580" indent="0">
              <a:buNone/>
            </a:pPr>
            <a:r>
              <a:rPr lang="en-US" sz="2800" dirty="0" smtClean="0"/>
              <a:t>If you are working a part-time job at the local fast food restaurant – you might be making around $10 an hour. How many hours do you need to work to earn $</a:t>
            </a:r>
            <a:r>
              <a:rPr lang="en-US" sz="2800" dirty="0" smtClean="0"/>
              <a:t>8,000?</a:t>
            </a:r>
          </a:p>
          <a:p>
            <a:endParaRPr lang="en-US" sz="2800" dirty="0" smtClean="0"/>
          </a:p>
          <a:p>
            <a:pPr algn="ctr">
              <a:buNone/>
            </a:pPr>
            <a:r>
              <a:rPr lang="en-US" sz="2800" dirty="0" smtClean="0"/>
              <a:t> (remember – that’s just 1 term at the UO – there are 3 terms a year)</a:t>
            </a:r>
          </a:p>
          <a:p>
            <a:pPr>
              <a:buNone/>
            </a:pPr>
            <a:endParaRPr lang="en-US" dirty="0" smtClean="0"/>
          </a:p>
        </p:txBody>
      </p:sp>
      <p:sp>
        <p:nvSpPr>
          <p:cNvPr id="4" name="Rectangle 3"/>
          <p:cNvSpPr/>
          <p:nvPr/>
        </p:nvSpPr>
        <p:spPr>
          <a:xfrm>
            <a:off x="1043492" y="1016120"/>
            <a:ext cx="5838257" cy="769441"/>
          </a:xfrm>
          <a:prstGeom prst="rect">
            <a:avLst/>
          </a:prstGeom>
        </p:spPr>
        <p:txBody>
          <a:bodyPr wrap="none">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Some perspective…</a:t>
            </a:r>
            <a:endParaRPr lang="en-US" sz="4400"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8200"/>
            <a:ext cx="6777317" cy="4994429"/>
          </a:xfrm>
        </p:spPr>
        <p:txBody>
          <a:bodyPr>
            <a:normAutofit fontScale="92500" lnSpcReduction="10000"/>
          </a:bodyPr>
          <a:lstStyle/>
          <a:p>
            <a:pPr algn="ctr"/>
            <a:r>
              <a:rPr lang="en-US" sz="3600" dirty="0" smtClean="0"/>
              <a:t>About 800 hours! At 10 hours a week – that’s going to take you 80 weeks. </a:t>
            </a:r>
            <a:endParaRPr lang="en-US" sz="3600" dirty="0" smtClean="0"/>
          </a:p>
          <a:p>
            <a:pPr marL="68580" indent="0" algn="ctr">
              <a:buNone/>
            </a:pPr>
            <a:endParaRPr lang="en-US" sz="3600" dirty="0" smtClean="0"/>
          </a:p>
          <a:p>
            <a:pPr algn="ctr"/>
            <a:r>
              <a:rPr lang="en-US" sz="3600" dirty="0" smtClean="0"/>
              <a:t>1 term at the UO is about 9 weeks.</a:t>
            </a:r>
          </a:p>
          <a:p>
            <a:endParaRPr lang="en-US" sz="3600" dirty="0" smtClean="0"/>
          </a:p>
          <a:p>
            <a:pPr algn="ctr"/>
            <a:r>
              <a:rPr lang="en-US" sz="3600" dirty="0" smtClean="0"/>
              <a:t>Remember - 1 term at the UO is going to </a:t>
            </a:r>
            <a:r>
              <a:rPr lang="en-US" sz="3600" dirty="0" smtClean="0"/>
              <a:t>cost </a:t>
            </a:r>
            <a:r>
              <a:rPr lang="en-US" sz="3600" dirty="0" smtClean="0"/>
              <a:t>around $</a:t>
            </a:r>
            <a:r>
              <a:rPr lang="en-US" sz="3600" dirty="0" smtClean="0"/>
              <a:t>8,333 </a:t>
            </a:r>
            <a:endParaRPr lang="en-US" sz="3600" dirty="0" smtClean="0"/>
          </a:p>
          <a:p>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15034"/>
            <a:ext cx="8915400" cy="1754327"/>
          </a:xfrm>
          <a:prstGeom prst="rect">
            <a:avLst/>
          </a:prstGeom>
          <a:solidFill>
            <a:schemeClr val="bg2">
              <a:lumMod val="60000"/>
              <a:lumOff val="40000"/>
            </a:schemeClr>
          </a:solidFill>
        </p:spPr>
        <p:txBody>
          <a:bodyPr wrap="square">
            <a:spAutoFit/>
          </a:bodyPr>
          <a:lstStyle/>
          <a:p>
            <a:r>
              <a:rPr lang="en-US" sz="5400" b="1" dirty="0" smtClean="0">
                <a:solidFill>
                  <a:schemeClr val="accent1">
                    <a:lumMod val="75000"/>
                  </a:schemeClr>
                </a:solidFill>
                <a:latin typeface="Baskerville"/>
                <a:cs typeface="Baskerville"/>
              </a:rPr>
              <a:t>This is why scholarships are so IMPORTANT!!</a:t>
            </a:r>
            <a:endParaRPr lang="en-US" sz="5400" dirty="0"/>
          </a:p>
        </p:txBody>
      </p:sp>
      <p:sp>
        <p:nvSpPr>
          <p:cNvPr id="5" name="Rectangle 4"/>
          <p:cNvSpPr/>
          <p:nvPr/>
        </p:nvSpPr>
        <p:spPr>
          <a:xfrm>
            <a:off x="4876800" y="2438400"/>
            <a:ext cx="2895600" cy="3785652"/>
          </a:xfrm>
          <a:prstGeom prst="rect">
            <a:avLst/>
          </a:prstGeom>
        </p:spPr>
        <p:txBody>
          <a:bodyPr wrap="square">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a:t>
            </a:r>
          </a:p>
          <a:p>
            <a:pPr algn="ctr"/>
            <a:endPar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Where </a:t>
            </a:r>
          </a:p>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Do</a:t>
            </a:r>
          </a:p>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You</a:t>
            </a:r>
          </a:p>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Start?</a:t>
            </a:r>
            <a:endParaRPr lang="en-US" sz="4000"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2698" y="1676400"/>
            <a:ext cx="7349302" cy="4419600"/>
          </a:xfrm>
        </p:spPr>
        <p:txBody>
          <a:bodyPr>
            <a:normAutofit fontScale="92500" lnSpcReduction="20000"/>
          </a:bodyPr>
          <a:lstStyle/>
          <a:p>
            <a:pPr marL="228600" lvl="2" indent="0" defTabSz="457200">
              <a:spcBef>
                <a:spcPct val="0"/>
              </a:spcBef>
              <a:spcAft>
                <a:spcPts val="504"/>
              </a:spcAft>
              <a:buClrTx/>
              <a:buNone/>
            </a:pPr>
            <a:r>
              <a:rPr lang="en-US" sz="3200" b="1" dirty="0">
                <a:solidFill>
                  <a:srgbClr val="4A6300"/>
                </a:solidFill>
              </a:rPr>
              <a:t>Grants</a:t>
            </a:r>
          </a:p>
          <a:p>
            <a:pPr marL="914400" lvl="1" indent="-457200" defTabSz="457200">
              <a:spcBef>
                <a:spcPct val="0"/>
              </a:spcBef>
              <a:spcAft>
                <a:spcPts val="600"/>
              </a:spcAft>
              <a:buClrTx/>
              <a:buSzPct val="125000"/>
              <a:buFont typeface="Wingdings" charset="2"/>
              <a:buChar char=""/>
            </a:pPr>
            <a:r>
              <a:rPr lang="en-US" sz="2800" dirty="0">
                <a:solidFill>
                  <a:srgbClr val="4A6300"/>
                </a:solidFill>
              </a:rPr>
              <a:t>Eligibility based on financial need</a:t>
            </a:r>
          </a:p>
          <a:p>
            <a:pPr marL="914400" lvl="1" indent="-457200" defTabSz="457200">
              <a:spcBef>
                <a:spcPct val="0"/>
              </a:spcBef>
              <a:spcAft>
                <a:spcPts val="1200"/>
              </a:spcAft>
              <a:buClrTx/>
              <a:buSzPct val="125000"/>
              <a:buFont typeface="Wingdings" charset="2"/>
              <a:buChar char=""/>
            </a:pPr>
            <a:r>
              <a:rPr lang="en-US" sz="2800" dirty="0">
                <a:solidFill>
                  <a:srgbClr val="4A6300"/>
                </a:solidFill>
              </a:rPr>
              <a:t>No repayment required</a:t>
            </a:r>
          </a:p>
          <a:p>
            <a:pPr marL="228600" lvl="2" indent="0" defTabSz="457200">
              <a:spcBef>
                <a:spcPct val="0"/>
              </a:spcBef>
              <a:spcAft>
                <a:spcPts val="1200"/>
              </a:spcAft>
              <a:buClrTx/>
              <a:buNone/>
            </a:pPr>
            <a:r>
              <a:rPr lang="en-US" sz="3200" b="1" dirty="0">
                <a:solidFill>
                  <a:srgbClr val="4A6300"/>
                </a:solidFill>
              </a:rPr>
              <a:t>Scholarships</a:t>
            </a:r>
          </a:p>
          <a:p>
            <a:pPr marL="914400" lvl="1" indent="-457200" defTabSz="457200">
              <a:spcBef>
                <a:spcPct val="0"/>
              </a:spcBef>
              <a:spcAft>
                <a:spcPts val="1200"/>
              </a:spcAft>
              <a:buClrTx/>
              <a:buSzPct val="125000"/>
              <a:buFont typeface="Wingdings" charset="2"/>
              <a:buChar char=""/>
            </a:pPr>
            <a:r>
              <a:rPr lang="en-US" sz="2800" dirty="0">
                <a:solidFill>
                  <a:srgbClr val="4A6300"/>
                </a:solidFill>
              </a:rPr>
              <a:t>Eligibility based on EFC, remaining need, merit, or a combination</a:t>
            </a:r>
          </a:p>
          <a:p>
            <a:pPr marL="914400" lvl="1" indent="-457200" defTabSz="457200">
              <a:spcBef>
                <a:spcPct val="0"/>
              </a:spcBef>
              <a:spcAft>
                <a:spcPts val="1200"/>
              </a:spcAft>
              <a:buClrTx/>
              <a:buSzPct val="125000"/>
              <a:buFont typeface="Wingdings" charset="2"/>
              <a:buChar char=""/>
            </a:pPr>
            <a:r>
              <a:rPr lang="en-US" sz="2800" dirty="0">
                <a:solidFill>
                  <a:srgbClr val="4A6300"/>
                </a:solidFill>
              </a:rPr>
              <a:t>No repayment required</a:t>
            </a:r>
          </a:p>
          <a:p>
            <a:pPr marL="228600" lvl="2" indent="0" defTabSz="457200">
              <a:spcBef>
                <a:spcPct val="0"/>
              </a:spcBef>
              <a:spcAft>
                <a:spcPts val="600"/>
              </a:spcAft>
              <a:buClrTx/>
              <a:buNone/>
            </a:pPr>
            <a:r>
              <a:rPr lang="en-US" sz="3200" b="1" dirty="0">
                <a:solidFill>
                  <a:srgbClr val="4A6300"/>
                </a:solidFill>
              </a:rPr>
              <a:t>Work </a:t>
            </a:r>
            <a:r>
              <a:rPr lang="en-US" sz="3200" b="1" dirty="0" smtClean="0">
                <a:solidFill>
                  <a:srgbClr val="4A6300"/>
                </a:solidFill>
              </a:rPr>
              <a:t>study/Loans</a:t>
            </a:r>
            <a:endParaRPr lang="en-US" sz="3200" b="1" dirty="0">
              <a:solidFill>
                <a:srgbClr val="4A6300"/>
              </a:solidFill>
            </a:endParaRPr>
          </a:p>
          <a:p>
            <a:pPr marL="914400" lvl="1" indent="-457200" defTabSz="457200">
              <a:spcBef>
                <a:spcPct val="0"/>
              </a:spcBef>
              <a:spcAft>
                <a:spcPts val="600"/>
              </a:spcAft>
              <a:buClrTx/>
              <a:buSzPct val="125000"/>
              <a:buFont typeface="Wingdings" charset="2"/>
              <a:buChar char=""/>
            </a:pPr>
            <a:r>
              <a:rPr lang="en-US" sz="2800" dirty="0">
                <a:solidFill>
                  <a:srgbClr val="4A6300"/>
                </a:solidFill>
              </a:rPr>
              <a:t>Awarded by the college using FAFSA information</a:t>
            </a:r>
            <a:endParaRPr lang="en-US" sz="3200" b="1" dirty="0">
              <a:solidFill>
                <a:srgbClr val="4A6300"/>
              </a:solidFill>
            </a:endParaRPr>
          </a:p>
          <a:p>
            <a:endParaRPr lang="en-US" dirty="0">
              <a:solidFill>
                <a:srgbClr val="4A6300"/>
              </a:solidFill>
            </a:endParaRPr>
          </a:p>
        </p:txBody>
      </p:sp>
      <p:sp>
        <p:nvSpPr>
          <p:cNvPr id="6" name="Rectangle 5"/>
          <p:cNvSpPr/>
          <p:nvPr/>
        </p:nvSpPr>
        <p:spPr>
          <a:xfrm>
            <a:off x="1114736" y="845403"/>
            <a:ext cx="8001000" cy="830997"/>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Financial aid Terms</a:t>
            </a:r>
            <a:endParaRPr lang="en-US" sz="4800" dirty="0"/>
          </a:p>
        </p:txBody>
      </p:sp>
    </p:spTree>
    <p:extLst>
      <p:ext uri="{BB962C8B-B14F-4D97-AF65-F5344CB8AC3E}">
        <p14:creationId xmlns:p14="http://schemas.microsoft.com/office/powerpoint/2010/main" val="2650788853"/>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a:spcAft>
                <a:spcPts val="600"/>
              </a:spcAft>
            </a:pPr>
            <a:r>
              <a:rPr lang="en-US" b="1" dirty="0" smtClean="0"/>
              <a:t>School Specific </a:t>
            </a:r>
            <a:r>
              <a:rPr lang="en-US" b="1" dirty="0" smtClean="0"/>
              <a:t>Scholarships $$$$$</a:t>
            </a:r>
            <a:endParaRPr lang="en-US" b="1" dirty="0" smtClean="0"/>
          </a:p>
          <a:p>
            <a:pPr>
              <a:spcAft>
                <a:spcPts val="600"/>
              </a:spcAft>
            </a:pPr>
            <a:r>
              <a:rPr lang="en-US" dirty="0"/>
              <a:t>State Scholarships $$$$</a:t>
            </a:r>
          </a:p>
          <a:p>
            <a:pPr>
              <a:spcAft>
                <a:spcPts val="600"/>
              </a:spcAft>
            </a:pPr>
            <a:r>
              <a:rPr lang="en-US" dirty="0"/>
              <a:t>Local Area Scholarships $$</a:t>
            </a:r>
          </a:p>
          <a:p>
            <a:pPr>
              <a:spcAft>
                <a:spcPts val="600"/>
              </a:spcAft>
            </a:pPr>
            <a:r>
              <a:rPr lang="en-US" dirty="0" smtClean="0"/>
              <a:t>Regional </a:t>
            </a:r>
            <a:r>
              <a:rPr lang="en-US" dirty="0"/>
              <a:t>Scholarships </a:t>
            </a:r>
            <a:r>
              <a:rPr lang="en-US" dirty="0" smtClean="0"/>
              <a:t>$</a:t>
            </a:r>
            <a:endParaRPr lang="en-US" dirty="0"/>
          </a:p>
          <a:p>
            <a:pPr>
              <a:spcAft>
                <a:spcPts val="600"/>
              </a:spcAft>
            </a:pPr>
            <a:r>
              <a:rPr lang="en-US" dirty="0" smtClean="0"/>
              <a:t>National Scholarships $</a:t>
            </a:r>
            <a:endParaRPr lang="en-US" dirty="0" smtClean="0"/>
          </a:p>
        </p:txBody>
      </p:sp>
      <p:sp>
        <p:nvSpPr>
          <p:cNvPr id="4" name="Rectangle 3"/>
          <p:cNvSpPr/>
          <p:nvPr/>
        </p:nvSpPr>
        <p:spPr>
          <a:xfrm>
            <a:off x="685800" y="990600"/>
            <a:ext cx="10896600" cy="1569660"/>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 different groups</a:t>
            </a:r>
          </a:p>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of scholarships</a:t>
            </a:r>
            <a:endParaRPr lang="en-US" sz="4800" dirty="0"/>
          </a:p>
        </p:txBody>
      </p:sp>
    </p:spTree>
  </p:cSld>
  <p:clrMapOvr>
    <a:masterClrMapping/>
  </p:clrMapOvr>
  <mc:AlternateContent xmlns:mc="http://schemas.openxmlformats.org/markup-compatibility/2006">
    <mc:Choice xmlns:p14="http://schemas.microsoft.com/office/powerpoint/2010/main" Requires="p14">
      <p:transition p14:dur="0" advClick="0" advTm="10000"/>
    </mc:Choice>
    <mc:Fallback>
      <p:transition xmlns:p14="http://schemas.microsoft.com/office/powerpoint/2010/main" advClick="0" advTm="10000"/>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a:spLocks noChangeArrowheads="1"/>
          </p:cNvSpPr>
          <p:nvPr/>
        </p:nvSpPr>
        <p:spPr bwMode="auto">
          <a:xfrm>
            <a:off x="776354" y="1524195"/>
            <a:ext cx="5548246" cy="4691062"/>
          </a:xfrm>
          <a:prstGeom prst="ellipse">
            <a:avLst/>
          </a:prstGeom>
          <a:solidFill>
            <a:schemeClr val="accent1"/>
          </a:solidFill>
          <a:ln w="9525">
            <a:solidFill>
              <a:schemeClr val="accent1"/>
            </a:solidFill>
            <a:round/>
            <a:headEnd/>
            <a:tailEnd/>
          </a:ln>
          <a:effectLst>
            <a:outerShdw blurRad="63500" dist="38100" dir="4799997" sx="98000" sy="98000" rotWithShape="0">
              <a:srgbClr val="000000">
                <a:alpha val="31999"/>
              </a:srgbClr>
            </a:outerShdw>
          </a:effectLst>
        </p:spPr>
        <p:txBody>
          <a:bodyPr anchor="ctr"/>
          <a:lstStyle/>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lnSpc>
                <a:spcPct val="90000"/>
              </a:lnSpc>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p:txBody>
      </p:sp>
      <p:sp>
        <p:nvSpPr>
          <p:cNvPr id="8" name="Oval 7"/>
          <p:cNvSpPr>
            <a:spLocks noChangeArrowheads="1"/>
          </p:cNvSpPr>
          <p:nvPr/>
        </p:nvSpPr>
        <p:spPr bwMode="auto">
          <a:xfrm>
            <a:off x="1066800" y="1981200"/>
            <a:ext cx="4402796" cy="3733800"/>
          </a:xfrm>
          <a:prstGeom prst="ellipse">
            <a:avLst/>
          </a:prstGeom>
          <a:solidFill>
            <a:srgbClr val="3366FF"/>
          </a:solidFill>
          <a:ln w="9525">
            <a:solidFill>
              <a:schemeClr val="accent1"/>
            </a:solidFill>
            <a:round/>
            <a:headEnd/>
            <a:tailEnd/>
          </a:ln>
          <a:effectLst>
            <a:outerShdw blurRad="63500" dist="38100" dir="4799997" sx="98000" sy="98000" rotWithShape="0">
              <a:srgbClr val="000000">
                <a:alpha val="31999"/>
              </a:srgbClr>
            </a:outerShdw>
          </a:effectLst>
        </p:spPr>
        <p:txBody>
          <a:bodyPr anchor="ctr"/>
          <a:lstStyle/>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p:txBody>
      </p:sp>
      <p:sp>
        <p:nvSpPr>
          <p:cNvPr id="6" name="Oval 5"/>
          <p:cNvSpPr>
            <a:spLocks noChangeArrowheads="1"/>
          </p:cNvSpPr>
          <p:nvPr/>
        </p:nvSpPr>
        <p:spPr bwMode="auto">
          <a:xfrm>
            <a:off x="1578013" y="2438400"/>
            <a:ext cx="3149600" cy="2895600"/>
          </a:xfrm>
          <a:prstGeom prst="ellipse">
            <a:avLst/>
          </a:prstGeom>
          <a:solidFill>
            <a:srgbClr val="FEA022"/>
          </a:solidFill>
          <a:ln w="9525">
            <a:solidFill>
              <a:schemeClr val="accent1"/>
            </a:solidFill>
            <a:round/>
            <a:headEnd/>
            <a:tailEnd/>
          </a:ln>
          <a:effectLst>
            <a:outerShdw blurRad="63500" dist="38100" dir="4799997" sx="98000" sy="98000" rotWithShape="0">
              <a:srgbClr val="000000">
                <a:alpha val="31999"/>
              </a:srgbClr>
            </a:outerShdw>
          </a:effectLst>
        </p:spPr>
        <p:txBody>
          <a:bodyPr anchor="ctr"/>
          <a:lstStyle/>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p:txBody>
      </p:sp>
      <p:sp>
        <p:nvSpPr>
          <p:cNvPr id="2" name="Title 1"/>
          <p:cNvSpPr>
            <a:spLocks noGrp="1"/>
          </p:cNvSpPr>
          <p:nvPr>
            <p:ph type="title" idx="4294967295"/>
          </p:nvPr>
        </p:nvSpPr>
        <p:spPr>
          <a:xfrm>
            <a:off x="-233694" y="685800"/>
            <a:ext cx="6964362" cy="688975"/>
          </a:xfrm>
          <a:noFill/>
          <a:ln>
            <a:miter lim="800000"/>
            <a:headEnd/>
            <a:tailEnd/>
          </a:ln>
        </p:spPr>
        <p:txBody>
          <a:bodyPr rtlCol="0" anchor="ctr">
            <a:noAutofit/>
          </a:bodyPr>
          <a:lstStyle/>
          <a:p>
            <a:pPr algn="ctr" fontAlgn="auto">
              <a:spcAft>
                <a:spcPts val="0"/>
              </a:spcAft>
              <a:defRPr/>
            </a:pPr>
            <a:r>
              <a:rPr lang="en-US" b="1" kern="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mj-cs"/>
              </a:rPr>
              <a:t>Where to start?</a:t>
            </a:r>
          </a:p>
        </p:txBody>
      </p:sp>
      <p:sp>
        <p:nvSpPr>
          <p:cNvPr id="5" name="Oval 4"/>
          <p:cNvSpPr>
            <a:spLocks noChangeArrowheads="1"/>
          </p:cNvSpPr>
          <p:nvPr/>
        </p:nvSpPr>
        <p:spPr bwMode="auto">
          <a:xfrm>
            <a:off x="2057400" y="3048000"/>
            <a:ext cx="1905000" cy="1600200"/>
          </a:xfrm>
          <a:prstGeom prst="ellipse">
            <a:avLst/>
          </a:prstGeom>
          <a:solidFill>
            <a:srgbClr val="FF0000"/>
          </a:solidFill>
          <a:ln w="9525">
            <a:solidFill>
              <a:schemeClr val="accent1"/>
            </a:solidFill>
            <a:round/>
            <a:headEnd/>
            <a:tailEnd/>
          </a:ln>
          <a:effectLst>
            <a:outerShdw blurRad="63500" dist="38100" dir="4799997" sx="98000" sy="98000" rotWithShape="0">
              <a:srgbClr val="000000">
                <a:alpha val="31999"/>
              </a:srgbClr>
            </a:outerShdw>
          </a:effectLst>
        </p:spPr>
        <p:txBody>
          <a:bodyPr anchor="ctr"/>
          <a:lstStyle/>
          <a:p>
            <a:pPr algn="ctr" eaLnBrk="1" fontAlgn="auto" hangingPunct="1">
              <a:spcBef>
                <a:spcPts val="0"/>
              </a:spcBef>
              <a:spcAft>
                <a:spcPts val="0"/>
              </a:spcAft>
              <a:defRPr/>
            </a:pPr>
            <a:r>
              <a:rPr lang="en-US" sz="2800" b="1" dirty="0">
                <a:solidFill>
                  <a:srgbClr val="000000"/>
                </a:solidFill>
                <a:latin typeface="+mn-lt"/>
                <a:ea typeface="+mn-ea"/>
              </a:rPr>
              <a:t>FAFSA</a:t>
            </a:r>
          </a:p>
        </p:txBody>
      </p:sp>
      <p:sp>
        <p:nvSpPr>
          <p:cNvPr id="3" name="Rectangle 2"/>
          <p:cNvSpPr/>
          <p:nvPr/>
        </p:nvSpPr>
        <p:spPr>
          <a:xfrm>
            <a:off x="4534463" y="4876800"/>
            <a:ext cx="4572000" cy="923330"/>
          </a:xfrm>
          <a:prstGeom prst="rect">
            <a:avLst/>
          </a:prstGeom>
        </p:spPr>
        <p:txBody>
          <a:bodyPr>
            <a:spAutoFit/>
          </a:bodyPr>
          <a:lstStyle/>
          <a:p>
            <a:pPr algn="ctr">
              <a:spcBef>
                <a:spcPct val="50000"/>
              </a:spcBef>
              <a:defRPr/>
            </a:pPr>
            <a:r>
              <a:rPr lang="en-US" b="1" dirty="0"/>
              <a:t>National Scholarships: </a:t>
            </a:r>
            <a:r>
              <a:rPr lang="en-US" b="1" dirty="0" err="1"/>
              <a:t>fastweb.com</a:t>
            </a:r>
            <a:r>
              <a:rPr lang="en-US" b="1" dirty="0"/>
              <a:t>, </a:t>
            </a:r>
            <a:r>
              <a:rPr lang="en-US" b="1" dirty="0" err="1"/>
              <a:t>finaid.org</a:t>
            </a:r>
            <a:r>
              <a:rPr lang="en-US" b="1" dirty="0"/>
              <a:t>, </a:t>
            </a:r>
            <a:r>
              <a:rPr lang="en-US" b="1" dirty="0" err="1" smtClean="0"/>
              <a:t>collegeboard.com</a:t>
            </a:r>
            <a:r>
              <a:rPr lang="en-US" b="1" dirty="0"/>
              <a:t>, </a:t>
            </a:r>
            <a:r>
              <a:rPr lang="en-US" b="1" dirty="0" err="1"/>
              <a:t>Scholarships.com</a:t>
            </a:r>
            <a:endParaRPr lang="en-US" b="1" dirty="0"/>
          </a:p>
        </p:txBody>
      </p:sp>
      <p:sp>
        <p:nvSpPr>
          <p:cNvPr id="4" name="Rectangle 3"/>
          <p:cNvSpPr/>
          <p:nvPr/>
        </p:nvSpPr>
        <p:spPr>
          <a:xfrm>
            <a:off x="3793196" y="2810939"/>
            <a:ext cx="5181600" cy="646331"/>
          </a:xfrm>
          <a:prstGeom prst="rect">
            <a:avLst/>
          </a:prstGeom>
        </p:spPr>
        <p:txBody>
          <a:bodyPr wrap="square">
            <a:spAutoFit/>
          </a:bodyPr>
          <a:lstStyle/>
          <a:p>
            <a:pPr algn="ctr">
              <a:spcBef>
                <a:spcPct val="50000"/>
              </a:spcBef>
              <a:defRPr/>
            </a:pPr>
            <a:r>
              <a:rPr lang="en-US" b="1" dirty="0">
                <a:solidFill>
                  <a:srgbClr val="000000"/>
                </a:solidFill>
              </a:rPr>
              <a:t>School-based scholarships</a:t>
            </a:r>
            <a:r>
              <a:rPr lang="en-US" b="1" dirty="0" smtClean="0">
                <a:solidFill>
                  <a:srgbClr val="000000"/>
                </a:solidFill>
              </a:rPr>
              <a:t>,</a:t>
            </a:r>
            <a:br>
              <a:rPr lang="en-US" b="1" dirty="0" smtClean="0">
                <a:solidFill>
                  <a:srgbClr val="000000"/>
                </a:solidFill>
              </a:rPr>
            </a:br>
            <a:r>
              <a:rPr lang="en-US" b="1" dirty="0" smtClean="0">
                <a:solidFill>
                  <a:srgbClr val="000000"/>
                </a:solidFill>
              </a:rPr>
              <a:t> </a:t>
            </a:r>
            <a:r>
              <a:rPr lang="en-US" b="1" dirty="0">
                <a:solidFill>
                  <a:srgbClr val="000000"/>
                </a:solidFill>
              </a:rPr>
              <a:t>State </a:t>
            </a:r>
            <a:r>
              <a:rPr lang="en-US" b="1" dirty="0" smtClean="0">
                <a:solidFill>
                  <a:srgbClr val="000000"/>
                </a:solidFill>
              </a:rPr>
              <a:t>Scholarships</a:t>
            </a:r>
            <a:endParaRPr lang="en-US" b="1" dirty="0">
              <a:solidFill>
                <a:srgbClr val="000000"/>
              </a:solidFill>
            </a:endParaRPr>
          </a:p>
        </p:txBody>
      </p:sp>
      <p:sp>
        <p:nvSpPr>
          <p:cNvPr id="9" name="Rectangle 8"/>
          <p:cNvSpPr/>
          <p:nvPr/>
        </p:nvSpPr>
        <p:spPr>
          <a:xfrm>
            <a:off x="4869610" y="3886200"/>
            <a:ext cx="4274390" cy="369332"/>
          </a:xfrm>
          <a:prstGeom prst="rect">
            <a:avLst/>
          </a:prstGeom>
        </p:spPr>
        <p:txBody>
          <a:bodyPr wrap="none">
            <a:spAutoFit/>
          </a:bodyPr>
          <a:lstStyle/>
          <a:p>
            <a:pPr algn="ctr">
              <a:spcBef>
                <a:spcPct val="50000"/>
              </a:spcBef>
              <a:defRPr/>
            </a:pPr>
            <a:r>
              <a:rPr lang="en-US" b="1" dirty="0">
                <a:solidFill>
                  <a:srgbClr val="000000"/>
                </a:solidFill>
              </a:rPr>
              <a:t>OSAC, local scholarships-NAVIANCE</a:t>
            </a:r>
          </a:p>
        </p:txBody>
      </p:sp>
      <p:cxnSp>
        <p:nvCxnSpPr>
          <p:cNvPr id="15" name="Straight Arrow Connector 14"/>
          <p:cNvCxnSpPr/>
          <p:nvPr/>
        </p:nvCxnSpPr>
        <p:spPr>
          <a:xfrm flipH="1">
            <a:off x="4191000" y="3506218"/>
            <a:ext cx="3554446" cy="0"/>
          </a:xfrm>
          <a:prstGeom prst="straightConnector1">
            <a:avLst/>
          </a:prstGeom>
          <a:ln w="57150" cmpd="sng">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flipH="1" flipV="1">
            <a:off x="4326286" y="5791200"/>
            <a:ext cx="4208114" cy="27576"/>
          </a:xfrm>
          <a:prstGeom prst="straightConnector1">
            <a:avLst/>
          </a:prstGeom>
          <a:ln w="57150" cmpd="sng">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flipH="1">
            <a:off x="4883144" y="4384813"/>
            <a:ext cx="4091652" cy="0"/>
          </a:xfrm>
          <a:prstGeom prst="straightConnector1">
            <a:avLst/>
          </a:prstGeom>
          <a:ln w="57150" cmpd="sng">
            <a:tailEnd type="arrow"/>
          </a:ln>
        </p:spPr>
        <p:style>
          <a:lnRef idx="2">
            <a:schemeClr val="dk1"/>
          </a:lnRef>
          <a:fillRef idx="0">
            <a:schemeClr val="dk1"/>
          </a:fillRef>
          <a:effectRef idx="1">
            <a:schemeClr val="dk1"/>
          </a:effectRef>
          <a:fontRef idx="minor">
            <a:schemeClr val="tx1"/>
          </a:fontRef>
        </p:style>
      </p:cxnSp>
      <p:pic>
        <p:nvPicPr>
          <p:cNvPr id="25" name="Picture 24"/>
          <p:cNvPicPr>
            <a:picLocks noChangeAspect="1"/>
          </p:cNvPicPr>
          <p:nvPr/>
        </p:nvPicPr>
        <p:blipFill>
          <a:blip r:embed="rId3"/>
          <a:stretch>
            <a:fillRect/>
          </a:stretch>
        </p:blipFill>
        <p:spPr>
          <a:xfrm rot="8323555">
            <a:off x="6994995" y="-2323546"/>
            <a:ext cx="4930895" cy="1739738"/>
          </a:xfrm>
          <a:prstGeom prst="rect">
            <a:avLst/>
          </a:prstGeom>
        </p:spPr>
      </p:pic>
    </p:spTree>
    <p:extLst>
      <p:ext uri="{BB962C8B-B14F-4D97-AF65-F5344CB8AC3E}">
        <p14:creationId xmlns:p14="http://schemas.microsoft.com/office/powerpoint/2010/main" val="638443093"/>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31015 0.06563 C 0.28463 0.06285 0.25982 0.05823 0.23448 0.05638 C 0.20775 0.03857 0.17929 0.06285 0.15447 0.07326 C 0.13712 0.07997 0.11664 0.08761 0.09841 0.092 C 0.08418 0.09501 0.07984 0.09246 0.06475 0.09755 C 0.03767 0.10634 0.00938 0.10935 -0.01804 0.11236 C -0.04216 0.12184 -0.06438 0.12439 -0.08676 0.1422 C -0.09805 0.15122 -0.10985 0.16163 -0.12043 0.17227 C -0.12616 0.17782 -0.1246 0.18175 -0.13293 0.18545 C -0.15185 0.19355 -0.17076 0.20489 -0.19055 0.20789 C -0.19905 0.20905 -0.20738 0.20859 -0.21571 0.20974 C -0.22005 0.20974 -0.22422 0.2109 -0.22838 0.21159 C -0.25233 0.22015 -0.27594 0.23149 -0.29572 0.25231 C -0.30492 0.26202 -0.3155 0.26966 -0.32366 0.28076 C -0.32696 0.28492 -0.32922 0.29094 -0.33217 0.29556 C -0.33494 0.29926 -0.33893 0.29996 -0.34206 0.3032 C -0.35542 0.31384 -0.36601 0.3217 -0.38128 0.32749 C -0.3943 0.33813 -0.40645 0.35062 -0.41634 0.36612 C -0.41929 0.37097 -0.42068 0.37676 -0.42328 0.38115 C -0.43404 0.39989 -0.44775 0.41492 -0.45834 0.43366 C -0.46285 0.44106 -0.46649 0.45055 -0.47101 0.45818 C -0.47656 0.46697 -0.47482 0.46188 -0.48229 0.47114 C -0.49166 0.48247 -0.50242 0.49612 -0.51162 0.50861 C -0.51804 0.51717 -0.52116 0.52688 -0.52567 0.53683 C -0.5262 0.53914 -0.52706 0.54169 -0.52706 0.54423 C -0.52706 0.54909 -0.52567 0.55927 -0.52567 0.55927 L -0.51734 0.55349 " pathEditMode="fixed" rAng="0" ptsTypes="fffffffffffffffffffffffffAA">
                                      <p:cBhvr>
                                        <p:cTn id="6" dur="500" fill="hold"/>
                                        <p:tgtEl>
                                          <p:spTgt spid="25"/>
                                        </p:tgtEl>
                                        <p:attrNameLst>
                                          <p:attrName>ppt_x</p:attrName>
                                          <p:attrName>ppt_y</p:attrName>
                                        </p:attrNameLst>
                                      </p:cBhvr>
                                      <p:rCtr x="-41860" y="23317"/>
                                    </p:animMotion>
                                  </p:childTnLst>
                                  <p:subTnLst>
                                    <p:audio>
                                      <p:cMediaNode>
                                        <p:cTn display="0" masterRel="sameClick">
                                          <p:stCondLst>
                                            <p:cond evt="begin" delay="0">
                                              <p:tn val="5"/>
                                            </p:cond>
                                          </p:stCondLst>
                                          <p:endCondLst>
                                            <p:cond evt="onStopAudio" delay="0">
                                              <p:tgtEl>
                                                <p:sldTgt/>
                                              </p:tgtEl>
                                            </p:cond>
                                          </p:endCondLst>
                                        </p:cTn>
                                        <p:tgtEl>
                                          <p:sndTgt r:embed="rId2" name="Arrow"/>
                                        </p:tgtEl>
                                      </p:cMediaNode>
                                    </p:audio>
                                  </p:subTnLst>
                                </p:cTn>
                              </p:par>
                            </p:childTnLst>
                          </p:cTn>
                        </p:par>
                        <p:par>
                          <p:cTn id="7" fill="hold">
                            <p:stCondLst>
                              <p:cond delay="500"/>
                            </p:stCondLst>
                            <p:childTnLst>
                              <p:par>
                                <p:cTn id="8" presetID="32" presetClass="emph" presetSubtype="0" repeatCount="3000" fill="hold" nodeType="afterEffect">
                                  <p:stCondLst>
                                    <p:cond delay="0"/>
                                  </p:stCondLst>
                                  <p:childTnLst>
                                    <p:animRot by="120000">
                                      <p:cBhvr>
                                        <p:cTn id="9" dur="100" fill="hold">
                                          <p:stCondLst>
                                            <p:cond delay="0"/>
                                          </p:stCondLst>
                                        </p:cTn>
                                        <p:tgtEl>
                                          <p:spTgt spid="25"/>
                                        </p:tgtEl>
                                        <p:attrNameLst>
                                          <p:attrName>r</p:attrName>
                                        </p:attrNameLst>
                                      </p:cBhvr>
                                    </p:animRot>
                                    <p:animRot by="-240000">
                                      <p:cBhvr>
                                        <p:cTn id="10" dur="200" fill="hold">
                                          <p:stCondLst>
                                            <p:cond delay="200"/>
                                          </p:stCondLst>
                                        </p:cTn>
                                        <p:tgtEl>
                                          <p:spTgt spid="25"/>
                                        </p:tgtEl>
                                        <p:attrNameLst>
                                          <p:attrName>r</p:attrName>
                                        </p:attrNameLst>
                                      </p:cBhvr>
                                    </p:animRot>
                                    <p:animRot by="240000">
                                      <p:cBhvr>
                                        <p:cTn id="11" dur="200" fill="hold">
                                          <p:stCondLst>
                                            <p:cond delay="400"/>
                                          </p:stCondLst>
                                        </p:cTn>
                                        <p:tgtEl>
                                          <p:spTgt spid="25"/>
                                        </p:tgtEl>
                                        <p:attrNameLst>
                                          <p:attrName>r</p:attrName>
                                        </p:attrNameLst>
                                      </p:cBhvr>
                                    </p:animRot>
                                    <p:animRot by="-240000">
                                      <p:cBhvr>
                                        <p:cTn id="12" dur="200" fill="hold">
                                          <p:stCondLst>
                                            <p:cond delay="600"/>
                                          </p:stCondLst>
                                        </p:cTn>
                                        <p:tgtEl>
                                          <p:spTgt spid="25"/>
                                        </p:tgtEl>
                                        <p:attrNameLst>
                                          <p:attrName>r</p:attrName>
                                        </p:attrNameLst>
                                      </p:cBhvr>
                                    </p:animRot>
                                    <p:animRot by="120000">
                                      <p:cBhvr>
                                        <p:cTn id="13" dur="200" fill="hold">
                                          <p:stCondLst>
                                            <p:cond delay="800"/>
                                          </p:stCondLst>
                                        </p:cTn>
                                        <p:tgtEl>
                                          <p:spTgt spid="2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892</TotalTime>
  <Words>1166</Words>
  <Application>Microsoft Macintosh PowerPoint</Application>
  <PresentationFormat>On-screen Show (4:3)</PresentationFormat>
  <Paragraphs>206</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Austin</vt:lpstr>
      <vt:lpstr>Scholarships 101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 to start?</vt:lpstr>
      <vt:lpstr>PowerPoint Presentation</vt:lpstr>
      <vt:lpstr>FAFSA </vt:lpstr>
      <vt:lpstr>PowerPoint Presentation</vt:lpstr>
      <vt:lpstr> (Oregon Student Assistance Commission) 500+ Scholarships with ONE Application </vt:lpstr>
      <vt:lpstr>PowerPoint Presentation</vt:lpstr>
      <vt:lpstr>PowerPoint Presentation</vt:lpstr>
      <vt:lpstr>PowerPoint Presentation</vt:lpstr>
      <vt:lpstr>(approximate date and amount)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Scholarships 101</dc:title>
  <dc:creator>Nathan Cawood</dc:creator>
  <cp:lastModifiedBy>Kendra Brott</cp:lastModifiedBy>
  <cp:revision>57</cp:revision>
  <cp:lastPrinted>2015-10-21T01:35:02Z</cp:lastPrinted>
  <dcterms:created xsi:type="dcterms:W3CDTF">2013-11-14T04:15:11Z</dcterms:created>
  <dcterms:modified xsi:type="dcterms:W3CDTF">2015-10-21T03:14:43Z</dcterms:modified>
</cp:coreProperties>
</file>