
<file path=[Content_Types].xml><?xml version="1.0" encoding="utf-8"?>
<Types xmlns="http://schemas.openxmlformats.org/package/2006/content-types">
  <Default Extension="xml" ContentType="application/xml"/>
  <Default Extension="rels" ContentType="application/vnd.openxmlformats-package.relationships+xm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20"/>
    <p:restoredTop sz="94660"/>
  </p:normalViewPr>
  <p:slideViewPr>
    <p:cSldViewPr snapToGrid="0">
      <p:cViewPr varScale="1">
        <p:scale>
          <a:sx n="135" d="100"/>
          <a:sy n="135" d="100"/>
        </p:scale>
        <p:origin x="-336"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58343935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c86146e57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c86146e57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7ca5c803c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7ca5c803c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ca5c803ca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7ca5c803c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c86146e57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c86146e57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7c86146e57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7c86146e57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5D0D0"/>
            </a:gs>
            <a:gs pos="100000">
              <a:srgbClr val="D96868"/>
            </a:gs>
          </a:gsLst>
          <a:path path="circle">
            <a:fillToRect l="50000" t="50000" r="50000" b="50000"/>
          </a:path>
          <a:tileRect/>
        </a:gra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676850"/>
            <a:ext cx="8520600" cy="2052600"/>
          </a:xfrm>
          <a:prstGeom prst="rect">
            <a:avLst/>
          </a:prstGeom>
          <a:solidFill>
            <a:srgbClr val="E06666"/>
          </a:solidFill>
        </p:spPr>
        <p:txBody>
          <a:bodyPr spcFirstLastPara="1" wrap="square" lIns="91425" tIns="91425" rIns="91425" bIns="91425" anchor="b" anchorCtr="0">
            <a:noAutofit/>
          </a:bodyPr>
          <a:lstStyle/>
          <a:p>
            <a:pPr marL="0" lvl="0" indent="0" algn="ctr" rtl="0">
              <a:spcBef>
                <a:spcPts val="0"/>
              </a:spcBef>
              <a:spcAft>
                <a:spcPts val="0"/>
              </a:spcAft>
              <a:buNone/>
            </a:pPr>
            <a:r>
              <a:rPr lang="en-US" sz="8000" dirty="0" smtClean="0">
                <a:ln>
                  <a:solidFill>
                    <a:srgbClr val="FF0000"/>
                  </a:solidFill>
                </a:ln>
                <a:solidFill>
                  <a:srgbClr val="FFFFFF"/>
                </a:solidFill>
                <a:latin typeface="KG HAPPY"/>
                <a:ea typeface="Alfa Slab One"/>
                <a:cs typeface="KG HAPPY"/>
                <a:sym typeface="Alfa Slab One"/>
              </a:rPr>
              <a:t>January 22</a:t>
            </a:r>
            <a:r>
              <a:rPr lang="en-US" sz="8000" baseline="30000" dirty="0" smtClean="0">
                <a:ln>
                  <a:solidFill>
                    <a:srgbClr val="FF0000"/>
                  </a:solidFill>
                </a:ln>
                <a:solidFill>
                  <a:srgbClr val="FFFFFF"/>
                </a:solidFill>
                <a:latin typeface="KG HAPPY"/>
                <a:ea typeface="Alfa Slab One"/>
                <a:cs typeface="KG HAPPY"/>
                <a:sym typeface="Alfa Slab One"/>
              </a:rPr>
              <a:t>nd</a:t>
            </a:r>
            <a:r>
              <a:rPr lang="en-US" sz="8000" dirty="0" smtClean="0">
                <a:ln>
                  <a:solidFill>
                    <a:srgbClr val="FF0000"/>
                  </a:solidFill>
                </a:ln>
                <a:solidFill>
                  <a:srgbClr val="FFFFFF"/>
                </a:solidFill>
                <a:latin typeface="KG HAPPY"/>
                <a:ea typeface="Alfa Slab One"/>
                <a:cs typeface="KG HAPPY"/>
                <a:sym typeface="Alfa Slab One"/>
              </a:rPr>
              <a:t> </a:t>
            </a:r>
            <a:endParaRPr sz="8000" dirty="0">
              <a:ln>
                <a:solidFill>
                  <a:srgbClr val="FF0000"/>
                </a:solidFill>
              </a:ln>
              <a:solidFill>
                <a:srgbClr val="FFFFFF"/>
              </a:solidFill>
              <a:latin typeface="KG HAPPY"/>
              <a:ea typeface="Alfa Slab One"/>
              <a:cs typeface="KG HAPPY"/>
              <a:sym typeface="Alfa Slab One"/>
            </a:endParaRPr>
          </a:p>
        </p:txBody>
      </p:sp>
      <p:sp>
        <p:nvSpPr>
          <p:cNvPr id="55" name="Google Shape;55;p13"/>
          <p:cNvSpPr txBox="1">
            <a:spLocks noGrp="1"/>
          </p:cNvSpPr>
          <p:nvPr>
            <p:ph type="subTitle" idx="1"/>
          </p:nvPr>
        </p:nvSpPr>
        <p:spPr>
          <a:xfrm>
            <a:off x="311700" y="2834125"/>
            <a:ext cx="8520600" cy="792600"/>
          </a:xfrm>
          <a:prstGeom prst="rect">
            <a:avLst/>
          </a:prstGeom>
          <a:solidFill>
            <a:srgbClr val="C24242"/>
          </a:solidFill>
        </p:spPr>
        <p:txBody>
          <a:bodyPr spcFirstLastPara="1" wrap="square" lIns="91425" tIns="91425" rIns="91425" bIns="91425" anchor="t" anchorCtr="0">
            <a:noAutofit/>
          </a:bodyPr>
          <a:lstStyle/>
          <a:p>
            <a:pPr marL="0" lvl="0" indent="0" algn="ctr" rtl="0">
              <a:spcBef>
                <a:spcPts val="0"/>
              </a:spcBef>
              <a:spcAft>
                <a:spcPts val="0"/>
              </a:spcAft>
              <a:buNone/>
            </a:pPr>
            <a:r>
              <a:rPr lang="en" sz="4000" dirty="0">
                <a:solidFill>
                  <a:srgbClr val="FFFFFF"/>
                </a:solidFill>
                <a:latin typeface="KG Be Still And Know"/>
                <a:ea typeface="Permanent Marker"/>
                <a:cs typeface="KG Be Still And Know"/>
                <a:sym typeface="Permanent Marker"/>
              </a:rPr>
              <a:t>Chapter 7</a:t>
            </a:r>
            <a:endParaRPr sz="4000" dirty="0">
              <a:solidFill>
                <a:srgbClr val="FFFFFF"/>
              </a:solidFill>
              <a:latin typeface="KG Be Still And Know"/>
              <a:ea typeface="Permanent Marker"/>
              <a:cs typeface="KG Be Still And Know"/>
              <a:sym typeface="Permanent Marke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FFF6DB"/>
            </a:gs>
            <a:gs pos="100000">
              <a:srgbClr val="FAD25C"/>
            </a:gs>
          </a:gsLst>
          <a:path path="circle">
            <a:fillToRect l="50000" t="50000" r="50000" b="50000"/>
          </a:path>
          <a:tileRect/>
        </a:gra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311700" y="76050"/>
            <a:ext cx="8520600" cy="572700"/>
          </a:xfrm>
          <a:prstGeom prst="rect">
            <a:avLst/>
          </a:prstGeom>
          <a:solidFill>
            <a:srgbClr val="FFD966"/>
          </a:solidFill>
        </p:spPr>
        <p:txBody>
          <a:bodyPr spcFirstLastPara="1" wrap="square" lIns="91425" tIns="91425" rIns="91425" bIns="91425" anchor="t" anchorCtr="0">
            <a:noAutofit/>
          </a:bodyPr>
          <a:lstStyle/>
          <a:p>
            <a:pPr marL="0" lvl="0" indent="0" algn="l" rtl="0">
              <a:spcBef>
                <a:spcPts val="0"/>
              </a:spcBef>
              <a:spcAft>
                <a:spcPts val="0"/>
              </a:spcAft>
              <a:buNone/>
            </a:pPr>
            <a:r>
              <a:rPr lang="en" dirty="0">
                <a:latin typeface="KG Be Still And Know"/>
                <a:ea typeface="Permanent Marker"/>
                <a:cs typeface="KG Be Still And Know"/>
                <a:sym typeface="Permanent Marker"/>
              </a:rPr>
              <a:t>Chapter 7 Review</a:t>
            </a:r>
            <a:endParaRPr dirty="0">
              <a:latin typeface="KG Be Still And Know"/>
              <a:ea typeface="Permanent Marker"/>
              <a:cs typeface="KG Be Still And Know"/>
              <a:sym typeface="Permanent Marker"/>
            </a:endParaRPr>
          </a:p>
        </p:txBody>
      </p:sp>
      <p:sp>
        <p:nvSpPr>
          <p:cNvPr id="61" name="Google Shape;61;p14"/>
          <p:cNvSpPr txBox="1">
            <a:spLocks noGrp="1"/>
          </p:cNvSpPr>
          <p:nvPr>
            <p:ph type="body" idx="1"/>
          </p:nvPr>
        </p:nvSpPr>
        <p:spPr>
          <a:xfrm>
            <a:off x="167725" y="729375"/>
            <a:ext cx="8788800" cy="4302300"/>
          </a:xfrm>
          <a:prstGeom prst="rect">
            <a:avLst/>
          </a:prstGeom>
          <a:solidFill>
            <a:srgbClr val="F1C232"/>
          </a:solidFill>
        </p:spPr>
        <p:txBody>
          <a:bodyPr spcFirstLastPara="1" wrap="square" lIns="91425" tIns="91425" rIns="91425" bIns="91425" anchor="t" anchorCtr="0">
            <a:noAutofit/>
          </a:bodyPr>
          <a:lstStyle/>
          <a:p>
            <a:pPr marL="457200" lvl="0" indent="-381000" algn="l" rtl="0">
              <a:spcBef>
                <a:spcPts val="0"/>
              </a:spcBef>
              <a:spcAft>
                <a:spcPts val="0"/>
              </a:spcAft>
              <a:buClr>
                <a:srgbClr val="000000"/>
              </a:buClr>
              <a:buSzPts val="2400"/>
              <a:buFont typeface="Times New Roman"/>
              <a:buAutoNum type="arabicPeriod"/>
            </a:pPr>
            <a:r>
              <a:rPr lang="en" sz="2400" dirty="0">
                <a:solidFill>
                  <a:srgbClr val="000000"/>
                </a:solidFill>
                <a:latin typeface="KG Be Still And Know"/>
                <a:ea typeface="Times New Roman"/>
                <a:cs typeface="KG Be Still And Know"/>
                <a:sym typeface="Times New Roman"/>
              </a:rPr>
              <a:t>What does Okonkwo’s decision to participate in Ikemefuna’s killing reveal about him?</a:t>
            </a:r>
            <a:endParaRPr sz="2400" dirty="0">
              <a:solidFill>
                <a:srgbClr val="000000"/>
              </a:solidFill>
              <a:latin typeface="KG Be Still And Know"/>
              <a:ea typeface="Times New Roman"/>
              <a:cs typeface="KG Be Still And Know"/>
              <a:sym typeface="Times New Roman"/>
            </a:endParaRPr>
          </a:p>
          <a:p>
            <a:pPr marL="914400" lvl="1" indent="-381000" algn="l" rtl="0">
              <a:spcBef>
                <a:spcPts val="0"/>
              </a:spcBef>
              <a:spcAft>
                <a:spcPts val="0"/>
              </a:spcAft>
              <a:buClr>
                <a:srgbClr val="000000"/>
              </a:buClr>
              <a:buSzPts val="2400"/>
              <a:buFont typeface="Times New Roman"/>
              <a:buAutoNum type="alphaLcPeriod"/>
            </a:pPr>
            <a:r>
              <a:rPr lang="en" sz="2400" dirty="0">
                <a:solidFill>
                  <a:srgbClr val="000000"/>
                </a:solidFill>
                <a:latin typeface="KG Be Still And Know"/>
                <a:ea typeface="Times New Roman"/>
                <a:cs typeface="KG Be Still And Know"/>
                <a:sym typeface="Times New Roman"/>
              </a:rPr>
              <a:t>He is a truly cold person incapable of loving another human being.</a:t>
            </a:r>
            <a:endParaRPr sz="2400" dirty="0">
              <a:solidFill>
                <a:srgbClr val="000000"/>
              </a:solidFill>
              <a:latin typeface="KG Be Still And Know"/>
              <a:ea typeface="Times New Roman"/>
              <a:cs typeface="KG Be Still And Know"/>
              <a:sym typeface="Times New Roman"/>
            </a:endParaRPr>
          </a:p>
          <a:p>
            <a:pPr marL="914400" lvl="1" indent="-381000" algn="l" rtl="0">
              <a:spcBef>
                <a:spcPts val="0"/>
              </a:spcBef>
              <a:spcAft>
                <a:spcPts val="0"/>
              </a:spcAft>
              <a:buClr>
                <a:srgbClr val="000000"/>
              </a:buClr>
              <a:buSzPts val="2400"/>
              <a:buFont typeface="Times New Roman"/>
              <a:buAutoNum type="alphaLcPeriod"/>
            </a:pPr>
            <a:r>
              <a:rPr lang="en" sz="2400" dirty="0">
                <a:solidFill>
                  <a:srgbClr val="000000"/>
                </a:solidFill>
                <a:latin typeface="KG Be Still And Know"/>
                <a:ea typeface="Times New Roman"/>
                <a:cs typeface="KG Be Still And Know"/>
                <a:sym typeface="Times New Roman"/>
              </a:rPr>
              <a:t>His desire to be part of the leadership of the clan has clouded his judgement.</a:t>
            </a:r>
            <a:endParaRPr sz="2400" dirty="0">
              <a:solidFill>
                <a:srgbClr val="000000"/>
              </a:solidFill>
              <a:latin typeface="KG Be Still And Know"/>
              <a:ea typeface="Times New Roman"/>
              <a:cs typeface="KG Be Still And Know"/>
              <a:sym typeface="Times New Roman"/>
            </a:endParaRPr>
          </a:p>
          <a:p>
            <a:pPr marL="914400" lvl="1" indent="-381000" algn="l" rtl="0">
              <a:spcBef>
                <a:spcPts val="0"/>
              </a:spcBef>
              <a:spcAft>
                <a:spcPts val="0"/>
              </a:spcAft>
              <a:buClr>
                <a:srgbClr val="000000"/>
              </a:buClr>
              <a:buSzPts val="2400"/>
              <a:buFont typeface="Times New Roman"/>
              <a:buAutoNum type="alphaLcPeriod"/>
            </a:pPr>
            <a:r>
              <a:rPr lang="en" sz="2400" dirty="0">
                <a:solidFill>
                  <a:srgbClr val="000000"/>
                </a:solidFill>
                <a:latin typeface="KG Be Still And Know"/>
                <a:ea typeface="Times New Roman"/>
                <a:cs typeface="KG Be Still And Know"/>
                <a:sym typeface="Times New Roman"/>
              </a:rPr>
              <a:t>Family and clan loyalty are more important to him than a young man from another village can ever be.</a:t>
            </a:r>
            <a:endParaRPr sz="2400" dirty="0">
              <a:solidFill>
                <a:srgbClr val="000000"/>
              </a:solidFill>
              <a:latin typeface="KG Be Still And Know"/>
              <a:ea typeface="Times New Roman"/>
              <a:cs typeface="KG Be Still And Know"/>
              <a:sym typeface="Times New Roman"/>
            </a:endParaRPr>
          </a:p>
          <a:p>
            <a:pPr marL="914400" lvl="1" indent="-381000" algn="l" rtl="0">
              <a:spcBef>
                <a:spcPts val="0"/>
              </a:spcBef>
              <a:spcAft>
                <a:spcPts val="0"/>
              </a:spcAft>
              <a:buClr>
                <a:srgbClr val="000000"/>
              </a:buClr>
              <a:buSzPts val="2400"/>
              <a:buFont typeface="Times New Roman"/>
              <a:buAutoNum type="alphaLcPeriod"/>
            </a:pPr>
            <a:r>
              <a:rPr lang="en" sz="2400" dirty="0">
                <a:solidFill>
                  <a:srgbClr val="000000"/>
                </a:solidFill>
                <a:latin typeface="KG Be Still And Know"/>
                <a:ea typeface="Times New Roman"/>
                <a:cs typeface="KG Be Still And Know"/>
                <a:sym typeface="Times New Roman"/>
              </a:rPr>
              <a:t>His fear of being perceived as weak is so strong that he is willing to disobey tribal laws to avoid it.</a:t>
            </a:r>
            <a:endParaRPr sz="2400" dirty="0">
              <a:solidFill>
                <a:srgbClr val="000000"/>
              </a:solidFill>
              <a:latin typeface="KG Be Still And Know"/>
              <a:ea typeface="Times New Roman"/>
              <a:cs typeface="KG Be Still And Know"/>
              <a:sym typeface="Times New Roman"/>
            </a:endParaRPr>
          </a:p>
          <a:p>
            <a:pPr marL="0" lvl="0" indent="0" algn="l" rtl="0">
              <a:spcBef>
                <a:spcPts val="0"/>
              </a:spcBef>
              <a:spcAft>
                <a:spcPts val="0"/>
              </a:spcAft>
              <a:buNone/>
            </a:pPr>
            <a:endParaRPr sz="1200" dirty="0">
              <a:solidFill>
                <a:srgbClr val="000000"/>
              </a:solidFill>
            </a:endParaRPr>
          </a:p>
          <a:p>
            <a:pPr marL="0" lvl="0" indent="0" algn="l" rtl="0">
              <a:spcBef>
                <a:spcPts val="0"/>
              </a:spcBef>
              <a:spcAft>
                <a:spcPts val="1600"/>
              </a:spcAft>
              <a:buNone/>
            </a:pPr>
            <a:endParaRPr dirty="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FFF6DB"/>
            </a:gs>
            <a:gs pos="100000">
              <a:srgbClr val="FAD25C"/>
            </a:gs>
          </a:gsLst>
          <a:path path="circle">
            <a:fillToRect l="50000" t="50000" r="50000" b="50000"/>
          </a:path>
          <a:tileRect/>
        </a:grad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221400"/>
            <a:ext cx="8520600" cy="572700"/>
          </a:xfrm>
          <a:prstGeom prst="rect">
            <a:avLst/>
          </a:prstGeom>
          <a:solidFill>
            <a:srgbClr val="FFD966"/>
          </a:solidFill>
        </p:spPr>
        <p:txBody>
          <a:bodyPr spcFirstLastPara="1" wrap="square" lIns="91425" tIns="91425" rIns="91425" bIns="91425" anchor="t" anchorCtr="0">
            <a:noAutofit/>
          </a:bodyPr>
          <a:lstStyle/>
          <a:p>
            <a:pPr marL="0" lvl="0" indent="0" algn="l" rtl="0">
              <a:spcBef>
                <a:spcPts val="0"/>
              </a:spcBef>
              <a:spcAft>
                <a:spcPts val="0"/>
              </a:spcAft>
              <a:buNone/>
            </a:pPr>
            <a:r>
              <a:rPr lang="en" dirty="0">
                <a:latin typeface="KG Be Still And Know"/>
                <a:ea typeface="Permanent Marker"/>
                <a:cs typeface="KG Be Still And Know"/>
                <a:sym typeface="Permanent Marker"/>
              </a:rPr>
              <a:t>Chapter 7 Review</a:t>
            </a:r>
            <a:endParaRPr dirty="0">
              <a:latin typeface="KG Be Still And Know"/>
              <a:ea typeface="Permanent Marker"/>
              <a:cs typeface="KG Be Still And Know"/>
              <a:sym typeface="Permanent Marker"/>
            </a:endParaRPr>
          </a:p>
        </p:txBody>
      </p:sp>
      <p:sp>
        <p:nvSpPr>
          <p:cNvPr id="67" name="Google Shape;67;p15"/>
          <p:cNvSpPr txBox="1">
            <a:spLocks noGrp="1"/>
          </p:cNvSpPr>
          <p:nvPr>
            <p:ph type="body" idx="1"/>
          </p:nvPr>
        </p:nvSpPr>
        <p:spPr>
          <a:xfrm>
            <a:off x="212450" y="863550"/>
            <a:ext cx="8766300" cy="3933300"/>
          </a:xfrm>
          <a:prstGeom prst="rect">
            <a:avLst/>
          </a:prstGeom>
          <a:solidFill>
            <a:srgbClr val="F1C232"/>
          </a:solidFill>
        </p:spPr>
        <p:txBody>
          <a:bodyPr spcFirstLastPara="1" wrap="square" lIns="91425" tIns="91425" rIns="91425" bIns="91425" anchor="t" anchorCtr="0">
            <a:noAutofit/>
          </a:bodyPr>
          <a:lstStyle/>
          <a:p>
            <a:pPr marL="457200" lvl="0" indent="-381000" algn="l" rtl="0">
              <a:spcBef>
                <a:spcPts val="0"/>
              </a:spcBef>
              <a:spcAft>
                <a:spcPts val="0"/>
              </a:spcAft>
              <a:buClr>
                <a:srgbClr val="000000"/>
              </a:buClr>
              <a:buSzPts val="2400"/>
              <a:buFont typeface="Times New Roman"/>
              <a:buAutoNum type="arabicPeriod" startAt="2"/>
            </a:pPr>
            <a:r>
              <a:rPr lang="en" sz="2000" dirty="0">
                <a:solidFill>
                  <a:srgbClr val="000000"/>
                </a:solidFill>
                <a:latin typeface="KG Be Still And Know"/>
                <a:ea typeface="Times New Roman"/>
                <a:cs typeface="KG Be Still And Know"/>
                <a:sym typeface="Times New Roman"/>
              </a:rPr>
              <a:t>The main purpose of the sentences, “Then something had given way inside of him. It descended on him again, this feeling, when his father walked in, that night after killing Ikemefuna,” is </a:t>
            </a:r>
            <a:r>
              <a:rPr lang="en" sz="2000" dirty="0" smtClean="0">
                <a:solidFill>
                  <a:srgbClr val="000000"/>
                </a:solidFill>
                <a:latin typeface="KG Be Still And Know"/>
                <a:ea typeface="Times New Roman"/>
                <a:cs typeface="KG Be Still And Know"/>
                <a:sym typeface="Times New Roman"/>
              </a:rPr>
              <a:t>to</a:t>
            </a:r>
            <a:r>
              <a:rPr lang="en-US" sz="2000" dirty="0" smtClean="0">
                <a:solidFill>
                  <a:srgbClr val="000000"/>
                </a:solidFill>
                <a:latin typeface="KG Be Still And Know"/>
                <a:ea typeface="Times New Roman"/>
                <a:cs typeface="KG Be Still And Know"/>
                <a:sym typeface="Times New Roman"/>
              </a:rPr>
              <a:t>:</a:t>
            </a:r>
            <a:endParaRPr lang="en-US" sz="2000" dirty="0">
              <a:solidFill>
                <a:srgbClr val="000000"/>
              </a:solidFill>
              <a:latin typeface="KG Be Still And Know"/>
              <a:ea typeface="Times New Roman"/>
              <a:cs typeface="KG Be Still And Know"/>
              <a:sym typeface="Times New Roman"/>
            </a:endParaRPr>
          </a:p>
          <a:p>
            <a:pPr lvl="1" indent="-381000">
              <a:spcBef>
                <a:spcPts val="0"/>
              </a:spcBef>
              <a:buClr>
                <a:srgbClr val="000000"/>
              </a:buClr>
              <a:buSzPts val="2400"/>
              <a:buFont typeface="Times New Roman"/>
              <a:buAutoNum type="alphaLcPeriod"/>
            </a:pPr>
            <a:r>
              <a:rPr lang="en" sz="2000" dirty="0" smtClean="0">
                <a:solidFill>
                  <a:srgbClr val="000000"/>
                </a:solidFill>
                <a:latin typeface="KG Be Still And Know"/>
                <a:ea typeface="Times New Roman"/>
                <a:cs typeface="KG Be Still And Know"/>
                <a:sym typeface="Times New Roman"/>
              </a:rPr>
              <a:t>reveal </a:t>
            </a:r>
            <a:r>
              <a:rPr lang="en" sz="2000" dirty="0">
                <a:solidFill>
                  <a:srgbClr val="000000"/>
                </a:solidFill>
                <a:latin typeface="KG Be Still And Know"/>
                <a:ea typeface="Times New Roman"/>
                <a:cs typeface="KG Be Still And Know"/>
                <a:sym typeface="Times New Roman"/>
              </a:rPr>
              <a:t>that Nwoye knows Okonkwo killed Ikemefuna.</a:t>
            </a:r>
            <a:endParaRPr sz="2000" dirty="0">
              <a:solidFill>
                <a:srgbClr val="000000"/>
              </a:solidFill>
              <a:latin typeface="KG Be Still And Know"/>
              <a:ea typeface="Times New Roman"/>
              <a:cs typeface="KG Be Still And Know"/>
              <a:sym typeface="Times New Roman"/>
            </a:endParaRPr>
          </a:p>
          <a:p>
            <a:pPr marL="914400" lvl="1" indent="-381000" algn="l" rtl="0">
              <a:spcBef>
                <a:spcPts val="0"/>
              </a:spcBef>
              <a:spcAft>
                <a:spcPts val="0"/>
              </a:spcAft>
              <a:buClr>
                <a:srgbClr val="000000"/>
              </a:buClr>
              <a:buSzPts val="2400"/>
              <a:buFont typeface="Times New Roman"/>
              <a:buAutoNum type="alphaLcPeriod"/>
            </a:pPr>
            <a:r>
              <a:rPr lang="en" sz="2000" dirty="0">
                <a:solidFill>
                  <a:srgbClr val="000000"/>
                </a:solidFill>
                <a:latin typeface="KG Be Still And Know"/>
                <a:ea typeface="Times New Roman"/>
                <a:cs typeface="KG Be Still And Know"/>
                <a:sym typeface="Times New Roman"/>
              </a:rPr>
              <a:t>underscore that Nwoye is, as Okonkwo suspects, weak.</a:t>
            </a:r>
            <a:endParaRPr sz="2000" dirty="0">
              <a:solidFill>
                <a:srgbClr val="000000"/>
              </a:solidFill>
              <a:latin typeface="KG Be Still And Know"/>
              <a:ea typeface="Times New Roman"/>
              <a:cs typeface="KG Be Still And Know"/>
              <a:sym typeface="Times New Roman"/>
            </a:endParaRPr>
          </a:p>
          <a:p>
            <a:pPr marL="914400" lvl="1" indent="-381000" algn="l" rtl="0">
              <a:spcBef>
                <a:spcPts val="0"/>
              </a:spcBef>
              <a:spcAft>
                <a:spcPts val="0"/>
              </a:spcAft>
              <a:buClr>
                <a:srgbClr val="000000"/>
              </a:buClr>
              <a:buSzPts val="2400"/>
              <a:buFont typeface="Times New Roman"/>
              <a:buAutoNum type="alphaLcPeriod"/>
            </a:pPr>
            <a:r>
              <a:rPr lang="en" sz="2000" dirty="0">
                <a:solidFill>
                  <a:srgbClr val="000000"/>
                </a:solidFill>
                <a:latin typeface="KG Be Still And Know"/>
                <a:ea typeface="Times New Roman"/>
                <a:cs typeface="KG Be Still And Know"/>
                <a:sym typeface="Times New Roman"/>
              </a:rPr>
              <a:t>imply that Nwoye’s feelings for his father have been damaged permanently.</a:t>
            </a:r>
            <a:endParaRPr sz="2000" dirty="0">
              <a:solidFill>
                <a:srgbClr val="000000"/>
              </a:solidFill>
              <a:latin typeface="KG Be Still And Know"/>
              <a:ea typeface="Times New Roman"/>
              <a:cs typeface="KG Be Still And Know"/>
              <a:sym typeface="Times New Roman"/>
            </a:endParaRPr>
          </a:p>
          <a:p>
            <a:pPr marL="914400" lvl="1" indent="-381000" algn="l" rtl="0">
              <a:spcBef>
                <a:spcPts val="0"/>
              </a:spcBef>
              <a:spcAft>
                <a:spcPts val="0"/>
              </a:spcAft>
              <a:buClr>
                <a:srgbClr val="000000"/>
              </a:buClr>
              <a:buSzPts val="2400"/>
              <a:buFont typeface="Times New Roman"/>
              <a:buAutoNum type="alphaLcPeriod"/>
            </a:pPr>
            <a:r>
              <a:rPr lang="en" sz="2000" dirty="0">
                <a:solidFill>
                  <a:srgbClr val="000000"/>
                </a:solidFill>
                <a:latin typeface="KG Be Still And Know"/>
                <a:ea typeface="Times New Roman"/>
                <a:cs typeface="KG Be Still And Know"/>
                <a:sym typeface="Times New Roman"/>
              </a:rPr>
              <a:t>describe the tremendous guilt that Nwoye feels for Ikemefuna’s death.</a:t>
            </a:r>
            <a:endParaRPr sz="2000" dirty="0">
              <a:solidFill>
                <a:srgbClr val="000000"/>
              </a:solidFill>
              <a:latin typeface="KG Be Still And Know"/>
              <a:ea typeface="Times New Roman"/>
              <a:cs typeface="KG Be Still And Know"/>
              <a:sym typeface="Times New Roman"/>
            </a:endParaRPr>
          </a:p>
          <a:p>
            <a:pPr marL="0" lvl="0" indent="0" algn="l" rtl="0">
              <a:spcBef>
                <a:spcPts val="0"/>
              </a:spcBef>
              <a:spcAft>
                <a:spcPts val="1600"/>
              </a:spcAft>
              <a:buNone/>
            </a:pPr>
            <a:endParaRPr dirty="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FFF6DB"/>
            </a:gs>
            <a:gs pos="100000">
              <a:srgbClr val="FAD25C"/>
            </a:gs>
          </a:gsLst>
          <a:path path="circle">
            <a:fillToRect l="50000" t="50000" r="50000" b="50000"/>
          </a:path>
          <a:tileRect/>
        </a:gradFill>
        <a:effectLst/>
      </p:bgPr>
    </p:bg>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221400"/>
            <a:ext cx="8520600" cy="572700"/>
          </a:xfrm>
          <a:prstGeom prst="rect">
            <a:avLst/>
          </a:prstGeom>
          <a:solidFill>
            <a:srgbClr val="FFD966"/>
          </a:solidFill>
        </p:spPr>
        <p:txBody>
          <a:bodyPr spcFirstLastPara="1" wrap="square" lIns="91425" tIns="91425" rIns="91425" bIns="91425" anchor="t" anchorCtr="0">
            <a:noAutofit/>
          </a:bodyPr>
          <a:lstStyle/>
          <a:p>
            <a:pPr marL="0" lvl="0" indent="0" algn="l" rtl="0">
              <a:spcBef>
                <a:spcPts val="0"/>
              </a:spcBef>
              <a:spcAft>
                <a:spcPts val="0"/>
              </a:spcAft>
              <a:buNone/>
            </a:pPr>
            <a:r>
              <a:rPr lang="en" dirty="0">
                <a:latin typeface="KG Be Still And Know"/>
                <a:ea typeface="Permanent Marker"/>
                <a:cs typeface="KG Be Still And Know"/>
                <a:sym typeface="Permanent Marker"/>
              </a:rPr>
              <a:t>Chapter 7 Review</a:t>
            </a:r>
            <a:endParaRPr dirty="0">
              <a:latin typeface="KG Be Still And Know"/>
              <a:ea typeface="Permanent Marker"/>
              <a:cs typeface="KG Be Still And Know"/>
              <a:sym typeface="Permanent Marker"/>
            </a:endParaRPr>
          </a:p>
        </p:txBody>
      </p:sp>
      <p:sp>
        <p:nvSpPr>
          <p:cNvPr id="73" name="Google Shape;73;p16"/>
          <p:cNvSpPr txBox="1">
            <a:spLocks noGrp="1"/>
          </p:cNvSpPr>
          <p:nvPr>
            <p:ph type="body" idx="1"/>
          </p:nvPr>
        </p:nvSpPr>
        <p:spPr>
          <a:xfrm>
            <a:off x="212450" y="1196425"/>
            <a:ext cx="8766300" cy="3600300"/>
          </a:xfrm>
          <a:prstGeom prst="rect">
            <a:avLst/>
          </a:prstGeom>
          <a:solidFill>
            <a:srgbClr val="F1C232"/>
          </a:solidFill>
        </p:spPr>
        <p:txBody>
          <a:bodyPr spcFirstLastPara="1" wrap="square" lIns="91425" tIns="91425" rIns="91425" bIns="91425" anchor="t" anchorCtr="0">
            <a:noAutofit/>
          </a:bodyPr>
          <a:lstStyle/>
          <a:p>
            <a:pPr marL="457200" lvl="0" indent="-381000" algn="l" rtl="0">
              <a:spcBef>
                <a:spcPts val="0"/>
              </a:spcBef>
              <a:spcAft>
                <a:spcPts val="0"/>
              </a:spcAft>
              <a:buClr>
                <a:srgbClr val="000000"/>
              </a:buClr>
              <a:buSzPts val="2400"/>
              <a:buFont typeface="Times New Roman"/>
              <a:buAutoNum type="arabicPeriod" startAt="3"/>
            </a:pPr>
            <a:r>
              <a:rPr lang="en" sz="2400" dirty="0">
                <a:solidFill>
                  <a:srgbClr val="000000"/>
                </a:solidFill>
                <a:latin typeface="KG Be Still And Know"/>
                <a:ea typeface="Times New Roman"/>
                <a:cs typeface="KG Be Still And Know"/>
                <a:sym typeface="Times New Roman"/>
              </a:rPr>
              <a:t>How does Okonkwo’s decision contribute to the theme of individual and community? Use evidence from today’s chapter to support your answer.</a:t>
            </a:r>
            <a:endParaRPr sz="2400" dirty="0">
              <a:solidFill>
                <a:srgbClr val="000000"/>
              </a:solidFill>
              <a:latin typeface="KG Be Still And Know"/>
              <a:ea typeface="Times New Roman"/>
              <a:cs typeface="KG Be Still And Know"/>
              <a:sym typeface="Times New Roman"/>
            </a:endParaRPr>
          </a:p>
          <a:p>
            <a:pPr marL="0" lvl="0" indent="0" algn="l" rtl="0">
              <a:spcBef>
                <a:spcPts val="0"/>
              </a:spcBef>
              <a:spcAft>
                <a:spcPts val="0"/>
              </a:spcAft>
              <a:buClr>
                <a:schemeClr val="dk1"/>
              </a:buClr>
              <a:buSzPts val="1100"/>
              <a:buFont typeface="Arial"/>
              <a:buNone/>
            </a:pPr>
            <a:endParaRPr sz="1100" dirty="0">
              <a:solidFill>
                <a:srgbClr val="000000"/>
              </a:solidFill>
            </a:endParaRPr>
          </a:p>
          <a:p>
            <a:pPr marL="0" lvl="0" indent="0" algn="l" rtl="0">
              <a:spcBef>
                <a:spcPts val="0"/>
              </a:spcBef>
              <a:spcAft>
                <a:spcPts val="1600"/>
              </a:spcAft>
              <a:buNone/>
            </a:pPr>
            <a:endParaRPr dirty="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FE9FB"/>
            </a:gs>
            <a:gs pos="100000">
              <a:srgbClr val="6E9BE7"/>
            </a:gs>
          </a:gsLst>
          <a:path path="circle">
            <a:fillToRect l="50000" t="50000" r="50000" b="50000"/>
          </a:path>
          <a:tileRect/>
        </a:gradFill>
        <a:effectLst/>
      </p:bgPr>
    </p:bg>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a:solidFill>
            <a:srgbClr val="A4C2F4"/>
          </a:solidFill>
        </p:spPr>
        <p:txBody>
          <a:bodyPr spcFirstLastPara="1" wrap="square" lIns="91425" tIns="91425" rIns="91425" bIns="91425" anchor="t" anchorCtr="0">
            <a:noAutofit/>
          </a:bodyPr>
          <a:lstStyle/>
          <a:p>
            <a:pPr marL="0" lvl="0" indent="0" algn="l" rtl="0">
              <a:spcBef>
                <a:spcPts val="0"/>
              </a:spcBef>
              <a:spcAft>
                <a:spcPts val="0"/>
              </a:spcAft>
              <a:buNone/>
            </a:pPr>
            <a:r>
              <a:rPr lang="en" sz="3000" dirty="0">
                <a:latin typeface="KG Be Still And Know"/>
                <a:ea typeface="Permanent Marker"/>
                <a:cs typeface="KG Be Still And Know"/>
                <a:sym typeface="Permanent Marker"/>
              </a:rPr>
              <a:t>Week 2 Writing Response</a:t>
            </a:r>
            <a:endParaRPr sz="3000" dirty="0">
              <a:latin typeface="KG Be Still And Know"/>
              <a:ea typeface="Permanent Marker"/>
              <a:cs typeface="KG Be Still And Know"/>
              <a:sym typeface="Permanent Marker"/>
            </a:endParaRPr>
          </a:p>
        </p:txBody>
      </p:sp>
      <p:sp>
        <p:nvSpPr>
          <p:cNvPr id="79" name="Google Shape;79;p17"/>
          <p:cNvSpPr txBox="1">
            <a:spLocks noGrp="1"/>
          </p:cNvSpPr>
          <p:nvPr>
            <p:ph type="body" idx="1"/>
          </p:nvPr>
        </p:nvSpPr>
        <p:spPr>
          <a:xfrm>
            <a:off x="311700" y="1286650"/>
            <a:ext cx="8520600" cy="3416400"/>
          </a:xfrm>
          <a:prstGeom prst="rect">
            <a:avLst/>
          </a:prstGeom>
          <a:solidFill>
            <a:srgbClr val="6D9EEB"/>
          </a:solidFill>
        </p:spPr>
        <p:txBody>
          <a:bodyPr spcFirstLastPara="1" wrap="square" lIns="91425" tIns="91425" rIns="91425" bIns="91425" anchor="t" anchorCtr="0">
            <a:noAutofit/>
          </a:bodyPr>
          <a:lstStyle/>
          <a:p>
            <a:pPr marL="0" lvl="0" indent="0" algn="l" rtl="0">
              <a:spcBef>
                <a:spcPts val="0"/>
              </a:spcBef>
              <a:spcAft>
                <a:spcPts val="0"/>
              </a:spcAft>
              <a:buNone/>
            </a:pPr>
            <a:r>
              <a:rPr lang="en" sz="2400" dirty="0">
                <a:solidFill>
                  <a:srgbClr val="F3F3F3"/>
                </a:solidFill>
                <a:latin typeface="KG Be Still And Know"/>
                <a:ea typeface="Times New Roman"/>
                <a:cs typeface="KG Be Still And Know"/>
                <a:sym typeface="Times New Roman"/>
              </a:rPr>
              <a:t>How does Okonkwo treat himself and those around him? How do those around Okonkwo treat him?</a:t>
            </a:r>
            <a:endParaRPr sz="2400" dirty="0">
              <a:solidFill>
                <a:srgbClr val="F3F3F3"/>
              </a:solidFill>
              <a:latin typeface="KG Be Still And Know"/>
              <a:ea typeface="Times New Roman"/>
              <a:cs typeface="KG Be Still And Know"/>
              <a:sym typeface="Times New Roman"/>
            </a:endParaRPr>
          </a:p>
          <a:p>
            <a:pPr lvl="0" algn="l" rtl="0">
              <a:spcBef>
                <a:spcPts val="1600"/>
              </a:spcBef>
              <a:spcAft>
                <a:spcPts val="0"/>
              </a:spcAft>
              <a:buClr>
                <a:srgbClr val="F3F3F3"/>
              </a:buClr>
              <a:buSzPts val="1800"/>
              <a:buFont typeface="Wingdings" charset="2"/>
              <a:buChar char="q"/>
            </a:pPr>
            <a:r>
              <a:rPr lang="en" sz="2400" dirty="0">
                <a:solidFill>
                  <a:srgbClr val="F3F3F3"/>
                </a:solidFill>
                <a:latin typeface="KG Be Still And Know"/>
                <a:ea typeface="Times New Roman"/>
                <a:cs typeface="KG Be Still And Know"/>
                <a:sym typeface="Times New Roman"/>
              </a:rPr>
              <a:t>MLA </a:t>
            </a:r>
            <a:r>
              <a:rPr lang="en" sz="2400" dirty="0" smtClean="0">
                <a:solidFill>
                  <a:srgbClr val="F3F3F3"/>
                </a:solidFill>
                <a:latin typeface="KG Be Still And Know"/>
                <a:ea typeface="Times New Roman"/>
                <a:cs typeface="KG Be Still And Know"/>
                <a:sym typeface="Times New Roman"/>
              </a:rPr>
              <a:t>format</a:t>
            </a:r>
            <a:endParaRPr lang="en-US" sz="2400" dirty="0">
              <a:solidFill>
                <a:srgbClr val="F3F3F3"/>
              </a:solidFill>
              <a:latin typeface="KG Be Still And Know"/>
              <a:ea typeface="Times New Roman"/>
              <a:cs typeface="KG Be Still And Know"/>
              <a:sym typeface="Times New Roman"/>
            </a:endParaRPr>
          </a:p>
          <a:p>
            <a:pPr lvl="0" algn="l" rtl="0">
              <a:spcBef>
                <a:spcPts val="1600"/>
              </a:spcBef>
              <a:spcAft>
                <a:spcPts val="0"/>
              </a:spcAft>
              <a:buClr>
                <a:srgbClr val="F3F3F3"/>
              </a:buClr>
              <a:buSzPts val="1800"/>
              <a:buFont typeface="Wingdings" charset="2"/>
              <a:buChar char="q"/>
            </a:pPr>
            <a:r>
              <a:rPr lang="en" sz="2400" dirty="0" smtClean="0">
                <a:solidFill>
                  <a:srgbClr val="F3F3F3"/>
                </a:solidFill>
                <a:latin typeface="KG Be Still And Know"/>
                <a:ea typeface="Times New Roman"/>
                <a:cs typeface="KG Be Still And Know"/>
                <a:sym typeface="Times New Roman"/>
              </a:rPr>
              <a:t>2 paragraphs</a:t>
            </a:r>
            <a:endParaRPr lang="en-US" sz="2400" dirty="0">
              <a:solidFill>
                <a:srgbClr val="F3F3F3"/>
              </a:solidFill>
              <a:latin typeface="KG Be Still And Know"/>
              <a:ea typeface="Times New Roman"/>
              <a:cs typeface="KG Be Still And Know"/>
              <a:sym typeface="Times New Roman"/>
            </a:endParaRPr>
          </a:p>
          <a:p>
            <a:pPr lvl="0" algn="l" rtl="0">
              <a:spcBef>
                <a:spcPts val="1600"/>
              </a:spcBef>
              <a:spcAft>
                <a:spcPts val="0"/>
              </a:spcAft>
              <a:buClr>
                <a:srgbClr val="F3F3F3"/>
              </a:buClr>
              <a:buSzPts val="1800"/>
              <a:buFont typeface="Wingdings" charset="2"/>
              <a:buChar char="q"/>
            </a:pPr>
            <a:r>
              <a:rPr lang="en" sz="2400" dirty="0" smtClean="0">
                <a:solidFill>
                  <a:srgbClr val="F3F3F3"/>
                </a:solidFill>
                <a:latin typeface="KG Be Still And Know"/>
                <a:ea typeface="Times New Roman"/>
                <a:cs typeface="KG Be Still And Know"/>
                <a:sym typeface="Times New Roman"/>
              </a:rPr>
              <a:t>Provide </a:t>
            </a:r>
            <a:r>
              <a:rPr lang="en" sz="2400" dirty="0">
                <a:solidFill>
                  <a:srgbClr val="F3F3F3"/>
                </a:solidFill>
                <a:latin typeface="KG Be Still And Know"/>
                <a:ea typeface="Times New Roman"/>
                <a:cs typeface="KG Be Still And Know"/>
                <a:sym typeface="Times New Roman"/>
              </a:rPr>
              <a:t>evidence from the novel.</a:t>
            </a:r>
            <a:endParaRPr sz="2400" dirty="0">
              <a:solidFill>
                <a:srgbClr val="F3F3F3"/>
              </a:solidFill>
              <a:latin typeface="KG Be Still And Know"/>
              <a:ea typeface="Times New Roman"/>
              <a:cs typeface="KG Be Still And Know"/>
              <a:sym typeface="Times New Roman"/>
            </a:endParaRPr>
          </a:p>
          <a:p>
            <a:pPr marL="0" lvl="0" indent="0" algn="l" rtl="0">
              <a:spcBef>
                <a:spcPts val="1600"/>
              </a:spcBef>
              <a:spcAft>
                <a:spcPts val="1600"/>
              </a:spcAft>
              <a:buNone/>
            </a:pPr>
            <a:endParaRPr dirty="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696969"/>
            </a:gs>
            <a:gs pos="100000">
              <a:srgbClr val="1D1D1D"/>
            </a:gs>
          </a:gsLst>
          <a:path path="circle">
            <a:fillToRect l="50000" t="50000" r="50000" b="50000"/>
          </a:path>
          <a:tileRect/>
        </a:gradFill>
        <a:effectLst/>
      </p:bgPr>
    </p:bg>
    <p:spTree>
      <p:nvGrpSpPr>
        <p:cNvPr id="1" name="Shape 83"/>
        <p:cNvGrpSpPr/>
        <p:nvPr/>
      </p:nvGrpSpPr>
      <p:grpSpPr>
        <a:xfrm>
          <a:off x="0" y="0"/>
          <a:ext cx="0" cy="0"/>
          <a:chOff x="0" y="0"/>
          <a:chExt cx="0" cy="0"/>
        </a:xfrm>
      </p:grpSpPr>
      <p:sp>
        <p:nvSpPr>
          <p:cNvPr id="84" name="Google Shape;84;p18"/>
          <p:cNvSpPr txBox="1">
            <a:spLocks noGrp="1"/>
          </p:cNvSpPr>
          <p:nvPr>
            <p:ph type="body" idx="1"/>
          </p:nvPr>
        </p:nvSpPr>
        <p:spPr>
          <a:xfrm>
            <a:off x="0" y="1204975"/>
            <a:ext cx="9144000" cy="2585400"/>
          </a:xfrm>
          <a:prstGeom prst="rect">
            <a:avLst/>
          </a:prstGeom>
          <a:solidFill>
            <a:srgbClr val="D9D9D9"/>
          </a:solidFill>
        </p:spPr>
        <p:txBody>
          <a:bodyPr spcFirstLastPara="1" wrap="square" lIns="91425" tIns="91425" rIns="91425" bIns="91425" anchor="t" anchorCtr="0">
            <a:noAutofit/>
          </a:bodyPr>
          <a:lstStyle/>
          <a:p>
            <a:pPr marL="0" lvl="0" indent="0" algn="ctr" rtl="0">
              <a:spcBef>
                <a:spcPts val="0"/>
              </a:spcBef>
              <a:spcAft>
                <a:spcPts val="1600"/>
              </a:spcAft>
              <a:buNone/>
            </a:pPr>
            <a:r>
              <a:rPr lang="en" sz="7200" dirty="0">
                <a:ln>
                  <a:solidFill>
                    <a:schemeClr val="accent5">
                      <a:lumMod val="60000"/>
                      <a:lumOff val="40000"/>
                    </a:schemeClr>
                  </a:solidFill>
                </a:ln>
                <a:solidFill>
                  <a:srgbClr val="000000"/>
                </a:solidFill>
                <a:latin typeface="KG HAPPY"/>
                <a:ea typeface="Alfa Slab One"/>
                <a:cs typeface="KG HAPPY"/>
                <a:sym typeface="Alfa Slab One"/>
              </a:rPr>
              <a:t>Read Chp. 8 &amp; Write Response</a:t>
            </a:r>
            <a:endParaRPr sz="7200" dirty="0">
              <a:ln>
                <a:solidFill>
                  <a:schemeClr val="accent5">
                    <a:lumMod val="60000"/>
                    <a:lumOff val="40000"/>
                  </a:schemeClr>
                </a:solidFill>
              </a:ln>
              <a:solidFill>
                <a:srgbClr val="000000"/>
              </a:solidFill>
              <a:latin typeface="KG HAPPY"/>
              <a:ea typeface="Alfa Slab One"/>
              <a:cs typeface="KG HAPPY"/>
              <a:sym typeface="Alfa Slab One"/>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242</Words>
  <Application>Microsoft Macintosh PowerPoint</Application>
  <PresentationFormat>On-screen Show (16:9)</PresentationFormat>
  <Paragraphs>22</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Permanent Marker</vt:lpstr>
      <vt:lpstr>Alfa Slab One</vt:lpstr>
      <vt:lpstr>Simple Light</vt:lpstr>
      <vt:lpstr>January 22nd </vt:lpstr>
      <vt:lpstr>Chapter 7 Review</vt:lpstr>
      <vt:lpstr>Chapter 7 Review</vt:lpstr>
      <vt:lpstr>Chapter 7 Review</vt:lpstr>
      <vt:lpstr>Week 2 Writing Response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22nd </dc:title>
  <cp:lastModifiedBy>Kelly Prince</cp:lastModifiedBy>
  <cp:revision>1</cp:revision>
  <dcterms:modified xsi:type="dcterms:W3CDTF">2020-01-20T22:52:07Z</dcterms:modified>
</cp:coreProperties>
</file>