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Default Extension="jpeg" ContentType="image/jpeg"/>
  <Default Extension="xml" ContentType="application/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59" r:id="rId1"/>
  </p:sldMasterIdLst>
  <p:notesMasterIdLst>
    <p:notesMasterId r:id="rId8"/>
  </p:notesMasterIdLst>
  <p:sldIdLst>
    <p:sldId id="256" r:id="rId2"/>
    <p:sldId id="257" r:id="rId3"/>
    <p:sldId id="258" r:id="rId4"/>
    <p:sldId id="259" r:id="rId5"/>
    <p:sldId id="261" r:id="rId6"/>
    <p:sldId id="262"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p="http://schemas.openxmlformats.org/presentationml/2006/main" xmlns:mv="urn:schemas-microsoft-com:mac:vml" xmlns:mc="http://schemas.openxmlformats.org/markup-compatibility/2006" xmlns:r="http://schemas.openxmlformats.org/officeDocument/2006/relationships" xmlns:a="http://schemas.openxmlformats.org/drawingml/2006/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napToGrid="0">
      <p:cViewPr varScale="1">
        <p:scale>
          <a:sx n="117" d="100"/>
          <a:sy n="117" d="100"/>
        </p:scale>
        <p:origin x="-96" y="-152"/>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56"/>
        <p:cNvGrpSpPr/>
        <p:nvPr/>
      </p:nvGrpSpPr>
      <p:grpSpPr>
        <a:xfrm>
          <a:off x="0" y="0"/>
          <a:ext cx="0" cy="0"/>
          <a:chOff x="0" y="0"/>
          <a:chExt cx="0" cy="0"/>
        </a:xfrm>
      </p:grpSpPr>
      <p:sp>
        <p:nvSpPr>
          <p:cNvPr id="57" name="Google Shape;57;g7c6f198d5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c6f198d5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62"/>
        <p:cNvGrpSpPr/>
        <p:nvPr/>
      </p:nvGrpSpPr>
      <p:grpSpPr>
        <a:xfrm>
          <a:off x="0" y="0"/>
          <a:ext cx="0" cy="0"/>
          <a:chOff x="0" y="0"/>
          <a:chExt cx="0" cy="0"/>
        </a:xfrm>
      </p:grpSpPr>
      <p:sp>
        <p:nvSpPr>
          <p:cNvPr id="63" name="Google Shape;63;g7c6f198d54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7c6f198d5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68"/>
        <p:cNvGrpSpPr/>
        <p:nvPr/>
      </p:nvGrpSpPr>
      <p:grpSpPr>
        <a:xfrm>
          <a:off x="0" y="0"/>
          <a:ext cx="0" cy="0"/>
          <a:chOff x="0" y="0"/>
          <a:chExt cx="0" cy="0"/>
        </a:xfrm>
      </p:grpSpPr>
      <p:sp>
        <p:nvSpPr>
          <p:cNvPr id="69" name="Google Shape;69;g7c6f198d5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7c6f198d5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80"/>
        <p:cNvGrpSpPr/>
        <p:nvPr/>
      </p:nvGrpSpPr>
      <p:grpSpPr>
        <a:xfrm>
          <a:off x="0" y="0"/>
          <a:ext cx="0" cy="0"/>
          <a:chOff x="0" y="0"/>
          <a:chExt cx="0" cy="0"/>
        </a:xfrm>
      </p:grpSpPr>
      <p:sp>
        <p:nvSpPr>
          <p:cNvPr id="81" name="Google Shape;81;g7c793e6676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7c793e667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86"/>
        <p:cNvGrpSpPr/>
        <p:nvPr/>
      </p:nvGrpSpPr>
      <p:grpSpPr>
        <a:xfrm>
          <a:off x="0" y="0"/>
          <a:ext cx="0" cy="0"/>
          <a:chOff x="0" y="0"/>
          <a:chExt cx="0" cy="0"/>
        </a:xfrm>
      </p:grpSpPr>
      <p:sp>
        <p:nvSpPr>
          <p:cNvPr id="87" name="Google Shape;87;g7c793e6676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7c793e6676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alJaltUmrGo" TargetMode="External"/><Relationship Id="rId4" Type="http://schemas.openxmlformats.org/officeDocument/2006/relationships/image" Target="../media/image1.jpeg"/><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9900"/>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519150"/>
            <a:ext cx="8520600" cy="2052600"/>
          </a:xfrm>
          <a:prstGeom prst="rect">
            <a:avLst/>
          </a:prstGeom>
          <a:solidFill>
            <a:srgbClr val="BF9000"/>
          </a:solidFill>
        </p:spPr>
        <p:txBody>
          <a:bodyPr spcFirstLastPara="1" wrap="square" lIns="91425" tIns="91425" rIns="91425" bIns="91425" anchor="b" anchorCtr="0">
            <a:noAutofit/>
          </a:bodyPr>
          <a:lstStyle/>
          <a:p>
            <a:pPr marL="0" lvl="0" indent="0" algn="ctr" rtl="0">
              <a:spcBef>
                <a:spcPts val="0"/>
              </a:spcBef>
              <a:spcAft>
                <a:spcPts val="0"/>
              </a:spcAft>
              <a:buNone/>
            </a:pPr>
            <a:r>
              <a:rPr lang="en" i="1" dirty="0">
                <a:ln>
                  <a:solidFill>
                    <a:schemeClr val="accent6">
                      <a:lumMod val="75000"/>
                    </a:schemeClr>
                  </a:solidFill>
                </a:ln>
                <a:latin typeface="KG HAPPY"/>
                <a:cs typeface="KG HAPPY"/>
              </a:rPr>
              <a:t>Things Fall Apart</a:t>
            </a:r>
            <a:endParaRPr i="1" dirty="0">
              <a:ln>
                <a:solidFill>
                  <a:schemeClr val="accent6">
                    <a:lumMod val="75000"/>
                  </a:schemeClr>
                </a:solidFill>
              </a:ln>
              <a:latin typeface="KG HAPPY"/>
              <a:cs typeface="KG HAPPY"/>
            </a:endParaRPr>
          </a:p>
        </p:txBody>
      </p:sp>
      <p:sp>
        <p:nvSpPr>
          <p:cNvPr id="55" name="Google Shape;55;p13"/>
          <p:cNvSpPr txBox="1">
            <a:spLocks noGrp="1"/>
          </p:cNvSpPr>
          <p:nvPr>
            <p:ph type="subTitle" idx="1"/>
          </p:nvPr>
        </p:nvSpPr>
        <p:spPr>
          <a:xfrm>
            <a:off x="311700" y="2834125"/>
            <a:ext cx="8520600" cy="792600"/>
          </a:xfrm>
          <a:prstGeom prst="rect">
            <a:avLst/>
          </a:prstGeom>
          <a:solidFill>
            <a:srgbClr val="FFFF00"/>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dirty="0">
                <a:solidFill>
                  <a:srgbClr val="000000"/>
                </a:solidFill>
                <a:latin typeface="KG Be Still And Know"/>
                <a:cs typeface="KG Be Still And Know"/>
              </a:rPr>
              <a:t>By Chinua Achebe</a:t>
            </a:r>
            <a:endParaRPr dirty="0">
              <a:solidFill>
                <a:srgbClr val="000000"/>
              </a:solidFill>
              <a:latin typeface="KG Be Still And Know"/>
              <a:cs typeface="KG Be Still And Know"/>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0000"/>
        </a:solidFill>
        <a:effectLst/>
      </p:bgPr>
    </p:bg>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370300"/>
            <a:ext cx="8520600" cy="572700"/>
          </a:xfrm>
          <a:prstGeom prst="rect">
            <a:avLst/>
          </a:prstGeom>
          <a:solidFill>
            <a:srgbClr val="FFD966"/>
          </a:solidFill>
        </p:spPr>
        <p:txBody>
          <a:bodyPr spcFirstLastPara="1" wrap="square" lIns="91425" tIns="91425" rIns="91425" bIns="91425" anchor="t" anchorCtr="0">
            <a:noAutofit/>
          </a:bodyPr>
          <a:lstStyle/>
          <a:p>
            <a:pPr marL="0" lvl="0" indent="0" algn="l" rtl="0">
              <a:spcBef>
                <a:spcPts val="0"/>
              </a:spcBef>
              <a:spcAft>
                <a:spcPts val="0"/>
              </a:spcAft>
              <a:buNone/>
            </a:pPr>
            <a:r>
              <a:rPr lang="en" dirty="0">
                <a:latin typeface="KG Be Still And Know"/>
                <a:cs typeface="KG Be Still And Know"/>
              </a:rPr>
              <a:t>Who is Chinua Achebe?</a:t>
            </a:r>
            <a:endParaRPr dirty="0">
              <a:latin typeface="KG Be Still And Know"/>
              <a:cs typeface="KG Be Still And Know"/>
            </a:endParaRPr>
          </a:p>
        </p:txBody>
      </p:sp>
      <p:sp>
        <p:nvSpPr>
          <p:cNvPr id="61" name="Google Shape;61;p14"/>
          <p:cNvSpPr txBox="1">
            <a:spLocks noGrp="1"/>
          </p:cNvSpPr>
          <p:nvPr>
            <p:ph type="body" idx="1"/>
          </p:nvPr>
        </p:nvSpPr>
        <p:spPr>
          <a:xfrm>
            <a:off x="311700" y="1189825"/>
            <a:ext cx="8520600" cy="3640262"/>
          </a:xfrm>
          <a:prstGeom prst="rect">
            <a:avLst/>
          </a:prstGeom>
          <a:solidFill>
            <a:srgbClr val="F6B26B"/>
          </a:solidFill>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en" sz="2800" dirty="0">
                <a:solidFill>
                  <a:schemeClr val="dk1"/>
                </a:solidFill>
                <a:latin typeface="KG Be Still And Know"/>
                <a:cs typeface="KG Be Still And Know"/>
              </a:rPr>
              <a:t>Raised by his parents in the Igbo town of Ogidi in southeastern Nigeria, Achebe excelled at school and won a scholarship to study medicine, but changed his studies to English literature at University College (now the University of Ibadan). He became fascinated with world religions and traditional African cultures, and began writing stories as a university student.</a:t>
            </a:r>
            <a:endParaRPr sz="2800" dirty="0">
              <a:solidFill>
                <a:srgbClr val="000000"/>
              </a:solidFill>
              <a:latin typeface="KG Be Still And Know"/>
              <a:cs typeface="KG Be Still And Know"/>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FF"/>
        </a:solidFill>
        <a:effectLst/>
      </p:bgPr>
    </p:bg>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a:solidFill>
            <a:srgbClr val="00FFFF"/>
          </a:solidFill>
        </p:spPr>
        <p:txBody>
          <a:bodyPr spcFirstLastPara="1" wrap="square" lIns="91425" tIns="91425" rIns="91425" bIns="91425" anchor="t" anchorCtr="0">
            <a:noAutofit/>
          </a:bodyPr>
          <a:lstStyle/>
          <a:p>
            <a:pPr marL="0" lvl="0" indent="0" algn="l" rtl="0">
              <a:spcBef>
                <a:spcPts val="0"/>
              </a:spcBef>
              <a:spcAft>
                <a:spcPts val="0"/>
              </a:spcAft>
              <a:buNone/>
            </a:pPr>
            <a:r>
              <a:rPr lang="en" dirty="0">
                <a:latin typeface="KG Be Still And Know"/>
                <a:cs typeface="KG Be Still And Know"/>
              </a:rPr>
              <a:t>Why write </a:t>
            </a:r>
            <a:r>
              <a:rPr lang="en" i="1" dirty="0">
                <a:latin typeface="KG Be Still And Know"/>
                <a:cs typeface="KG Be Still And Know"/>
              </a:rPr>
              <a:t>Things Fall Apart</a:t>
            </a:r>
            <a:r>
              <a:rPr lang="en" dirty="0">
                <a:latin typeface="KG Be Still And Know"/>
                <a:cs typeface="KG Be Still And Know"/>
              </a:rPr>
              <a:t>?</a:t>
            </a:r>
            <a:endParaRPr dirty="0">
              <a:latin typeface="KG Be Still And Know"/>
              <a:cs typeface="KG Be Still And Know"/>
            </a:endParaRPr>
          </a:p>
        </p:txBody>
      </p:sp>
      <p:sp>
        <p:nvSpPr>
          <p:cNvPr id="67" name="Google Shape;67;p15"/>
          <p:cNvSpPr txBox="1">
            <a:spLocks noGrp="1"/>
          </p:cNvSpPr>
          <p:nvPr>
            <p:ph type="body" idx="1"/>
          </p:nvPr>
        </p:nvSpPr>
        <p:spPr>
          <a:xfrm>
            <a:off x="311700" y="1133700"/>
            <a:ext cx="8520600" cy="3783219"/>
          </a:xfrm>
          <a:prstGeom prst="rect">
            <a:avLst/>
          </a:prstGeom>
          <a:solidFill>
            <a:srgbClr val="4A86E8"/>
          </a:solidFill>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000" dirty="0">
                <a:solidFill>
                  <a:schemeClr val="dk1"/>
                </a:solidFill>
                <a:latin typeface="KG Be Still And Know"/>
                <a:cs typeface="KG Be Still And Know"/>
              </a:rPr>
              <a:t>At the time </a:t>
            </a:r>
            <a:r>
              <a:rPr lang="en" sz="2000" i="1" dirty="0">
                <a:solidFill>
                  <a:schemeClr val="dk1"/>
                </a:solidFill>
                <a:latin typeface="KG Be Still And Know"/>
                <a:cs typeface="KG Be Still And Know"/>
              </a:rPr>
              <a:t>Things Fall Apart</a:t>
            </a:r>
            <a:r>
              <a:rPr lang="en" sz="2000" dirty="0">
                <a:solidFill>
                  <a:schemeClr val="dk1"/>
                </a:solidFill>
                <a:latin typeface="KG Be Still And Know"/>
                <a:cs typeface="KG Be Still And Know"/>
              </a:rPr>
              <a:t> was first published in 1958, Nigeria was still technically under British rule, albeit transitioning to a state of independence. Achebe thus grew up under the shadow of colonialist ideology, in particular, its representations of Africa as a savage and unknowable Other to Europe's purportedly rational and civilized society. Achebe wrote </a:t>
            </a:r>
            <a:r>
              <a:rPr lang="en" sz="2000" i="1" dirty="0">
                <a:solidFill>
                  <a:schemeClr val="dk1"/>
                </a:solidFill>
                <a:latin typeface="KG Be Still And Know"/>
                <a:cs typeface="KG Be Still And Know"/>
              </a:rPr>
              <a:t>Things Fall Apart</a:t>
            </a:r>
            <a:r>
              <a:rPr lang="en" sz="2000" dirty="0">
                <a:solidFill>
                  <a:schemeClr val="dk1"/>
                </a:solidFill>
                <a:latin typeface="KG Be Still And Know"/>
                <a:cs typeface="KG Be Still And Know"/>
              </a:rPr>
              <a:t> to inform the masses of his people’s side of the story.</a:t>
            </a:r>
            <a:endParaRPr sz="2000" dirty="0">
              <a:solidFill>
                <a:schemeClr val="dk1"/>
              </a:solidFill>
              <a:latin typeface="KG Be Still And Know"/>
              <a:cs typeface="KG Be Still And Know"/>
            </a:endParaRPr>
          </a:p>
          <a:p>
            <a:pPr marL="0" lvl="0" indent="0" algn="l" rtl="0">
              <a:lnSpc>
                <a:spcPct val="100000"/>
              </a:lnSpc>
              <a:spcBef>
                <a:spcPts val="0"/>
              </a:spcBef>
              <a:spcAft>
                <a:spcPts val="0"/>
              </a:spcAft>
              <a:buNone/>
            </a:pPr>
            <a:endParaRPr sz="2000" dirty="0">
              <a:solidFill>
                <a:schemeClr val="dk1"/>
              </a:solidFill>
              <a:latin typeface="KG Be Still And Know"/>
              <a:cs typeface="KG Be Still And Know"/>
            </a:endParaRPr>
          </a:p>
          <a:p>
            <a:pPr marL="0" lvl="0" indent="0" algn="l" rtl="0">
              <a:lnSpc>
                <a:spcPct val="100000"/>
              </a:lnSpc>
              <a:spcBef>
                <a:spcPts val="0"/>
              </a:spcBef>
              <a:spcAft>
                <a:spcPts val="0"/>
              </a:spcAft>
              <a:buClr>
                <a:schemeClr val="dk1"/>
              </a:buClr>
              <a:buSzPts val="1100"/>
              <a:buFont typeface="Arial"/>
              <a:buNone/>
            </a:pPr>
            <a:r>
              <a:rPr lang="en" sz="2000" dirty="0">
                <a:solidFill>
                  <a:schemeClr val="dk1"/>
                </a:solidFill>
                <a:latin typeface="KG Be Still And Know"/>
                <a:cs typeface="KG Be Still And Know"/>
              </a:rPr>
              <a:t>Chinua Achebe wrote </a:t>
            </a:r>
            <a:r>
              <a:rPr lang="en" sz="2000" i="1" dirty="0">
                <a:solidFill>
                  <a:schemeClr val="dk1"/>
                </a:solidFill>
                <a:latin typeface="KG Be Still And Know"/>
                <a:cs typeface="KG Be Still And Know"/>
              </a:rPr>
              <a:t>Things Fall Apart</a:t>
            </a:r>
            <a:r>
              <a:rPr lang="en" sz="2000" dirty="0">
                <a:solidFill>
                  <a:schemeClr val="dk1"/>
                </a:solidFill>
                <a:latin typeface="KG Be Still And Know"/>
                <a:cs typeface="KG Be Still And Know"/>
              </a:rPr>
              <a:t> in English because he wanted to achieve cultural revitalization through English. He wanted to capture both the english and the african side of the story in Africa. This is why he wrote the book in </a:t>
            </a:r>
            <a:r>
              <a:rPr lang="en-US" sz="2000" dirty="0" smtClean="0">
                <a:solidFill>
                  <a:schemeClr val="dk1"/>
                </a:solidFill>
                <a:latin typeface="KG Be Still And Know"/>
                <a:cs typeface="KG Be Still And Know"/>
              </a:rPr>
              <a:t>E</a:t>
            </a:r>
            <a:r>
              <a:rPr lang="en" sz="2000" dirty="0" smtClean="0">
                <a:solidFill>
                  <a:schemeClr val="dk1"/>
                </a:solidFill>
                <a:latin typeface="KG Be Still And Know"/>
                <a:cs typeface="KG Be Still And Know"/>
              </a:rPr>
              <a:t>nglish</a:t>
            </a:r>
            <a:r>
              <a:rPr lang="en" sz="2000" dirty="0">
                <a:solidFill>
                  <a:schemeClr val="dk1"/>
                </a:solidFill>
                <a:latin typeface="KG Be Still And Know"/>
                <a:cs typeface="KG Be Still And Know"/>
              </a:rPr>
              <a:t>.</a:t>
            </a:r>
            <a:endParaRPr sz="2000" dirty="0">
              <a:solidFill>
                <a:schemeClr val="dk1"/>
              </a:solidFill>
              <a:latin typeface="KG Be Still And Know"/>
              <a:cs typeface="KG Be Still And Know"/>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Shape 71"/>
        <p:cNvGrpSpPr/>
        <p:nvPr/>
      </p:nvGrpSpPr>
      <p:grpSpPr>
        <a:xfrm>
          <a:off x="0" y="0"/>
          <a:ext cx="0" cy="0"/>
          <a:chOff x="0" y="0"/>
          <a:chExt cx="0" cy="0"/>
        </a:xfrm>
      </p:grpSpPr>
      <p:pic>
        <p:nvPicPr>
          <p:cNvPr id="72" name="Google Shape;72;p16" descr="In which John Green teaches you about European Imperialism in the 19th century. European powers started to create colonial empires way back in the 16th century, but businesses really took off in the 19th century, especially in Asia and Africa. During the 1800s, European powers carved out spheres of influence in China, India, and pretty much all of Africa. While all of the major (and some minor) powers in Europe participated  in this new imperialism, England was by far the most dominant, once able to claim that the &quot;sun never set on the British Empire.&quot; Also, they went to war for the right to continue to sell opium to the people of China. Twice. John will teach you how these empires managed to leverage the advances of the Industrial Revolution to build vast, wealth-generating empires. As it turns out, improved medicine, steam engines, and better guns were crucial in the 19th century conquests. Also, the willingness to exploit and abuse the people and resources of so-called &quot;primitive&quot; nations was very helpful in the whole enterprise. &#10;&#10;Crash Course World History is now available on DVD! http://store.dftba.com/products/crashcourse-world-history-the-complete-series-dvd-set&#10;&#10;Follow us!&#10;@thecrashcourse&#10;@realjohngreen&#10;@raoulmeyer&#10;@crashcoursestan&#10;@saysdanica&#10;@thoughtbubbler&#10;&#10;Like us! ‪http://www.facebook.com/youtubecrashcourse&#10;Follow us again! ‪http://thecrashcourse.tumblr.com&#10;Support Crash Course on Patreon: http://patreon.com/crashcourse">
            <a:hlinkClick r:id="rId3"/>
          </p:cNvPr>
          <p:cNvPicPr preferRelativeResize="0"/>
          <p:nvPr/>
        </p:nvPicPr>
        <p:blipFill>
          <a:blip r:embed="rId4">
            <a:alphaModFix/>
          </a:blip>
          <a:stretch>
            <a:fillRect/>
          </a:stretch>
        </p:blipFill>
        <p:spPr>
          <a:xfrm>
            <a:off x="1821313" y="754575"/>
            <a:ext cx="5501375" cy="4126050"/>
          </a:xfrm>
          <a:prstGeom prst="rect">
            <a:avLst/>
          </a:prstGeom>
          <a:noFill/>
          <a:ln>
            <a:noFill/>
          </a:ln>
        </p:spPr>
      </p:pic>
      <p:sp>
        <p:nvSpPr>
          <p:cNvPr id="73" name="Google Shape;73;p16"/>
          <p:cNvSpPr txBox="1"/>
          <p:nvPr/>
        </p:nvSpPr>
        <p:spPr>
          <a:xfrm>
            <a:off x="1573979" y="181575"/>
            <a:ext cx="5861712" cy="573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dirty="0">
                <a:ln>
                  <a:solidFill>
                    <a:schemeClr val="bg1">
                      <a:lumMod val="65000"/>
                    </a:schemeClr>
                  </a:solidFill>
                </a:ln>
                <a:solidFill>
                  <a:srgbClr val="FFFFFF"/>
                </a:solidFill>
                <a:latin typeface="KG HAPPY"/>
                <a:cs typeface="KG HAPPY"/>
              </a:rPr>
              <a:t>What is Colonialism?</a:t>
            </a:r>
            <a:endParaRPr sz="2800" dirty="0">
              <a:ln>
                <a:solidFill>
                  <a:schemeClr val="bg1">
                    <a:lumMod val="65000"/>
                  </a:schemeClr>
                </a:solidFill>
              </a:ln>
              <a:solidFill>
                <a:srgbClr val="FFFFFF"/>
              </a:solidFill>
              <a:latin typeface="KG HAPPY"/>
              <a:cs typeface="KG HAPPY"/>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FF00"/>
        </a:solidFill>
        <a:effectLst/>
      </p:bgPr>
    </p:bg>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45025"/>
            <a:ext cx="8520600" cy="572700"/>
          </a:xfrm>
          <a:prstGeom prst="rect">
            <a:avLst/>
          </a:prstGeom>
          <a:solidFill>
            <a:srgbClr val="274E13"/>
          </a:solidFill>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rgbClr val="FFFFFF"/>
                </a:solidFill>
                <a:latin typeface="KG Be Still And Know"/>
                <a:cs typeface="KG Be Still And Know"/>
              </a:rPr>
              <a:t>The main character: Okonkwo</a:t>
            </a:r>
            <a:endParaRPr dirty="0">
              <a:solidFill>
                <a:srgbClr val="FFFFFF"/>
              </a:solidFill>
              <a:latin typeface="KG Be Still And Know"/>
              <a:cs typeface="KG Be Still And Know"/>
            </a:endParaRPr>
          </a:p>
        </p:txBody>
      </p:sp>
      <p:sp>
        <p:nvSpPr>
          <p:cNvPr id="85" name="Google Shape;85;p18"/>
          <p:cNvSpPr txBox="1">
            <a:spLocks noGrp="1"/>
          </p:cNvSpPr>
          <p:nvPr>
            <p:ph type="body" idx="1"/>
          </p:nvPr>
        </p:nvSpPr>
        <p:spPr>
          <a:xfrm>
            <a:off x="311700" y="1114950"/>
            <a:ext cx="8520600" cy="3416400"/>
          </a:xfrm>
          <a:prstGeom prst="rect">
            <a:avLst/>
          </a:prstGeom>
          <a:solidFill>
            <a:srgbClr val="38761D"/>
          </a:solidFill>
        </p:spPr>
        <p:txBody>
          <a:bodyPr spcFirstLastPara="1" wrap="square" lIns="91425" tIns="91425" rIns="91425" bIns="91425" anchor="t" anchorCtr="0">
            <a:noAutofit/>
          </a:bodyPr>
          <a:lstStyle/>
          <a:p>
            <a:pPr marL="457200" lvl="0" indent="-342900" algn="l" rtl="0">
              <a:spcBef>
                <a:spcPts val="0"/>
              </a:spcBef>
              <a:spcAft>
                <a:spcPts val="0"/>
              </a:spcAft>
              <a:buClr>
                <a:srgbClr val="FFFFFF"/>
              </a:buClr>
              <a:buSzPts val="1800"/>
              <a:buChar char="●"/>
            </a:pPr>
            <a:r>
              <a:rPr lang="en" sz="2800" dirty="0">
                <a:solidFill>
                  <a:srgbClr val="FFFFFF"/>
                </a:solidFill>
                <a:latin typeface="KG Be Still And Know"/>
                <a:cs typeface="KG Be Still And Know"/>
              </a:rPr>
              <a:t>What is he known for?</a:t>
            </a:r>
            <a:endParaRPr sz="2800" dirty="0">
              <a:solidFill>
                <a:srgbClr val="FFFFFF"/>
              </a:solidFill>
              <a:latin typeface="KG Be Still And Know"/>
              <a:cs typeface="KG Be Still And Know"/>
            </a:endParaRPr>
          </a:p>
          <a:p>
            <a:pPr marL="457200" lvl="0" indent="-342900" algn="l" rtl="0">
              <a:spcBef>
                <a:spcPts val="0"/>
              </a:spcBef>
              <a:spcAft>
                <a:spcPts val="0"/>
              </a:spcAft>
              <a:buClr>
                <a:srgbClr val="FFFFFF"/>
              </a:buClr>
              <a:buSzPts val="1800"/>
              <a:buChar char="●"/>
            </a:pPr>
            <a:r>
              <a:rPr lang="en" sz="2800" dirty="0">
                <a:solidFill>
                  <a:srgbClr val="FFFFFF"/>
                </a:solidFill>
                <a:latin typeface="KG Be Still And Know"/>
                <a:cs typeface="KG Be Still And Know"/>
              </a:rPr>
              <a:t>Who is his father?</a:t>
            </a:r>
            <a:endParaRPr sz="2800" dirty="0">
              <a:solidFill>
                <a:srgbClr val="FFFFFF"/>
              </a:solidFill>
              <a:latin typeface="KG Be Still And Know"/>
              <a:cs typeface="KG Be Still And Know"/>
            </a:endParaRPr>
          </a:p>
          <a:p>
            <a:pPr marL="457200" lvl="0" indent="-342900" algn="l" rtl="0">
              <a:spcBef>
                <a:spcPts val="0"/>
              </a:spcBef>
              <a:spcAft>
                <a:spcPts val="0"/>
              </a:spcAft>
              <a:buClr>
                <a:srgbClr val="FFFFFF"/>
              </a:buClr>
              <a:buSzPts val="1800"/>
              <a:buChar char="●"/>
            </a:pPr>
            <a:r>
              <a:rPr lang="en" sz="2800" dirty="0">
                <a:solidFill>
                  <a:srgbClr val="FFFFFF"/>
                </a:solidFill>
                <a:latin typeface="KG Be Still And Know"/>
                <a:cs typeface="KG Be Still And Know"/>
              </a:rPr>
              <a:t>How does Okonkwo view his father?</a:t>
            </a:r>
            <a:endParaRPr sz="2800" dirty="0">
              <a:solidFill>
                <a:srgbClr val="FFFFFF"/>
              </a:solidFill>
              <a:latin typeface="KG Be Still And Know"/>
              <a:cs typeface="KG Be Still And Know"/>
            </a:endParaRPr>
          </a:p>
          <a:p>
            <a:pPr marL="457200" lvl="0" indent="-342900" algn="l" rtl="0">
              <a:spcBef>
                <a:spcPts val="0"/>
              </a:spcBef>
              <a:spcAft>
                <a:spcPts val="0"/>
              </a:spcAft>
              <a:buClr>
                <a:srgbClr val="FFFFFF"/>
              </a:buClr>
              <a:buSzPts val="1800"/>
              <a:buChar char="●"/>
            </a:pPr>
            <a:r>
              <a:rPr lang="en" sz="2800" dirty="0">
                <a:solidFill>
                  <a:srgbClr val="FFFFFF"/>
                </a:solidFill>
                <a:latin typeface="KG Be Still And Know"/>
                <a:cs typeface="KG Be Still And Know"/>
              </a:rPr>
              <a:t>Who is Okonkwo thus far?</a:t>
            </a:r>
            <a:endParaRPr sz="2800" dirty="0">
              <a:solidFill>
                <a:srgbClr val="FFFFFF"/>
              </a:solidFill>
              <a:latin typeface="KG Be Still And Know"/>
              <a:cs typeface="KG Be Still And Know"/>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00FF"/>
        </a:solidFill>
        <a:effectLst/>
      </p:bgPr>
    </p:bg>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246570" y="618006"/>
            <a:ext cx="8520600" cy="3267772"/>
          </a:xfrm>
          <a:prstGeom prst="rect">
            <a:avLst/>
          </a:prstGeom>
          <a:solidFill>
            <a:srgbClr val="C27BA0"/>
          </a:solidFill>
        </p:spPr>
        <p:txBody>
          <a:bodyPr spcFirstLastPara="1" wrap="square" lIns="91425" tIns="91425" rIns="91425" bIns="91425" anchor="t" anchorCtr="0">
            <a:noAutofit/>
          </a:bodyPr>
          <a:lstStyle/>
          <a:p>
            <a:pPr marL="0" lvl="0" indent="0" algn="ctr" rtl="0">
              <a:spcBef>
                <a:spcPts val="0"/>
              </a:spcBef>
              <a:spcAft>
                <a:spcPts val="0"/>
              </a:spcAft>
              <a:buNone/>
            </a:pPr>
            <a:r>
              <a:rPr lang="en" sz="9600" dirty="0">
                <a:ln>
                  <a:solidFill>
                    <a:schemeClr val="bg1"/>
                  </a:solidFill>
                </a:ln>
                <a:latin typeface="KG HAPPY"/>
                <a:cs typeface="KG HAPPY"/>
              </a:rPr>
              <a:t>Read Chp. 3</a:t>
            </a:r>
            <a:endParaRPr sz="9600" dirty="0">
              <a:ln>
                <a:solidFill>
                  <a:schemeClr val="bg1"/>
                </a:solidFill>
              </a:ln>
              <a:latin typeface="KG HAPPY"/>
              <a:cs typeface="KG HAPPY"/>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239</Words>
  <Application>Microsoft Macintosh PowerPoint</Application>
  <PresentationFormat>On-screen Show (16:9)</PresentationFormat>
  <Paragraphs>15</Paragraphs>
  <Slides>6</Slides>
  <Notes>6</Notes>
  <HiddenSlides>0</HiddenSlides>
  <MMClips>0</MMClips>
  <ScaleCrop>false</ScaleCrop>
  <HeadingPairs>
    <vt:vector size="4" baseType="variant">
      <vt:variant>
        <vt:lpstr>Design Template</vt:lpstr>
      </vt:variant>
      <vt:variant>
        <vt:i4>1</vt:i4>
      </vt:variant>
      <vt:variant>
        <vt:lpstr>Slide Titles</vt:lpstr>
      </vt:variant>
      <vt:variant>
        <vt:i4>6</vt:i4>
      </vt:variant>
    </vt:vector>
  </HeadingPairs>
  <TitlesOfParts>
    <vt:vector size="7" baseType="lpstr">
      <vt:lpstr>Simple Light</vt:lpstr>
      <vt:lpstr>Things Fall Apart</vt:lpstr>
      <vt:lpstr>Who is Chinua Achebe?</vt:lpstr>
      <vt:lpstr>Why write Things Fall Apart?</vt:lpstr>
      <vt:lpstr>Slide 4</vt:lpstr>
      <vt:lpstr>The main character: Okonkwo</vt:lpstr>
      <vt:lpstr>Read Chp.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Things Fall Apart</dc:title>
  <cp:lastModifiedBy>prince k</cp:lastModifiedBy>
  <cp:revision>1</cp:revision>
  <dcterms:created xsi:type="dcterms:W3CDTF">2020-01-15T17:35:55Z</dcterms:created>
  <dcterms:modified xsi:type="dcterms:W3CDTF">2020-01-15T17:39:35Z</dcterms:modified>
</cp:coreProperties>
</file>