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0D1AF-86C3-B348-8CB9-95D465FD4AD3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4EE4-D208-8842-9543-3712218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79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8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1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1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9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2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3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2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868A-6585-1A4E-A9AE-21BF90F39ADE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7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059"/>
            <a:ext cx="7772400" cy="1658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11</a:t>
            </a:r>
            <a:r>
              <a:rPr lang="en-US" smtClean="0"/>
              <a:t>-</a:t>
            </a:r>
            <a:r>
              <a:rPr lang="en-US" smtClean="0"/>
              <a:t>3 &amp; 11</a:t>
            </a:r>
            <a:r>
              <a:rPr lang="en-US" smtClean="0"/>
              <a:t>-</a:t>
            </a:r>
            <a:r>
              <a:rPr lang="en-US" smtClean="0"/>
              <a:t>4: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-Beyond Simple Dominance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647" y="2166470"/>
            <a:ext cx="8486588" cy="433294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Essential </a:t>
            </a:r>
            <a:r>
              <a:rPr lang="en-US" dirty="0" smtClean="0">
                <a:solidFill>
                  <a:srgbClr val="FF0000"/>
                </a:solidFill>
              </a:rPr>
              <a:t>Questions: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are some inheritance patterns different from simple dominance?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happens during the process of </a:t>
            </a:r>
            <a:r>
              <a:rPr lang="en-US" b="1" i="1" dirty="0" smtClean="0">
                <a:solidFill>
                  <a:srgbClr val="FF0000"/>
                </a:solidFill>
              </a:rPr>
              <a:t>meiosis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are the differences between</a:t>
            </a:r>
            <a:r>
              <a:rPr lang="en-US" i="1" dirty="0" smtClean="0">
                <a:solidFill>
                  <a:srgbClr val="FF0000"/>
                </a:solidFill>
              </a:rPr>
              <a:t> meiosis </a:t>
            </a:r>
            <a:r>
              <a:rPr lang="en-US" dirty="0" smtClean="0">
                <a:solidFill>
                  <a:srgbClr val="FF0000"/>
                </a:solidFill>
              </a:rPr>
              <a:t>&amp; </a:t>
            </a:r>
            <a:r>
              <a:rPr lang="en-US" b="1" i="1" dirty="0" smtClean="0">
                <a:solidFill>
                  <a:srgbClr val="FF0000"/>
                </a:solidFill>
              </a:rPr>
              <a:t>mitosis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4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n"/>
              <a:defRPr/>
            </a:pPr>
            <a:r>
              <a:rPr lang="en-US" altLang="en-US" sz="3600" dirty="0" smtClean="0">
                <a:latin typeface="Tahoma" pitchFamily="34" charset="0"/>
                <a:ea typeface="+mn-ea"/>
              </a:rPr>
              <a:t>Beyond Dominant and Recessive Alleles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Incomplete Dominance</a:t>
            </a:r>
            <a:endParaRPr lang="en-US" altLang="en-US" sz="2800" dirty="0" smtClean="0">
              <a:latin typeface="Tahoma" pitchFamily="34" charset="0"/>
            </a:endParaRP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endParaRPr lang="en-US" sz="32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064" y="2233462"/>
            <a:ext cx="4512078" cy="41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7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en-US" altLang="en-US" sz="3200" dirty="0" err="1" smtClean="0">
                <a:latin typeface="Tahoma" pitchFamily="34" charset="0"/>
              </a:rPr>
              <a:t>Codominance</a:t>
            </a:r>
            <a:endParaRPr lang="en-US" altLang="en-US" sz="3200" dirty="0" smtClean="0">
              <a:latin typeface="Tahoma" pitchFamily="34" charset="0"/>
            </a:endParaRPr>
          </a:p>
          <a:p>
            <a:pPr marL="457200" lvl="1" indent="0" eaLnBrk="1" hangingPunct="1">
              <a:buNone/>
              <a:defRPr/>
            </a:pPr>
            <a:endParaRPr lang="en-US" dirty="0" smtClean="0">
              <a:latin typeface="Tahoma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844" y="1520586"/>
            <a:ext cx="5771053" cy="459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90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1" eaLnBrk="1" hangingPunct="1"/>
            <a:r>
              <a:rPr lang="en-US" sz="3200" dirty="0">
                <a:latin typeface="Tahoma" charset="0"/>
              </a:rPr>
              <a:t>Multiple </a:t>
            </a:r>
            <a:r>
              <a:rPr lang="en-US" sz="3200" dirty="0" smtClean="0">
                <a:latin typeface="Tahoma" charset="0"/>
              </a:rPr>
              <a:t>Alleles</a:t>
            </a:r>
            <a:endParaRPr lang="en-US" sz="2400" dirty="0">
              <a:latin typeface="Tahoma" charset="0"/>
            </a:endParaRPr>
          </a:p>
          <a:p>
            <a:pPr eaLnBrk="1" hangingPunct="1"/>
            <a:endParaRPr lang="en-US" dirty="0">
              <a:latin typeface="Garamond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838" y="1679621"/>
            <a:ext cx="6728793" cy="427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12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534400" cy="5821363"/>
          </a:xfrm>
        </p:spPr>
        <p:txBody>
          <a:bodyPr/>
          <a:lstStyle/>
          <a:p>
            <a:pPr lvl="1" eaLnBrk="1" hangingPunct="1"/>
            <a:r>
              <a:rPr lang="en-US" dirty="0">
                <a:latin typeface="Tahoma" charset="0"/>
              </a:rPr>
              <a:t>Polygenic Traits</a:t>
            </a:r>
          </a:p>
          <a:p>
            <a:pPr marL="914400" lvl="2" indent="0" eaLnBrk="1" hangingPunct="1">
              <a:buNone/>
            </a:pPr>
            <a:endParaRPr lang="en-US" dirty="0">
              <a:latin typeface="Tahoma" charset="0"/>
            </a:endParaRPr>
          </a:p>
          <a:p>
            <a:pPr eaLnBrk="1" hangingPunct="1"/>
            <a:endParaRPr lang="en-US" dirty="0">
              <a:latin typeface="Garamond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62" y="1620837"/>
            <a:ext cx="7306363" cy="25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66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Meiosis</a:t>
            </a:r>
          </a:p>
          <a:p>
            <a:pPr lvl="1"/>
            <a:r>
              <a:rPr lang="en-US" dirty="0" smtClean="0">
                <a:latin typeface="Arial" charset="0"/>
              </a:rPr>
              <a:t>Chromosome </a:t>
            </a:r>
            <a:r>
              <a:rPr lang="en-US" dirty="0">
                <a:latin typeface="Arial" charset="0"/>
              </a:rPr>
              <a:t>number</a:t>
            </a:r>
          </a:p>
          <a:p>
            <a:pPr lvl="2"/>
            <a:r>
              <a:rPr lang="en-US" b="1" u="sng" dirty="0" smtClean="0">
                <a:latin typeface="Arial" charset="0"/>
              </a:rPr>
              <a:t>Homologous</a:t>
            </a:r>
            <a:r>
              <a:rPr lang="en-US" dirty="0" smtClean="0">
                <a:latin typeface="Arial" charset="0"/>
              </a:rPr>
              <a:t>: corresponding </a:t>
            </a:r>
            <a:r>
              <a:rPr lang="en-US" dirty="0">
                <a:latin typeface="Arial" charset="0"/>
              </a:rPr>
              <a:t>to other parent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genes</a:t>
            </a:r>
          </a:p>
          <a:p>
            <a:pPr lvl="2" eaLnBrk="1" hangingPunct="1"/>
            <a:r>
              <a:rPr lang="en-US" b="1" dirty="0">
                <a:latin typeface="Arial" charset="0"/>
              </a:rPr>
              <a:t>Ex: fruit fly: 8 chromosomes</a:t>
            </a:r>
          </a:p>
          <a:p>
            <a:pPr lvl="3" eaLnBrk="1" hangingPunct="1"/>
            <a:r>
              <a:rPr lang="en-US" b="1" dirty="0">
                <a:latin typeface="Arial" charset="0"/>
              </a:rPr>
              <a:t>4 from Mom, 4 from Dad</a:t>
            </a:r>
          </a:p>
          <a:p>
            <a:pPr lvl="3" eaLnBrk="1" hangingPunct="1"/>
            <a:r>
              <a:rPr lang="en-US" b="1" u="sng" dirty="0">
                <a:latin typeface="Arial" charset="0"/>
              </a:rPr>
              <a:t>Diploid</a:t>
            </a:r>
            <a:r>
              <a:rPr lang="en-US" dirty="0">
                <a:latin typeface="Arial" charset="0"/>
              </a:rPr>
              <a:t> =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2 sets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(2N)</a:t>
            </a:r>
          </a:p>
          <a:p>
            <a:pPr lvl="4" eaLnBrk="1" hangingPunct="1"/>
            <a:r>
              <a:rPr lang="en-US" b="1" dirty="0">
                <a:latin typeface="Arial" charset="0"/>
              </a:rPr>
              <a:t>Fruit fly: 2N = 8</a:t>
            </a:r>
          </a:p>
          <a:p>
            <a:pPr lvl="3" eaLnBrk="1" hangingPunct="1"/>
            <a:r>
              <a:rPr lang="en-US" b="1" dirty="0">
                <a:latin typeface="Arial" charset="0"/>
              </a:rPr>
              <a:t>Gametes are </a:t>
            </a:r>
            <a:r>
              <a:rPr lang="en-US" b="1" u="sng" dirty="0">
                <a:latin typeface="Arial" charset="0"/>
              </a:rPr>
              <a:t>haploid</a:t>
            </a:r>
            <a:r>
              <a:rPr lang="en-US" b="1" dirty="0">
                <a:latin typeface="Arial" charset="0"/>
              </a:rPr>
              <a:t> (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dirty="0">
                <a:latin typeface="Arial" charset="0"/>
              </a:rPr>
              <a:t>one set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)</a:t>
            </a:r>
          </a:p>
          <a:p>
            <a:pPr lvl="4" eaLnBrk="1" hangingPunct="1"/>
            <a:r>
              <a:rPr lang="en-US" b="1" dirty="0">
                <a:latin typeface="Arial" charset="0"/>
              </a:rPr>
              <a:t>Fruit fly: N = 4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20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Phases of meiosis</a:t>
            </a:r>
          </a:p>
          <a:p>
            <a:pPr lvl="1" eaLnBrk="1" hangingPunct="1"/>
            <a:r>
              <a:rPr lang="en-US" dirty="0">
                <a:latin typeface="Arial" charset="0"/>
              </a:rPr>
              <a:t>Meiosis I </a:t>
            </a:r>
            <a:r>
              <a:rPr lang="en-US" dirty="0" smtClean="0">
                <a:latin typeface="Arial" charset="0"/>
              </a:rPr>
              <a:t> separating </a:t>
            </a:r>
            <a:r>
              <a:rPr lang="en-US" i="1" dirty="0">
                <a:latin typeface="Arial" charset="0"/>
              </a:rPr>
              <a:t>homologous chromos</a:t>
            </a:r>
            <a:r>
              <a:rPr lang="en-US" dirty="0">
                <a:latin typeface="Arial" charset="0"/>
              </a:rPr>
              <a:t>.</a:t>
            </a:r>
          </a:p>
          <a:p>
            <a:pPr lvl="2" eaLnBrk="1" hangingPunct="1"/>
            <a:r>
              <a:rPr lang="en-US" u="sng" dirty="0">
                <a:latin typeface="Arial" charset="0"/>
              </a:rPr>
              <a:t>Crossing </a:t>
            </a:r>
            <a:r>
              <a:rPr lang="en-US" u="sng" dirty="0" smtClean="0">
                <a:latin typeface="Arial" charset="0"/>
              </a:rPr>
              <a:t>over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Meiosis </a:t>
            </a:r>
            <a:r>
              <a:rPr lang="en-US" dirty="0">
                <a:latin typeface="Arial" charset="0"/>
              </a:rPr>
              <a:t>II </a:t>
            </a:r>
            <a:r>
              <a:rPr lang="en-US" dirty="0" smtClean="0">
                <a:latin typeface="Arial" charset="0"/>
              </a:rPr>
              <a:t>– </a:t>
            </a:r>
            <a:r>
              <a:rPr lang="en-US" i="1" dirty="0" smtClean="0">
                <a:latin typeface="Arial" charset="0"/>
              </a:rPr>
              <a:t>sister chromatids</a:t>
            </a:r>
          </a:p>
          <a:p>
            <a:pPr lvl="2"/>
            <a:r>
              <a:rPr lang="en-US" i="1" u="sng" dirty="0" smtClean="0">
                <a:latin typeface="Arial" charset="0"/>
              </a:rPr>
              <a:t>gametes</a:t>
            </a:r>
            <a:endParaRPr lang="en-US" u="sng" dirty="0"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54" y="3537466"/>
            <a:ext cx="25892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81600" y="5410200"/>
            <a:ext cx="3161480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Haploid, duplicated chromos.</a:t>
            </a:r>
            <a:endParaRPr lang="en-US" dirty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4876800"/>
            <a:ext cx="10858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Meiosis I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371600" y="5867400"/>
            <a:ext cx="11493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Meiosis II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70567" y="6192630"/>
            <a:ext cx="221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Haploid, single copies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86974" y="4692134"/>
            <a:ext cx="287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Dipolid</a:t>
            </a:r>
            <a:r>
              <a:rPr lang="en-US" dirty="0" smtClean="0"/>
              <a:t>, duplicated chromos.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0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226425" cy="4497388"/>
          </a:xfrm>
        </p:spPr>
      </p:pic>
    </p:spTree>
    <p:extLst>
      <p:ext uri="{BB962C8B-B14F-4D97-AF65-F5344CB8AC3E}">
        <p14:creationId xmlns:p14="http://schemas.microsoft.com/office/powerpoint/2010/main" val="16078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Comparing Mitosis &amp; Meiosis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u="sng" dirty="0" smtClean="0"/>
              <a:t>Mitosis</a:t>
            </a:r>
            <a:r>
              <a:rPr lang="en-US" dirty="0" smtClean="0"/>
              <a:t>: 2 genetically </a:t>
            </a:r>
            <a:r>
              <a:rPr lang="en-US" u="sng" dirty="0" smtClean="0"/>
              <a:t>identical</a:t>
            </a:r>
            <a:r>
              <a:rPr lang="en-US" dirty="0" smtClean="0"/>
              <a:t> diploid cells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u="sng" dirty="0" smtClean="0"/>
              <a:t>Meiosis:</a:t>
            </a:r>
            <a:r>
              <a:rPr lang="en-US" dirty="0" smtClean="0"/>
              <a:t> 4 genetically </a:t>
            </a:r>
            <a:r>
              <a:rPr lang="en-US" u="sng" dirty="0" smtClean="0"/>
              <a:t>different</a:t>
            </a:r>
            <a:r>
              <a:rPr lang="en-US" dirty="0" smtClean="0"/>
              <a:t> haploid cells</a:t>
            </a:r>
            <a:endParaRPr lang="en-US" u="sng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81362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787838"/>
            <a:ext cx="4267200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95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158</Words>
  <Application>Microsoft Macintosh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 11-3 &amp; 11-4:  -Beyond Simple Dominance -Meiosis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11-3 &amp; 11-4: Beyond Dom./Recessive &amp; Meiosis</dc:title>
  <dc:creator>Sheldon High School</dc:creator>
  <cp:lastModifiedBy>Sheldon High School</cp:lastModifiedBy>
  <cp:revision>26</cp:revision>
  <cp:lastPrinted>2014-10-30T15:28:14Z</cp:lastPrinted>
  <dcterms:created xsi:type="dcterms:W3CDTF">2013-11-07T18:03:43Z</dcterms:created>
  <dcterms:modified xsi:type="dcterms:W3CDTF">2016-11-03T14:38:29Z</dcterms:modified>
</cp:coreProperties>
</file>