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5D5B-564A-D34C-B71D-9E0DB785BD8B}" type="datetimeFigureOut">
              <a:rPr lang="en-US" smtClean="0"/>
              <a:t>5/27/14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77A7-D52A-6041-8E46-8620E28B9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65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5D5B-564A-D34C-B71D-9E0DB785BD8B}" type="datetimeFigureOut">
              <a:rPr lang="en-US" smtClean="0"/>
              <a:t>5/27/14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77A7-D52A-6041-8E46-8620E28B9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5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5D5B-564A-D34C-B71D-9E0DB785BD8B}" type="datetimeFigureOut">
              <a:rPr lang="en-US" smtClean="0"/>
              <a:t>5/27/14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77A7-D52A-6041-8E46-8620E28B9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5D5B-564A-D34C-B71D-9E0DB785BD8B}" type="datetimeFigureOut">
              <a:rPr lang="en-US" smtClean="0"/>
              <a:t>5/27/14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77A7-D52A-6041-8E46-8620E28B9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02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5D5B-564A-D34C-B71D-9E0DB785BD8B}" type="datetimeFigureOut">
              <a:rPr lang="en-US" smtClean="0"/>
              <a:t>5/27/14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77A7-D52A-6041-8E46-8620E28B9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61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5D5B-564A-D34C-B71D-9E0DB785BD8B}" type="datetimeFigureOut">
              <a:rPr lang="en-US" smtClean="0"/>
              <a:t>5/27/14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77A7-D52A-6041-8E46-8620E28B9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6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5D5B-564A-D34C-B71D-9E0DB785BD8B}" type="datetimeFigureOut">
              <a:rPr lang="en-US" smtClean="0"/>
              <a:t>5/27/14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77A7-D52A-6041-8E46-8620E28B9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34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5D5B-564A-D34C-B71D-9E0DB785BD8B}" type="datetimeFigureOut">
              <a:rPr lang="en-US" smtClean="0"/>
              <a:t>5/27/14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77A7-D52A-6041-8E46-8620E28B9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46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5D5B-564A-D34C-B71D-9E0DB785BD8B}" type="datetimeFigureOut">
              <a:rPr lang="en-US" smtClean="0"/>
              <a:t>5/27/14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77A7-D52A-6041-8E46-8620E28B9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5D5B-564A-D34C-B71D-9E0DB785BD8B}" type="datetimeFigureOut">
              <a:rPr lang="en-US" smtClean="0"/>
              <a:t>5/27/14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77A7-D52A-6041-8E46-8620E28B9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84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B5D5B-564A-D34C-B71D-9E0DB785BD8B}" type="datetimeFigureOut">
              <a:rPr lang="en-US" smtClean="0"/>
              <a:t>5/27/14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77A7-D52A-6041-8E46-8620E28B9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53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B5D5B-564A-D34C-B71D-9E0DB785BD8B}" type="datetimeFigureOut">
              <a:rPr lang="en-US" smtClean="0"/>
              <a:t>5/27/14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177A7-D52A-6041-8E46-8620E28B9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114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6585"/>
            <a:ext cx="7772400" cy="11387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Chromosomal Inheritance: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3487" y="1810307"/>
            <a:ext cx="7386731" cy="4408975"/>
          </a:xfrm>
        </p:spPr>
        <p:txBody>
          <a:bodyPr/>
          <a:lstStyle/>
          <a:p>
            <a:pPr algn="l"/>
            <a:r>
              <a:rPr lang="en-US" dirty="0" smtClean="0"/>
              <a:t>Essential Questions: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What is the </a:t>
            </a:r>
            <a:r>
              <a:rPr lang="en-US" b="1" i="1" dirty="0" smtClean="0"/>
              <a:t>Principle of Dominance</a:t>
            </a:r>
            <a:r>
              <a:rPr lang="en-US" dirty="0" smtClean="0"/>
              <a:t>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What happens during </a:t>
            </a:r>
            <a:r>
              <a:rPr lang="en-US" b="1" i="1" dirty="0" smtClean="0"/>
              <a:t>segregation</a:t>
            </a:r>
            <a:r>
              <a:rPr lang="en-US" dirty="0" smtClean="0"/>
              <a:t>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How do geneticists use probability?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27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r>
              <a:rPr lang="en-US" dirty="0" smtClean="0"/>
              <a:t>Genes and dominance</a:t>
            </a:r>
          </a:p>
          <a:p>
            <a:pPr lvl="1"/>
            <a:r>
              <a:rPr lang="en-US" dirty="0" err="1" smtClean="0"/>
              <a:t>Gregor</a:t>
            </a:r>
            <a:r>
              <a:rPr lang="en-US" dirty="0" smtClean="0"/>
              <a:t> Mendel’s Peas</a:t>
            </a:r>
          </a:p>
          <a:p>
            <a:pPr lvl="1"/>
            <a:r>
              <a:rPr lang="en-US" dirty="0" smtClean="0"/>
              <a:t>Trait = specific characteristic</a:t>
            </a:r>
          </a:p>
          <a:p>
            <a:pPr lvl="1"/>
            <a:r>
              <a:rPr lang="en-US" dirty="0" smtClean="0"/>
              <a:t>Hybrids = cross between parents w/  different traits</a:t>
            </a:r>
          </a:p>
          <a:p>
            <a:pPr lvl="2"/>
            <a:r>
              <a:rPr lang="en-US" dirty="0" smtClean="0"/>
              <a:t>Was result a blend of parent traits?</a:t>
            </a:r>
          </a:p>
          <a:p>
            <a:pPr lvl="2"/>
            <a:r>
              <a:rPr lang="en-US" dirty="0" smtClean="0"/>
              <a:t>No!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6972" y="2452674"/>
            <a:ext cx="1923469" cy="4204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894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r>
              <a:rPr lang="en-US" dirty="0" smtClean="0"/>
              <a:t>2 conclusions:</a:t>
            </a:r>
          </a:p>
          <a:p>
            <a:pPr lvl="1"/>
            <a:r>
              <a:rPr lang="en-US" dirty="0" smtClean="0"/>
              <a:t>Some “factor” passes traits from 1 generation to next</a:t>
            </a:r>
          </a:p>
          <a:p>
            <a:pPr lvl="2"/>
            <a:r>
              <a:rPr lang="en-US" dirty="0" smtClean="0"/>
              <a:t>Now called “genes”</a:t>
            </a:r>
          </a:p>
          <a:p>
            <a:pPr lvl="2"/>
            <a:r>
              <a:rPr lang="en-US" dirty="0" smtClean="0"/>
              <a:t>Different forms of a gene are “alleles”</a:t>
            </a:r>
          </a:p>
          <a:p>
            <a:pPr lvl="1"/>
            <a:r>
              <a:rPr lang="en-US" dirty="0" smtClean="0"/>
              <a:t>Principle of Dominance: some alleles dominant, some recessive</a:t>
            </a:r>
          </a:p>
          <a:p>
            <a:pPr lvl="2"/>
            <a:r>
              <a:rPr lang="en-US" dirty="0" smtClean="0"/>
              <a:t>If dominant allele present, always expressed</a:t>
            </a:r>
          </a:p>
          <a:p>
            <a:pPr lvl="2"/>
            <a:r>
              <a:rPr lang="en-US" dirty="0" smtClean="0"/>
              <a:t>Recessive allele only expressed in absence of dom. allele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209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r>
              <a:rPr lang="en-US" dirty="0" smtClean="0"/>
              <a:t>Segregation</a:t>
            </a:r>
          </a:p>
          <a:p>
            <a:pPr lvl="1"/>
            <a:r>
              <a:rPr lang="en-US" dirty="0" smtClean="0"/>
              <a:t>Recessive traits disappeared in F</a:t>
            </a:r>
            <a:r>
              <a:rPr lang="en-US" baseline="-25000" dirty="0" smtClean="0"/>
              <a:t>1 </a:t>
            </a:r>
            <a:r>
              <a:rPr lang="en-US" dirty="0" smtClean="0"/>
              <a:t>offspring – did recessive </a:t>
            </a:r>
            <a:r>
              <a:rPr lang="en-US" u="sng" dirty="0" smtClean="0"/>
              <a:t>alleles</a:t>
            </a:r>
            <a:r>
              <a:rPr lang="en-US" dirty="0" smtClean="0"/>
              <a:t> disappear?</a:t>
            </a:r>
          </a:p>
          <a:p>
            <a:pPr lvl="2"/>
            <a:r>
              <a:rPr lang="en-US" dirty="0" smtClean="0"/>
              <a:t>The F</a:t>
            </a:r>
            <a:r>
              <a:rPr lang="en-US" baseline="-25000" dirty="0" smtClean="0"/>
              <a:t>1 </a:t>
            </a:r>
            <a:r>
              <a:rPr lang="en-US" dirty="0" smtClean="0"/>
              <a:t>cross</a:t>
            </a:r>
          </a:p>
          <a:p>
            <a:pPr lvl="3"/>
            <a:r>
              <a:rPr lang="en-US" dirty="0" smtClean="0"/>
              <a:t>Cross 2 green plants</a:t>
            </a:r>
          </a:p>
          <a:p>
            <a:pPr lvl="3"/>
            <a:r>
              <a:rPr lang="en-US" dirty="0" smtClean="0"/>
              <a:t>Recessive traits reappear (25%) in F</a:t>
            </a:r>
            <a:r>
              <a:rPr lang="en-US" baseline="-25000" dirty="0" smtClean="0"/>
              <a:t>2 </a:t>
            </a:r>
            <a:r>
              <a:rPr lang="en-US" dirty="0" smtClean="0"/>
              <a:t>generation</a:t>
            </a:r>
          </a:p>
          <a:p>
            <a:pPr lvl="3"/>
            <a:endParaRPr lang="en-US" dirty="0"/>
          </a:p>
          <a:p>
            <a:pPr lvl="3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9100" y="3429000"/>
            <a:ext cx="57531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93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r>
              <a:rPr lang="en-US" dirty="0" smtClean="0"/>
              <a:t>Explaining the F</a:t>
            </a:r>
            <a:r>
              <a:rPr lang="en-US" baseline="-25000" dirty="0" smtClean="0"/>
              <a:t>1 </a:t>
            </a:r>
            <a:r>
              <a:rPr lang="en-US" dirty="0" smtClean="0"/>
              <a:t>cross</a:t>
            </a:r>
          </a:p>
          <a:p>
            <a:pPr lvl="1"/>
            <a:r>
              <a:rPr lang="en-US" dirty="0" smtClean="0"/>
              <a:t>Assume dominant alleles mask recessive alleles</a:t>
            </a:r>
          </a:p>
          <a:p>
            <a:pPr lvl="1"/>
            <a:r>
              <a:rPr lang="en-US" dirty="0" smtClean="0"/>
              <a:t>Segregation = separation of alleles</a:t>
            </a:r>
          </a:p>
          <a:p>
            <a:pPr lvl="2"/>
            <a:r>
              <a:rPr lang="en-US" dirty="0" smtClean="0"/>
              <a:t>Gametes = sex cells</a:t>
            </a:r>
          </a:p>
          <a:p>
            <a:pPr lvl="2"/>
            <a:r>
              <a:rPr lang="en-US" dirty="0" smtClean="0"/>
              <a:t>When gametes formed, each carries only 1 copy of each gene</a:t>
            </a:r>
          </a:p>
          <a:p>
            <a:pPr lvl="2"/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 plants produce 2 types of gametes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886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0172"/>
            <a:ext cx="8229600" cy="5585991"/>
          </a:xfrm>
        </p:spPr>
        <p:txBody>
          <a:bodyPr/>
          <a:lstStyle/>
          <a:p>
            <a:r>
              <a:rPr lang="en-US" dirty="0" smtClean="0"/>
              <a:t>Genetics &amp; probability</a:t>
            </a:r>
          </a:p>
          <a:p>
            <a:pPr lvl="1"/>
            <a:r>
              <a:rPr lang="en-US" dirty="0" smtClean="0"/>
              <a:t>Inheritance of alleles is a random event</a:t>
            </a:r>
          </a:p>
          <a:p>
            <a:pPr lvl="1"/>
            <a:r>
              <a:rPr lang="en-US" dirty="0" smtClean="0"/>
              <a:t>Probability can be used to predict outcomes of genetic crosses</a:t>
            </a:r>
          </a:p>
          <a:p>
            <a:pPr lvl="1"/>
            <a:r>
              <a:rPr lang="en-US" dirty="0" smtClean="0"/>
              <a:t>Probabilities predict averages, NOT actual outcomes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847" y="3623030"/>
            <a:ext cx="3857123" cy="237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087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1"/>
            <a:r>
              <a:rPr lang="en-US" dirty="0" smtClean="0"/>
              <a:t>Genotype = what genes are in cells of organism</a:t>
            </a:r>
          </a:p>
          <a:p>
            <a:pPr lvl="1"/>
            <a:r>
              <a:rPr lang="en-US" dirty="0" smtClean="0"/>
              <a:t>Phenotype = what traits are expressed in organism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81669"/>
            <a:ext cx="2462766" cy="25864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2987" y="2581669"/>
            <a:ext cx="2586467" cy="25864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1700" y="2551936"/>
            <a:ext cx="2819400" cy="261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956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1"/>
            <a:r>
              <a:rPr lang="en-US" dirty="0" smtClean="0"/>
              <a:t>“true breeding” = homozygous (2 identical alleles in genotype)</a:t>
            </a:r>
          </a:p>
          <a:p>
            <a:pPr lvl="1"/>
            <a:r>
              <a:rPr lang="en-US" dirty="0" smtClean="0"/>
              <a:t>“hybrid” = heterozygous (2 different alleles in genotype)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162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246</Words>
  <Application>Microsoft Macintosh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Chromosomal Inheritance: 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Eugene School District 4J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Sheldon High School</dc:creator>
  <cp:lastModifiedBy>Sheldon High School</cp:lastModifiedBy>
  <cp:revision>21</cp:revision>
  <dcterms:created xsi:type="dcterms:W3CDTF">2014-05-23T14:41:22Z</dcterms:created>
  <dcterms:modified xsi:type="dcterms:W3CDTF">2014-05-27T14:40:50Z</dcterms:modified>
</cp:coreProperties>
</file>