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79" r:id="rId2"/>
    <p:sldId id="267" r:id="rId3"/>
    <p:sldId id="269" r:id="rId4"/>
    <p:sldId id="271" r:id="rId5"/>
    <p:sldId id="275" r:id="rId6"/>
    <p:sldId id="274" r:id="rId7"/>
    <p:sldId id="276" r:id="rId8"/>
    <p:sldId id="280" r:id="rId9"/>
  </p:sldIdLst>
  <p:sldSz cx="9144000" cy="6858000" type="screen4x3"/>
  <p:notesSz cx="6858000" cy="93122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217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DCD85A-663D-4EE8-96BE-912EF7DEEADE}" type="datetimeFigureOut">
              <a:rPr lang="en-US" smtClean="0"/>
              <a:pPr/>
              <a:t>6/4/14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555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4555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DBB39D-93B6-4FB6-95E6-A7A5091165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9277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61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61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E445D7-6314-4178-AB89-7E1DDD941232}" type="datetimeFigureOut">
              <a:rPr lang="en-US" smtClean="0"/>
              <a:pPr/>
              <a:t>6/4/14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698500"/>
            <a:ext cx="4654550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23331"/>
            <a:ext cx="5486400" cy="41905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5045"/>
            <a:ext cx="2971800" cy="4656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45045"/>
            <a:ext cx="2971800" cy="4656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AFF0AC-7B9F-4C3D-A86D-805FE548EE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3269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E2F4EC-05B5-46DA-BD07-351DFCBC3377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9C8ED41-D4AC-41C6-AD79-6C6828A5A86F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A00E378-0C11-4D55-B8A9-A18722855BA4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494575-248C-4563-8BF6-575808997005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9C2EDD6-704D-4942-887C-4830D132ECAE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35112F0-1AAE-432B-8E00-4888BD97AD4C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8C706D0-A58B-4577-9109-62464D4FFF3C}" type="datetimeFigureOut">
              <a:rPr lang="en-US" smtClean="0">
                <a:solidFill>
                  <a:srgbClr val="575F6D"/>
                </a:solidFill>
              </a:rPr>
              <a:pPr/>
              <a:t>6/4/14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>
              <a:solidFill>
                <a:srgbClr val="575F6D"/>
              </a:solidFill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C7F9D17-57C7-4009-895C-3EC097DDED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706D0-A58B-4577-9109-62464D4FFF3C}" type="datetimeFigureOut">
              <a:rPr lang="en-US" smtClean="0">
                <a:solidFill>
                  <a:srgbClr val="575F6D"/>
                </a:solidFill>
              </a:rPr>
              <a:pPr/>
              <a:t>6/4/14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75F6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F9D17-57C7-4009-895C-3EC097DDED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706D0-A58B-4577-9109-62464D4FFF3C}" type="datetimeFigureOut">
              <a:rPr lang="en-US" smtClean="0">
                <a:solidFill>
                  <a:srgbClr val="575F6D"/>
                </a:solidFill>
              </a:rPr>
              <a:pPr/>
              <a:t>6/4/14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75F6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F9D17-57C7-4009-895C-3EC097DDED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6E8D0D-D7C5-4888-8294-E5374257E6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8C706D0-A58B-4577-9109-62464D4FFF3C}" type="datetimeFigureOut">
              <a:rPr lang="en-US" smtClean="0">
                <a:solidFill>
                  <a:srgbClr val="575F6D"/>
                </a:solidFill>
              </a:rPr>
              <a:pPr/>
              <a:t>6/4/14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C7F9D17-57C7-4009-895C-3EC097DDED1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>
              <a:solidFill>
                <a:srgbClr val="575F6D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8C706D0-A58B-4577-9109-62464D4FFF3C}" type="datetimeFigureOut">
              <a:rPr lang="en-US" smtClean="0">
                <a:solidFill>
                  <a:srgbClr val="FFF39D"/>
                </a:solidFill>
              </a:rPr>
              <a:pPr/>
              <a:t>6/4/14</a:t>
            </a:fld>
            <a:endParaRPr lang="en-US">
              <a:solidFill>
                <a:srgbClr val="FFF39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>
              <a:solidFill>
                <a:srgbClr val="FFF39D"/>
              </a:solidFill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C7F9D17-57C7-4009-895C-3EC097DDED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706D0-A58B-4577-9109-62464D4FFF3C}" type="datetimeFigureOut">
              <a:rPr lang="en-US" smtClean="0">
                <a:solidFill>
                  <a:srgbClr val="575F6D"/>
                </a:solidFill>
              </a:rPr>
              <a:pPr/>
              <a:t>6/4/14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75F6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F9D17-57C7-4009-895C-3EC097DDED1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706D0-A58B-4577-9109-62464D4FFF3C}" type="datetimeFigureOut">
              <a:rPr lang="en-US" smtClean="0">
                <a:solidFill>
                  <a:srgbClr val="575F6D"/>
                </a:solidFill>
              </a:rPr>
              <a:pPr/>
              <a:t>6/4/14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75F6D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F9D17-57C7-4009-895C-3EC097DDED1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8C706D0-A58B-4577-9109-62464D4FFF3C}" type="datetimeFigureOut">
              <a:rPr lang="en-US" smtClean="0">
                <a:solidFill>
                  <a:srgbClr val="575F6D"/>
                </a:solidFill>
              </a:rPr>
              <a:pPr/>
              <a:t>6/4/14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C7F9D17-57C7-4009-895C-3EC097DDED1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>
              <a:solidFill>
                <a:srgbClr val="575F6D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706D0-A58B-4577-9109-62464D4FFF3C}" type="datetimeFigureOut">
              <a:rPr lang="en-US" smtClean="0">
                <a:solidFill>
                  <a:srgbClr val="575F6D"/>
                </a:solidFill>
              </a:rPr>
              <a:pPr/>
              <a:t>6/4/14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75F6D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F9D17-57C7-4009-895C-3EC097DDED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8C706D0-A58B-4577-9109-62464D4FFF3C}" type="datetimeFigureOut">
              <a:rPr lang="en-US" smtClean="0">
                <a:solidFill>
                  <a:srgbClr val="575F6D"/>
                </a:solidFill>
              </a:rPr>
              <a:pPr/>
              <a:t>6/4/14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C7F9D17-57C7-4009-895C-3EC097DDED1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>
              <a:solidFill>
                <a:srgbClr val="575F6D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8C706D0-A58B-4577-9109-62464D4FFF3C}" type="datetimeFigureOut">
              <a:rPr lang="en-US" smtClean="0">
                <a:solidFill>
                  <a:srgbClr val="575F6D"/>
                </a:solidFill>
              </a:rPr>
              <a:pPr/>
              <a:t>6/4/14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C7F9D17-57C7-4009-895C-3EC097DDED1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>
              <a:solidFill>
                <a:srgbClr val="575F6D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8C706D0-A58B-4577-9109-62464D4FFF3C}" type="datetimeFigureOut">
              <a:rPr lang="en-US" smtClean="0">
                <a:solidFill>
                  <a:srgbClr val="575F6D"/>
                </a:solidFill>
              </a:rPr>
              <a:pPr/>
              <a:t>6/4/14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srgbClr val="575F6D"/>
              </a:solidFill>
            </a:endParaRP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C7F9D17-57C7-4009-895C-3EC097DDED1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3" r:id="rId12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276600"/>
            <a:ext cx="8699848" cy="26797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609600" y="653142"/>
            <a:ext cx="76961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Wave Speed, Wavelength &amp; Frequency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7844536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228600"/>
            <a:ext cx="4419600" cy="5715000"/>
          </a:xfrm>
        </p:spPr>
        <p:txBody>
          <a:bodyPr>
            <a:noAutofit/>
          </a:bodyPr>
          <a:lstStyle/>
          <a:p>
            <a:pPr eaLnBrk="1" hangingPunct="1"/>
            <a:r>
              <a:rPr lang="en-US" sz="3200" dirty="0" smtClean="0"/>
              <a:t>What is the formula for wave Speed?</a:t>
            </a:r>
          </a:p>
          <a:p>
            <a:pPr eaLnBrk="1" hangingPunct="1"/>
            <a:r>
              <a:rPr lang="en-US" sz="3200" dirty="0" smtClean="0"/>
              <a:t>v = f x </a:t>
            </a:r>
            <a:r>
              <a:rPr lang="el-GR" sz="3200" dirty="0" smtClean="0">
                <a:solidFill>
                  <a:schemeClr val="tx2"/>
                </a:solidFill>
              </a:rPr>
              <a:t>λ</a:t>
            </a:r>
            <a:endParaRPr lang="en-US" sz="3200" dirty="0" smtClean="0"/>
          </a:p>
          <a:p>
            <a:pPr eaLnBrk="1" hangingPunct="1"/>
            <a:endParaRPr lang="en-US" sz="3200" dirty="0" smtClean="0"/>
          </a:p>
          <a:p>
            <a:pPr eaLnBrk="1" hangingPunct="1"/>
            <a:r>
              <a:rPr lang="en-US" sz="3200" dirty="0" smtClean="0"/>
              <a:t>Frequency?</a:t>
            </a:r>
          </a:p>
          <a:p>
            <a:pPr eaLnBrk="1" hangingPunct="1"/>
            <a:r>
              <a:rPr lang="en-US" sz="3200" dirty="0" smtClean="0"/>
              <a:t>f = v/ </a:t>
            </a:r>
            <a:r>
              <a:rPr lang="el-GR" sz="3200" dirty="0" smtClean="0">
                <a:solidFill>
                  <a:schemeClr val="tx2"/>
                </a:solidFill>
              </a:rPr>
              <a:t>λ</a:t>
            </a:r>
            <a:r>
              <a:rPr lang="en-US" sz="3200" dirty="0" smtClean="0"/>
              <a:t> </a:t>
            </a:r>
          </a:p>
          <a:p>
            <a:pPr eaLnBrk="1" hangingPunct="1"/>
            <a:endParaRPr lang="en-US" sz="3200" dirty="0" smtClean="0"/>
          </a:p>
          <a:p>
            <a:pPr eaLnBrk="1" hangingPunct="1"/>
            <a:r>
              <a:rPr lang="en-US" sz="3200" dirty="0" smtClean="0"/>
              <a:t>Wavelength?</a:t>
            </a:r>
          </a:p>
          <a:p>
            <a:pPr eaLnBrk="1" hangingPunct="1"/>
            <a:r>
              <a:rPr lang="el-GR" sz="3200" dirty="0" smtClean="0">
                <a:solidFill>
                  <a:schemeClr val="tx2"/>
                </a:solidFill>
              </a:rPr>
              <a:t>λ</a:t>
            </a:r>
            <a:r>
              <a:rPr lang="en-US" sz="3200" dirty="0" smtClean="0"/>
              <a:t> = v/f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5562600" y="762000"/>
            <a:ext cx="3123965" cy="2699693"/>
            <a:chOff x="5040" y="1440"/>
            <a:chExt cx="3590" cy="2092"/>
          </a:xfrm>
        </p:grpSpPr>
        <p:sp>
          <p:nvSpPr>
            <p:cNvPr id="7174" name="AutoShape 6"/>
            <p:cNvSpPr>
              <a:spLocks noChangeArrowheads="1"/>
            </p:cNvSpPr>
            <p:nvPr/>
          </p:nvSpPr>
          <p:spPr bwMode="auto">
            <a:xfrm>
              <a:off x="5040" y="1440"/>
              <a:ext cx="2520" cy="1620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75" name="Text Box 7"/>
            <p:cNvSpPr txBox="1">
              <a:spLocks noChangeArrowheads="1"/>
            </p:cNvSpPr>
            <p:nvPr/>
          </p:nvSpPr>
          <p:spPr bwMode="auto">
            <a:xfrm>
              <a:off x="5390" y="1672"/>
              <a:ext cx="3240" cy="18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4400" u="sng" dirty="0">
                  <a:latin typeface="Times New Roman" pitchFamily="18" charset="0"/>
                </a:rPr>
                <a:t>__v__</a:t>
              </a:r>
            </a:p>
            <a:p>
              <a:r>
                <a:rPr lang="en-US" sz="4400" dirty="0">
                  <a:latin typeface="Times New Roman" pitchFamily="18" charset="0"/>
                </a:rPr>
                <a:t> f x </a:t>
              </a:r>
              <a:r>
                <a:rPr lang="el-GR" sz="4400" dirty="0"/>
                <a:t>λ</a:t>
              </a:r>
              <a:endParaRPr lang="en-US" sz="4400" dirty="0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rmAutofit fontScale="90000"/>
          </a:bodyPr>
          <a:lstStyle/>
          <a:p>
            <a:pPr eaLnBrk="1" hangingPunct="1"/>
            <a:endParaRPr lang="en-US" sz="400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457200"/>
            <a:ext cx="8763000" cy="6172200"/>
          </a:xfrm>
        </p:spPr>
        <p:txBody>
          <a:bodyPr/>
          <a:lstStyle/>
          <a:p>
            <a:pPr eaLnBrk="1" hangingPunct="1"/>
            <a:endParaRPr lang="en-US" sz="2800" dirty="0" smtClean="0"/>
          </a:p>
          <a:p>
            <a:pPr eaLnBrk="1" hangingPunct="1">
              <a:buFontTx/>
              <a:buNone/>
            </a:pPr>
            <a:r>
              <a:rPr lang="en-US" sz="3200" dirty="0" smtClean="0"/>
              <a:t>If the frequency of a wave is 10 Hz and the wavelength is 0.5 m, what is the wave speed?</a:t>
            </a:r>
          </a:p>
          <a:p>
            <a:pPr eaLnBrk="1" hangingPunct="1">
              <a:buFontTx/>
              <a:buNone/>
            </a:pPr>
            <a:r>
              <a:rPr lang="en-US" sz="3200" dirty="0" smtClean="0"/>
              <a:t>		</a:t>
            </a:r>
            <a:r>
              <a:rPr lang="en-US" sz="3200" b="1" dirty="0" smtClean="0">
                <a:solidFill>
                  <a:schemeClr val="accent2"/>
                </a:solidFill>
              </a:rPr>
              <a:t>v = f</a:t>
            </a:r>
            <a:r>
              <a:rPr lang="el-GR" sz="3200" b="1" dirty="0" smtClean="0">
                <a:solidFill>
                  <a:schemeClr val="accent2"/>
                </a:solidFill>
              </a:rPr>
              <a:t>λ</a:t>
            </a:r>
            <a:r>
              <a:rPr lang="en-US" sz="3200" b="1" dirty="0" smtClean="0"/>
              <a:t>			</a:t>
            </a:r>
            <a:endParaRPr lang="en-US" sz="3200" b="1" u="sng" dirty="0" smtClean="0"/>
          </a:p>
          <a:p>
            <a:pPr eaLnBrk="1" hangingPunct="1">
              <a:buFontTx/>
              <a:buNone/>
            </a:pPr>
            <a:r>
              <a:rPr lang="en-US" sz="3200" b="1" dirty="0" smtClean="0"/>
              <a:t>		</a:t>
            </a:r>
            <a:r>
              <a:rPr lang="en-US" sz="3200" b="1" dirty="0" smtClean="0">
                <a:solidFill>
                  <a:srgbClr val="CC3300"/>
                </a:solidFill>
              </a:rPr>
              <a:t>v = (10 Hz)(0.5 m) = 5 m/s</a:t>
            </a:r>
          </a:p>
        </p:txBody>
      </p: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3962400"/>
            <a:ext cx="3810000" cy="254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rmAutofit fontScale="90000"/>
          </a:bodyPr>
          <a:lstStyle/>
          <a:p>
            <a:pPr eaLnBrk="1" hangingPunct="1"/>
            <a:endParaRPr lang="en-US" sz="4000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457200"/>
            <a:ext cx="8763000" cy="3810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3600" smtClean="0"/>
              <a:t>If the speed of a wave is 4 m/s and the wavelength is 2 m. What is the frequency of the wave?</a:t>
            </a:r>
          </a:p>
          <a:p>
            <a:pPr eaLnBrk="1" hangingPunct="1">
              <a:buFontTx/>
              <a:buNone/>
            </a:pPr>
            <a:r>
              <a:rPr lang="en-US" sz="3600" smtClean="0"/>
              <a:t>		</a:t>
            </a:r>
            <a:r>
              <a:rPr lang="en-US" sz="3600" smtClean="0">
                <a:solidFill>
                  <a:schemeClr val="accent2"/>
                </a:solidFill>
              </a:rPr>
              <a:t>f = v/</a:t>
            </a:r>
            <a:r>
              <a:rPr lang="el-GR" sz="3600" smtClean="0">
                <a:solidFill>
                  <a:schemeClr val="accent2"/>
                </a:solidFill>
              </a:rPr>
              <a:t>λ</a:t>
            </a:r>
            <a:r>
              <a:rPr lang="en-US" sz="3600" smtClean="0"/>
              <a:t>			</a:t>
            </a:r>
            <a:endParaRPr lang="en-US" sz="3600" u="sng" smtClean="0"/>
          </a:p>
          <a:p>
            <a:pPr eaLnBrk="1" hangingPunct="1">
              <a:buFontTx/>
              <a:buNone/>
            </a:pPr>
            <a:r>
              <a:rPr lang="en-US" sz="3600" smtClean="0"/>
              <a:t>		</a:t>
            </a:r>
            <a:r>
              <a:rPr lang="en-US" sz="3600" smtClean="0">
                <a:solidFill>
                  <a:srgbClr val="CC3300"/>
                </a:solidFill>
              </a:rPr>
              <a:t>f = 4m/s / 2m = 2 Hz</a:t>
            </a:r>
          </a:p>
        </p:txBody>
      </p:sp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00" y="3810000"/>
            <a:ext cx="40640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rmAutofit fontScale="90000"/>
          </a:bodyPr>
          <a:lstStyle/>
          <a:p>
            <a:pPr eaLnBrk="1" hangingPunct="1"/>
            <a:endParaRPr lang="en-US" sz="4000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457200"/>
            <a:ext cx="8763000" cy="4038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3600" smtClean="0"/>
              <a:t>If a wave is going 50 m/s and the frequency is 10 Hz, what is the wavelength?</a:t>
            </a:r>
          </a:p>
          <a:p>
            <a:pPr lvl="1" eaLnBrk="1" hangingPunct="1">
              <a:buFontTx/>
              <a:buNone/>
            </a:pPr>
            <a:r>
              <a:rPr lang="el-GR" sz="3600" smtClean="0">
                <a:solidFill>
                  <a:schemeClr val="accent2"/>
                </a:solidFill>
              </a:rPr>
              <a:t>λ</a:t>
            </a:r>
            <a:r>
              <a:rPr lang="en-US" sz="3600" smtClean="0">
                <a:solidFill>
                  <a:schemeClr val="accent2"/>
                </a:solidFill>
              </a:rPr>
              <a:t> = v/f </a:t>
            </a:r>
          </a:p>
          <a:p>
            <a:pPr lvl="1" eaLnBrk="1" hangingPunct="1">
              <a:buFontTx/>
              <a:buNone/>
            </a:pPr>
            <a:r>
              <a:rPr lang="el-GR" sz="3600" smtClean="0">
                <a:solidFill>
                  <a:srgbClr val="CC3300"/>
                </a:solidFill>
              </a:rPr>
              <a:t>λ</a:t>
            </a:r>
            <a:r>
              <a:rPr lang="en-US" sz="3600" smtClean="0">
                <a:solidFill>
                  <a:srgbClr val="CC3300"/>
                </a:solidFill>
              </a:rPr>
              <a:t> = 50 m/s / 10 Hz = 5 m</a:t>
            </a:r>
            <a:endParaRPr lang="el-GR" sz="3600" smtClean="0">
              <a:solidFill>
                <a:srgbClr val="CC3300"/>
              </a:solidFill>
            </a:endParaRPr>
          </a:p>
        </p:txBody>
      </p:sp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67200" y="3657600"/>
            <a:ext cx="3771900" cy="291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rmAutofit fontScale="90000"/>
          </a:bodyPr>
          <a:lstStyle/>
          <a:p>
            <a:pPr eaLnBrk="1" hangingPunct="1"/>
            <a:endParaRPr lang="en-US" sz="4000" smtClean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457200"/>
            <a:ext cx="8763000" cy="42672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3600" smtClean="0">
                <a:latin typeface="Arial Black" pitchFamily="34" charset="0"/>
              </a:rPr>
              <a:t>	</a:t>
            </a:r>
            <a:r>
              <a:rPr lang="en-US" sz="3600" smtClean="0"/>
              <a:t>If the frequency is 8 Hz and the wavelength is 2 m how fast is the wave going?</a:t>
            </a:r>
          </a:p>
          <a:p>
            <a:pPr lvl="2" eaLnBrk="1" hangingPunct="1">
              <a:buFontTx/>
              <a:buNone/>
            </a:pPr>
            <a:r>
              <a:rPr lang="en-US" sz="3200" b="1" smtClean="0">
                <a:solidFill>
                  <a:schemeClr val="accent2"/>
                </a:solidFill>
              </a:rPr>
              <a:t>v = f</a:t>
            </a:r>
            <a:r>
              <a:rPr lang="el-GR" sz="3200" b="1" smtClean="0">
                <a:solidFill>
                  <a:schemeClr val="accent2"/>
                </a:solidFill>
              </a:rPr>
              <a:t>λ</a:t>
            </a:r>
            <a:endParaRPr lang="en-US" sz="3200" b="1" smtClean="0">
              <a:solidFill>
                <a:schemeClr val="accent2"/>
              </a:solidFill>
            </a:endParaRPr>
          </a:p>
          <a:p>
            <a:pPr lvl="2" eaLnBrk="1" hangingPunct="1">
              <a:buFontTx/>
              <a:buNone/>
            </a:pPr>
            <a:r>
              <a:rPr lang="en-US" sz="3200" b="1" smtClean="0">
                <a:solidFill>
                  <a:srgbClr val="CC3300"/>
                </a:solidFill>
              </a:rPr>
              <a:t>v= (8Hz)(2m) = 16 m/s</a:t>
            </a:r>
            <a:r>
              <a:rPr lang="en-US" sz="2800" b="1" smtClean="0"/>
              <a:t>	</a:t>
            </a:r>
          </a:p>
          <a:p>
            <a:pPr lvl="1" eaLnBrk="1" hangingPunct="1">
              <a:buFontTx/>
              <a:buNone/>
            </a:pPr>
            <a:endParaRPr lang="el-GR" sz="3200" b="1" smtClean="0"/>
          </a:p>
        </p:txBody>
      </p:sp>
      <p:pic>
        <p:nvPicPr>
          <p:cNvPr id="11268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3441700"/>
            <a:ext cx="3981450" cy="315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609600"/>
            <a:ext cx="8229600" cy="4525963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en-US" smtClean="0"/>
              <a:t>A wave has a frequency of 13 Hz.</a:t>
            </a:r>
          </a:p>
          <a:p>
            <a:pPr marL="609600" indent="-609600" eaLnBrk="1" hangingPunct="1">
              <a:buFontTx/>
              <a:buNone/>
            </a:pPr>
            <a:r>
              <a:rPr lang="en-US" smtClean="0"/>
              <a:t>  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mtClean="0"/>
              <a:t>What is the period of the wave? </a:t>
            </a:r>
          </a:p>
          <a:p>
            <a:pPr marL="990600" lvl="1" indent="-533400" eaLnBrk="1" hangingPunct="1">
              <a:buFontTx/>
              <a:buChar char="•"/>
            </a:pPr>
            <a:r>
              <a:rPr lang="en-US" smtClean="0">
                <a:solidFill>
                  <a:srgbClr val="CC3300"/>
                </a:solidFill>
              </a:rPr>
              <a:t>1/13 s</a:t>
            </a:r>
            <a:r>
              <a:rPr lang="en-US" smtClean="0"/>
              <a:t>   </a:t>
            </a:r>
          </a:p>
          <a:p>
            <a:pPr marL="609600" indent="-609600" eaLnBrk="1" hangingPunct="1">
              <a:buFontTx/>
              <a:buAutoNum type="arabicPeriod"/>
            </a:pPr>
            <a:endParaRPr lang="en-US" smtClean="0"/>
          </a:p>
          <a:p>
            <a:pPr marL="609600" indent="-609600" eaLnBrk="1" hangingPunct="1">
              <a:buFontTx/>
              <a:buAutoNum type="arabicPeriod"/>
            </a:pPr>
            <a:r>
              <a:rPr lang="en-US" smtClean="0"/>
              <a:t>How many waves go by each second?</a:t>
            </a:r>
          </a:p>
          <a:p>
            <a:pPr marL="990600" lvl="1" indent="-533400" eaLnBrk="1" hangingPunct="1">
              <a:buFontTx/>
              <a:buChar char="•"/>
            </a:pPr>
            <a:r>
              <a:rPr lang="en-US" smtClean="0">
                <a:solidFill>
                  <a:srgbClr val="CC3300"/>
                </a:solidFill>
              </a:rPr>
              <a:t>13</a:t>
            </a:r>
            <a:r>
              <a:rPr lang="en-US" smtClean="0"/>
              <a:t>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3" grpId="0" build="p"/>
      <p:bldP spid="56323" grpI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04800"/>
            <a:ext cx="7924800" cy="6553200"/>
          </a:xfrm>
        </p:spPr>
        <p:txBody>
          <a:bodyPr>
            <a:normAutofit fontScale="92500" lnSpcReduction="10000"/>
          </a:bodyPr>
          <a:lstStyle/>
          <a:p>
            <a:r>
              <a:rPr lang="en-US" sz="3600" dirty="0" smtClean="0"/>
              <a:t>A wave generator produces 30. pulses per second.  The speed of the wave is 4.0m/s.</a:t>
            </a:r>
          </a:p>
          <a:p>
            <a:pPr lvl="1"/>
            <a:r>
              <a:rPr lang="en-US" sz="3200" dirty="0" smtClean="0"/>
              <a:t>What is the period of the wave?</a:t>
            </a:r>
          </a:p>
          <a:p>
            <a:pPr lvl="2"/>
            <a:r>
              <a:rPr lang="en-US" sz="3200" dirty="0" smtClean="0"/>
              <a:t>1/30 sec.</a:t>
            </a:r>
          </a:p>
          <a:p>
            <a:pPr lvl="2"/>
            <a:endParaRPr lang="en-US" sz="3200" dirty="0" smtClean="0"/>
          </a:p>
          <a:p>
            <a:pPr lvl="1"/>
            <a:r>
              <a:rPr lang="en-US" sz="3200" dirty="0" smtClean="0"/>
              <a:t>What is the frequency of the wave?</a:t>
            </a:r>
          </a:p>
          <a:p>
            <a:pPr lvl="2"/>
            <a:r>
              <a:rPr lang="en-US" sz="3200" dirty="0" smtClean="0"/>
              <a:t>30 Hz.</a:t>
            </a:r>
          </a:p>
          <a:p>
            <a:pPr lvl="2"/>
            <a:endParaRPr lang="en-US" sz="3200" dirty="0" smtClean="0"/>
          </a:p>
          <a:p>
            <a:pPr lvl="1"/>
            <a:r>
              <a:rPr lang="en-US" sz="3200" dirty="0" smtClean="0"/>
              <a:t>What is the wavelength?</a:t>
            </a:r>
          </a:p>
          <a:p>
            <a:pPr lvl="2"/>
            <a:r>
              <a:rPr lang="en-US" sz="3200" dirty="0" smtClean="0"/>
              <a:t>Wavelength = v/f</a:t>
            </a:r>
          </a:p>
          <a:p>
            <a:pPr lvl="2"/>
            <a:r>
              <a:rPr lang="en-US" sz="3200" dirty="0" smtClean="0"/>
              <a:t>Wavelength = 4/30</a:t>
            </a:r>
          </a:p>
          <a:p>
            <a:pPr lvl="2"/>
            <a:r>
              <a:rPr lang="en-US" sz="3200" dirty="0" smtClean="0"/>
              <a:t>0.13 m/s</a:t>
            </a:r>
          </a:p>
          <a:p>
            <a:pPr lvl="2"/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42180815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224</Words>
  <Application>Microsoft Macintosh PowerPoint</Application>
  <PresentationFormat>On-screen Show (4:3)</PresentationFormat>
  <Paragraphs>48</Paragraphs>
  <Slides>8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Oriel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Please get your lab notebook.</dc:title>
  <dc:creator>Lauren Lee Wingard</dc:creator>
  <cp:lastModifiedBy>Sheldon High School</cp:lastModifiedBy>
  <cp:revision>50</cp:revision>
  <cp:lastPrinted>2013-11-22T13:44:14Z</cp:lastPrinted>
  <dcterms:created xsi:type="dcterms:W3CDTF">2011-09-19T11:23:15Z</dcterms:created>
  <dcterms:modified xsi:type="dcterms:W3CDTF">2014-06-04T14:31:32Z</dcterms:modified>
</cp:coreProperties>
</file>