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6" r:id="rId2"/>
    <p:sldId id="277" r:id="rId3"/>
    <p:sldId id="283" r:id="rId4"/>
    <p:sldId id="284" r:id="rId5"/>
    <p:sldId id="285" r:id="rId6"/>
    <p:sldId id="286" r:id="rId7"/>
    <p:sldId id="28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1" autoAdjust="0"/>
  </p:normalViewPr>
  <p:slideViewPr>
    <p:cSldViewPr>
      <p:cViewPr varScale="1">
        <p:scale>
          <a:sx n="82" d="100"/>
          <a:sy n="82" d="100"/>
        </p:scale>
        <p:origin x="-1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4761B-52E3-4ACA-9CEF-453F878ED52C}" type="datetimeFigureOut">
              <a:rPr lang="en-US" smtClean="0"/>
              <a:pPr/>
              <a:t>5/6/14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71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471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4B4F3-82B6-4821-93B7-791B11E90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47C32-9C96-4010-BFAB-DB7DC9ADC32C}" type="datetimeFigureOut">
              <a:rPr lang="en-US" smtClean="0"/>
              <a:pPr/>
              <a:t>5/6/14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5A6FE-4664-446B-AC85-ADB930E4B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5/6/14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5/6/14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5/6/14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5/6/14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FFF39D"/>
                </a:solidFill>
              </a:rPr>
              <a:pPr/>
              <a:t>5/6/14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5/6/14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5/6/14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5/6/14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5/6/14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5/6/14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5/6/14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5/6/14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49275"/>
          </a:xfrm>
        </p:spPr>
        <p:txBody>
          <a:bodyPr/>
          <a:lstStyle/>
          <a:p>
            <a:r>
              <a:rPr lang="en-US" dirty="0">
                <a:latin typeface="Futura Md BT" charset="0"/>
              </a:rPr>
              <a:t>6.3 Momentum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9787" cy="22193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folHlink"/>
                </a:solidFill>
                <a:latin typeface="Futura Md BT" charset="0"/>
              </a:rPr>
              <a:t>Momentum</a:t>
            </a:r>
            <a:r>
              <a:rPr lang="en-US" sz="2800" dirty="0">
                <a:latin typeface="Futura Md BT" charset="0"/>
              </a:rPr>
              <a:t> is the mass of a object times its velocity</a:t>
            </a:r>
            <a:r>
              <a:rPr lang="en-US" sz="2800" dirty="0" smtClean="0">
                <a:latin typeface="Futura Md BT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Futura Md BT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Futura Md BT" charset="0"/>
              </a:rPr>
              <a:t>The units for momentum are kilogram-meter per second (</a:t>
            </a:r>
            <a:r>
              <a:rPr lang="en-US" sz="2800" dirty="0" err="1">
                <a:latin typeface="Futura Md BT" charset="0"/>
              </a:rPr>
              <a:t>kg·m</a:t>
            </a:r>
            <a:r>
              <a:rPr lang="en-US" sz="2800" dirty="0">
                <a:latin typeface="Futura Md BT" charset="0"/>
              </a:rPr>
              <a:t>/s).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/>
          <a:stretch>
            <a:fillRect/>
          </a:stretch>
        </p:blipFill>
        <p:spPr bwMode="auto">
          <a:xfrm>
            <a:off x="0" y="3200400"/>
            <a:ext cx="90805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8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0" y="2526494"/>
            <a:ext cx="5410200" cy="4331506"/>
            <a:chOff x="4572000" y="990600"/>
            <a:chExt cx="4343400" cy="3362325"/>
          </a:xfrm>
        </p:grpSpPr>
        <p:pic>
          <p:nvPicPr>
            <p:cNvPr id="921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85"/>
            <a:stretch/>
          </p:blipFill>
          <p:spPr bwMode="auto">
            <a:xfrm>
              <a:off x="4724400" y="3675561"/>
              <a:ext cx="4116388" cy="67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990600"/>
              <a:ext cx="4343400" cy="272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549275"/>
          </a:xfrm>
        </p:spPr>
        <p:txBody>
          <a:bodyPr/>
          <a:lstStyle/>
          <a:p>
            <a:r>
              <a:rPr lang="en-US" dirty="0" smtClean="0">
                <a:latin typeface="Futura Md BT" charset="0"/>
              </a:rPr>
              <a:t>Law of Conservation of Momentum</a:t>
            </a:r>
            <a:endParaRPr lang="en-US" dirty="0">
              <a:latin typeface="Futura Md BT" charset="0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848600" cy="4448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Futura Md BT" charset="0"/>
              </a:rPr>
              <a:t>A</a:t>
            </a:r>
            <a:r>
              <a:rPr lang="en-US" sz="3200" smtClean="0">
                <a:latin typeface="Futura Md BT" charset="0"/>
              </a:rPr>
              <a:t>s </a:t>
            </a:r>
            <a:r>
              <a:rPr lang="en-US" sz="3200" dirty="0">
                <a:latin typeface="Futura Md BT" charset="0"/>
              </a:rPr>
              <a:t>long as the interacting objects are not influenced by outside forces (like friction) the total amount of momentum </a:t>
            </a:r>
            <a:r>
              <a:rPr lang="en-US" sz="3200">
                <a:latin typeface="Futura Md BT" charset="0"/>
              </a:rPr>
              <a:t>is </a:t>
            </a:r>
            <a:r>
              <a:rPr lang="en-US" sz="3200" smtClean="0">
                <a:latin typeface="Futura Md BT" charset="0"/>
              </a:rPr>
              <a:t>constant.</a:t>
            </a:r>
            <a:endParaRPr lang="en-US" sz="3200" dirty="0">
              <a:latin typeface="Futura Md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4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0" y="2362200"/>
            <a:ext cx="7467600" cy="48737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Momentum = v x m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Velocity = p/m</a:t>
            </a:r>
          </a:p>
          <a:p>
            <a:endParaRPr lang="en-US" sz="3200" dirty="0"/>
          </a:p>
          <a:p>
            <a:r>
              <a:rPr lang="en-US" sz="3200" dirty="0" smtClean="0"/>
              <a:t>Mass = p/v</a:t>
            </a:r>
            <a:endParaRPr lang="en-US" sz="3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838200"/>
            <a:ext cx="2430463" cy="1943100"/>
            <a:chOff x="1860" y="2076"/>
            <a:chExt cx="3828" cy="306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860" y="2076"/>
              <a:ext cx="3828" cy="306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753" y="3144"/>
              <a:ext cx="2042" cy="14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__ P___</a:t>
              </a:r>
              <a:endParaRPr kumimoji="0" lang="en-US" sz="2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600" dirty="0">
                  <a:latin typeface="Calibri" pitchFamily="34" charset="0"/>
                  <a:cs typeface="Arial" pitchFamily="34" charset="0"/>
                </a:rPr>
                <a:t>v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x 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4600" y="12954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momentum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 flipH="1">
            <a:off x="2286000" y="14478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2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772400" cy="342595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 3 kg goldfish is traveling in a straight line at 2 m/s.  What is its momentum?</a:t>
            </a:r>
          </a:p>
          <a:p>
            <a:endParaRPr lang="en-US" sz="2800" dirty="0"/>
          </a:p>
          <a:p>
            <a:r>
              <a:rPr lang="en-US" sz="2800" dirty="0"/>
              <a:t>p</a:t>
            </a:r>
            <a:r>
              <a:rPr lang="en-US" sz="2800" dirty="0" smtClean="0"/>
              <a:t> = (m)(v)</a:t>
            </a:r>
          </a:p>
          <a:p>
            <a:r>
              <a:rPr lang="en-US" sz="2800" dirty="0" smtClean="0"/>
              <a:t>P = (3kg)(2m/s)</a:t>
            </a:r>
          </a:p>
          <a:p>
            <a:r>
              <a:rPr lang="en-US" sz="2800" dirty="0" smtClean="0"/>
              <a:t>P = 6 kg </a:t>
            </a:r>
            <a:r>
              <a:rPr lang="en-US" sz="2800" b="1" baseline="30000" dirty="0" smtClean="0"/>
              <a:t>. </a:t>
            </a:r>
            <a:r>
              <a:rPr lang="en-US" sz="2800" dirty="0" smtClean="0"/>
              <a:t>m/s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34" t="12343" r="12706"/>
          <a:stretch/>
        </p:blipFill>
        <p:spPr>
          <a:xfrm>
            <a:off x="4800600" y="1828800"/>
            <a:ext cx="3980803" cy="60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9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rhinoceros is jogging in a straight line at the speed of 5 m/s.  Its momentum is 11,000 kg</a:t>
            </a:r>
            <a:r>
              <a:rPr lang="en-US" sz="3200" baseline="30000" dirty="0" smtClean="0"/>
              <a:t> .  </a:t>
            </a:r>
            <a:r>
              <a:rPr lang="en-US" sz="3200" dirty="0" smtClean="0"/>
              <a:t>m/s.  What is its mass?</a:t>
            </a:r>
          </a:p>
          <a:p>
            <a:endParaRPr lang="en-US" sz="3200" dirty="0"/>
          </a:p>
          <a:p>
            <a:r>
              <a:rPr lang="en-US" sz="3200" dirty="0" smtClean="0"/>
              <a:t>m = p/v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= 11,000 kg</a:t>
            </a:r>
            <a:r>
              <a:rPr lang="en-US" sz="3200" baseline="30000" dirty="0" smtClean="0"/>
              <a:t> . </a:t>
            </a:r>
            <a:r>
              <a:rPr lang="en-US" sz="3200" dirty="0" smtClean="0"/>
              <a:t>m/s ÷ 5 m/s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=2,200 kg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588548"/>
            <a:ext cx="3657600" cy="226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6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7467600" cy="5562600"/>
          </a:xfrm>
        </p:spPr>
        <p:txBody>
          <a:bodyPr/>
          <a:lstStyle/>
          <a:p>
            <a:r>
              <a:rPr lang="en-US" sz="3200" dirty="0" smtClean="0"/>
              <a:t>A 60. kg boy is traveling in a straight line.  His momentum is 125 kg </a:t>
            </a:r>
            <a:r>
              <a:rPr lang="en-US" sz="3200" baseline="30000" dirty="0" smtClean="0"/>
              <a:t>.</a:t>
            </a:r>
            <a:r>
              <a:rPr lang="en-US" sz="3200" dirty="0" smtClean="0"/>
              <a:t> m/s.  What is his velocity? (Use the correct number of significant digits.)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v = p/m</a:t>
            </a:r>
          </a:p>
          <a:p>
            <a:r>
              <a:rPr lang="en-US" sz="3200" dirty="0" smtClean="0"/>
              <a:t>v = 125 kg. m/s / 60.</a:t>
            </a:r>
          </a:p>
          <a:p>
            <a:r>
              <a:rPr lang="en-US" sz="3200" dirty="0" smtClean="0"/>
              <a:t>v = 2.08333333333 m/s</a:t>
            </a:r>
          </a:p>
          <a:p>
            <a:r>
              <a:rPr lang="en-US" sz="3200" dirty="0" smtClean="0"/>
              <a:t>v = 2.1 m/s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98415"/>
            <a:ext cx="3663219" cy="37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0"/>
            <a:ext cx="7467600" cy="68568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Which would take more force to stop in 15 seconds:  a 16 kg ball rolling in a straight line at a speed of 0.2 m/s or a 8 kg ball rolling along the same path at a speed of 1.0 m/s?</a:t>
            </a:r>
          </a:p>
          <a:p>
            <a:endParaRPr lang="en-US" dirty="0"/>
          </a:p>
          <a:p>
            <a:r>
              <a:rPr lang="en-US" dirty="0" smtClean="0"/>
              <a:t>16 kg ball</a:t>
            </a:r>
          </a:p>
          <a:p>
            <a:pPr lvl="1"/>
            <a:r>
              <a:rPr lang="en-US" dirty="0" smtClean="0"/>
              <a:t>p = (16kg)(0.2 m/s)</a:t>
            </a:r>
          </a:p>
          <a:p>
            <a:pPr lvl="1"/>
            <a:r>
              <a:rPr lang="en-US" dirty="0" smtClean="0"/>
              <a:t>P = 3.2 kg </a:t>
            </a:r>
            <a:r>
              <a:rPr lang="en-US" baseline="30000" dirty="0" smtClean="0"/>
              <a:t>.</a:t>
            </a:r>
            <a:r>
              <a:rPr lang="en-US" dirty="0" smtClean="0"/>
              <a:t> m/s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8 kg ball</a:t>
            </a:r>
          </a:p>
          <a:p>
            <a:pPr lvl="1"/>
            <a:r>
              <a:rPr lang="en-US" dirty="0" smtClean="0"/>
              <a:t>p = (8kg)(1.0 m/s)</a:t>
            </a:r>
          </a:p>
          <a:p>
            <a:pPr lvl="1"/>
            <a:r>
              <a:rPr lang="en-US" dirty="0" smtClean="0"/>
              <a:t>p= 8 kg</a:t>
            </a:r>
            <a:r>
              <a:rPr lang="en-US" baseline="30000" dirty="0" smtClean="0"/>
              <a:t> . </a:t>
            </a:r>
            <a:r>
              <a:rPr lang="en-US" dirty="0" smtClean="0"/>
              <a:t>m/s</a:t>
            </a:r>
          </a:p>
          <a:p>
            <a:pPr lvl="1"/>
            <a:endParaRPr lang="en-US" dirty="0"/>
          </a:p>
          <a:p>
            <a:r>
              <a:rPr lang="en-US" dirty="0" smtClean="0"/>
              <a:t>The 8 kg ball would be harder to stop.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953000"/>
            <a:ext cx="1733333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035492"/>
            <a:ext cx="2876333" cy="273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4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350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6.3 Momentum</vt:lpstr>
      <vt:lpstr>Law of Conservation of Momentum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get your lab notebook.</dc:title>
  <dc:creator>Lauren Lee Wingard</dc:creator>
  <cp:lastModifiedBy>Sheldon High School</cp:lastModifiedBy>
  <cp:revision>85</cp:revision>
  <cp:lastPrinted>2014-05-06T17:55:32Z</cp:lastPrinted>
  <dcterms:created xsi:type="dcterms:W3CDTF">2011-09-19T11:23:15Z</dcterms:created>
  <dcterms:modified xsi:type="dcterms:W3CDTF">2014-05-06T18:00:55Z</dcterms:modified>
</cp:coreProperties>
</file>