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  <p:sldMasterId id="2147483709" r:id="rId3"/>
    <p:sldMasterId id="2147483721" r:id="rId4"/>
  </p:sldMasterIdLst>
  <p:notesMasterIdLst>
    <p:notesMasterId r:id="rId17"/>
  </p:notesMasterIdLst>
  <p:handoutMasterIdLst>
    <p:handoutMasterId r:id="rId18"/>
  </p:handoutMasterIdLst>
  <p:sldIdLst>
    <p:sldId id="267" r:id="rId5"/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660"/>
  </p:normalViewPr>
  <p:slideViewPr>
    <p:cSldViewPr>
      <p:cViewPr varScale="1">
        <p:scale>
          <a:sx n="82" d="100"/>
          <a:sy n="82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471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0471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5CDE812-2E0D-4870-9C75-8418D7BCE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99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236"/>
            <a:ext cx="5486400" cy="418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1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0471"/>
            <a:ext cx="297180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BDE3F42-A0F9-492E-AD78-E079D02AA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4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B2BB5-C0FC-4A40-A71F-98418092E124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9EE2D-AC72-4043-AB20-8CAB173996A7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FA1F6-53F0-4192-885A-AD686A78F59F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E789C-AE28-4A59-BAF5-5044B16933D5}" type="slidenum">
              <a:rPr lang="en-US"/>
              <a:pPr/>
              <a:t>5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E789C-AE28-4A59-BAF5-5044B16933D5}" type="slidenum">
              <a:rPr lang="en-US"/>
              <a:pPr/>
              <a:t>12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83202-54C6-47A5-B0E5-3B4ED8E10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D0F3-3920-420A-AB84-5A87A09DD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9594-7DBB-4111-88E1-A56A702AD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83202-54C6-47A5-B0E5-3B4ED8E104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BEF3-5D84-4146-8408-F7BBB416F6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92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04151-77D7-4894-964C-B13C352B9B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59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E85B-C084-48B5-BE49-14370C5B8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042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186B-42ED-4F80-833D-8F485B3B73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73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C6D-E85D-4892-B0EE-AC1F2C1B45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5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309D-A160-4BB1-8F8C-D6B5C45B5F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0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D563-AB67-4FAA-A712-483A4D8D24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4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BEF3-5D84-4146-8408-F7BBB416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4B2D-C2DB-4AD4-826B-E64AA060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873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D0F3-3920-420A-AB84-5A87A09DD3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77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9594-7DBB-4111-88E1-A56A702ADE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151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83202-54C6-47A5-B0E5-3B4ED8E104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15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BEF3-5D84-4146-8408-F7BBB416F6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746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04151-77D7-4894-964C-B13C352B9B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11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E85B-C084-48B5-BE49-14370C5B8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541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186B-42ED-4F80-833D-8F485B3B73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405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C6D-E85D-4892-B0EE-AC1F2C1B45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29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309D-A160-4BB1-8F8C-D6B5C45B5F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8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04151-77D7-4894-964C-B13C352B9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D563-AB67-4FAA-A712-483A4D8D24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466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4B2D-C2DB-4AD4-826B-E64AA060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510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D0F3-3920-420A-AB84-5A87A09DD3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017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9594-7DBB-4111-88E1-A56A702ADE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268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83202-54C6-47A5-B0E5-3B4ED8E104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855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BEF3-5D84-4146-8408-F7BBB416F6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277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04151-77D7-4894-964C-B13C352B9B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63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E85B-C084-48B5-BE49-14370C5B8B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839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186B-42ED-4F80-833D-8F485B3B73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297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C6D-E85D-4892-B0EE-AC1F2C1B45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00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E85B-C084-48B5-BE49-14370C5B8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309D-A160-4BB1-8F8C-D6B5C45B5F7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1197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D563-AB67-4FAA-A712-483A4D8D24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784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4B2D-C2DB-4AD4-826B-E64AA06041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579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D0F3-3920-420A-AB84-5A87A09DD3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1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79594-7DBB-4111-88E1-A56A702ADE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186B-42ED-4F80-833D-8F485B3B7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4BC6D-E85D-4892-B0EE-AC1F2C1B4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309D-A160-4BB1-8F8C-D6B5C45B5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D563-AB67-4FAA-A712-483A4D8D2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4B2D-C2DB-4AD4-826B-E64AA0604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30A1-48A7-4AA4-AF4C-77DE46626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30A1-48A7-4AA4-AF4C-77DE466267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3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30A1-48A7-4AA4-AF4C-77DE466267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6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DB330A1-48A7-4AA4-AF4C-77DE466267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8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 Genetics and Pedigree Test is this Thursday.  Your Chapter 11 Packet is </a:t>
            </a:r>
            <a:r>
              <a:rPr lang="en-US" smtClean="0"/>
              <a:t>due Thursday.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Homework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Read </a:t>
            </a:r>
            <a:r>
              <a:rPr lang="en-US" dirty="0">
                <a:solidFill>
                  <a:srgbClr val="FF0000"/>
                </a:solidFill>
              </a:rPr>
              <a:t>section 12.1 and answer questions 1-11 in the Chapter 12 Reading packet for </a:t>
            </a:r>
            <a:r>
              <a:rPr lang="en-US" dirty="0" smtClean="0">
                <a:solidFill>
                  <a:srgbClr val="FF0000"/>
                </a:solidFill>
              </a:rPr>
              <a:t>tomorrow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2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Which females can you be absolutely sure of their genotypes?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5948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2312" y="17830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7512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0822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4849" y="450202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598576" y="32521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167267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X</a:t>
            </a:r>
            <a:r>
              <a:rPr lang="en-US" sz="4400" baseline="30000" dirty="0" err="1" smtClean="0">
                <a:solidFill>
                  <a:srgbClr val="000000"/>
                </a:solidFill>
              </a:rPr>
              <a:t>N</a:t>
            </a:r>
            <a:r>
              <a:rPr lang="en-US" sz="4400" dirty="0" err="1" smtClean="0">
                <a:solidFill>
                  <a:srgbClr val="000000"/>
                </a:solidFill>
              </a:rPr>
              <a:t>X</a:t>
            </a:r>
            <a:r>
              <a:rPr lang="en-US" sz="4400" baseline="30000" dirty="0" err="1">
                <a:solidFill>
                  <a:srgbClr val="000000"/>
                </a:solidFill>
              </a:rPr>
              <a:t>n</a:t>
            </a:r>
            <a:endParaRPr lang="en-US" sz="4400" baseline="30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91200" y="3232265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rgbClr val="FFFFFF"/>
              </a:solidFill>
            </a:endParaRPr>
          </a:p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7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18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What do you have to put for the genotype for all the other females?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5948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2312" y="17830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7512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0822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4849" y="450202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1672679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X</a:t>
            </a:r>
            <a:r>
              <a:rPr lang="en-US" sz="4400" baseline="30000" dirty="0">
                <a:solidFill>
                  <a:srgbClr val="000000"/>
                </a:solidFill>
              </a:rPr>
              <a:t>N</a:t>
            </a:r>
            <a:r>
              <a:rPr lang="en-US" sz="4400" dirty="0" smtClean="0">
                <a:solidFill>
                  <a:srgbClr val="000000"/>
                </a:solidFill>
              </a:rPr>
              <a:t>X</a:t>
            </a:r>
            <a:r>
              <a:rPr lang="en-US" sz="4400" baseline="300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392651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6400" y="451616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5113" y="448856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3124200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27510" y="1775086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91064" y="3926518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 smtClean="0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endParaRPr lang="en-US" baseline="30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5225534"/>
            <a:ext cx="76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7544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dirty="0" smtClean="0"/>
              <a:t>Hemophilia – Sex-linked recessive disease. Summary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94114"/>
            <a:ext cx="670560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= </a:t>
            </a:r>
            <a:r>
              <a:rPr lang="en-US" dirty="0" err="1" smtClean="0"/>
              <a:t>X</a:t>
            </a:r>
            <a:r>
              <a:rPr lang="en-US" baseline="30000" dirty="0" err="1"/>
              <a:t>n</a:t>
            </a:r>
            <a:r>
              <a:rPr lang="en-US" dirty="0" err="1" smtClean="0"/>
              <a:t>Y</a:t>
            </a:r>
            <a:endParaRPr lang="en-US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=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err="1" smtClean="0"/>
              <a:t>X</a:t>
            </a:r>
            <a:r>
              <a:rPr lang="en-US" baseline="30000" dirty="0" err="1"/>
              <a:t>n</a:t>
            </a:r>
            <a:endParaRPr lang="en-US" baseline="30000" dirty="0" smtClean="0"/>
          </a:p>
          <a:p>
            <a:pPr marL="0" indent="0" eaLnBrk="1" hangingPunct="1">
              <a:buNone/>
            </a:pPr>
            <a:endParaRPr lang="en-US" baseline="30000" dirty="0" smtClean="0"/>
          </a:p>
          <a:p>
            <a:pPr marL="0" indent="0" eaLnBrk="1" hangingPunct="1">
              <a:buNone/>
            </a:pPr>
            <a:endParaRPr lang="en-US" baseline="30000" dirty="0" smtClean="0"/>
          </a:p>
          <a:p>
            <a:pPr marL="0" indent="0" eaLnBrk="1" hangingPunct="1">
              <a:buNone/>
            </a:pPr>
            <a:r>
              <a:rPr lang="en-US" dirty="0" smtClean="0"/>
              <a:t>= X</a:t>
            </a:r>
            <a:r>
              <a:rPr lang="en-US" baseline="30000" dirty="0"/>
              <a:t>N</a:t>
            </a:r>
            <a:r>
              <a:rPr lang="en-US" dirty="0" smtClean="0"/>
              <a:t>Y</a:t>
            </a:r>
            <a:endParaRPr lang="en-US" dirty="0"/>
          </a:p>
          <a:p>
            <a:pPr marL="0" indent="0" eaLnBrk="1" hangingPunct="1">
              <a:buNone/>
            </a:pPr>
            <a:endParaRPr lang="en-US" baseline="30000" dirty="0"/>
          </a:p>
          <a:p>
            <a:pPr marL="0" indent="0" eaLnBrk="1" hangingPunct="1">
              <a:buNone/>
            </a:pPr>
            <a:r>
              <a:rPr lang="en-US" baseline="30000" dirty="0" smtClean="0"/>
              <a:t>= </a:t>
            </a:r>
            <a:r>
              <a:rPr lang="en-US" dirty="0" smtClean="0"/>
              <a:t>X</a:t>
            </a:r>
            <a:r>
              <a:rPr lang="en-US" baseline="30000" dirty="0" smtClean="0"/>
              <a:t>N</a:t>
            </a:r>
            <a:r>
              <a:rPr lang="en-US" dirty="0" smtClean="0"/>
              <a:t>X</a:t>
            </a:r>
            <a:r>
              <a:rPr lang="en-US" baseline="30000" dirty="0"/>
              <a:t>N</a:t>
            </a:r>
            <a:r>
              <a:rPr lang="en-US" dirty="0" smtClean="0"/>
              <a:t>  Or  </a:t>
            </a:r>
            <a:r>
              <a:rPr lang="en-US" dirty="0" err="1" smtClean="0"/>
              <a:t>X</a:t>
            </a:r>
            <a:r>
              <a:rPr lang="en-US" baseline="30000" dirty="0" err="1" smtClean="0"/>
              <a:t>N</a:t>
            </a:r>
            <a:r>
              <a:rPr lang="en-US" dirty="0" err="1" smtClean="0"/>
              <a:t>X</a:t>
            </a:r>
            <a:r>
              <a:rPr lang="en-US" baseline="30000" dirty="0" err="1"/>
              <a:t>n</a:t>
            </a:r>
            <a:r>
              <a:rPr lang="en-US" baseline="30000" dirty="0" smtClean="0"/>
              <a:t>   </a:t>
            </a:r>
            <a:r>
              <a:rPr lang="en-US" dirty="0" smtClean="0"/>
              <a:t>Or  X</a:t>
            </a:r>
            <a:r>
              <a:rPr lang="en-US" baseline="30000" dirty="0"/>
              <a:t>N</a:t>
            </a:r>
            <a:r>
              <a:rPr lang="en-US" dirty="0" smtClean="0"/>
              <a:t>X</a:t>
            </a:r>
            <a:r>
              <a:rPr lang="en-US" baseline="30000" dirty="0" smtClean="0"/>
              <a:t>? </a:t>
            </a:r>
            <a:endParaRPr lang="en-US" baseline="30000" dirty="0"/>
          </a:p>
          <a:p>
            <a:pPr marL="0" indent="0" eaLnBrk="1" hangingPunct="1">
              <a:buNone/>
            </a:pPr>
            <a:endParaRPr lang="en-US" baseline="30000" dirty="0"/>
          </a:p>
          <a:p>
            <a:pPr marL="0" indent="0" eaLnBrk="1" hangingPunct="1">
              <a:buNone/>
            </a:pPr>
            <a:endParaRPr lang="en-US" baseline="30000" dirty="0" smtClean="0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078852" y="5181600"/>
            <a:ext cx="838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16952" y="1905000"/>
            <a:ext cx="762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6952" y="4114800"/>
            <a:ext cx="7620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078852" y="2971800"/>
            <a:ext cx="838200" cy="76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2057400"/>
            <a:ext cx="45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1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Hemophilia – Sex-linked recessive disease. Pedigree practice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52800" y="1752600"/>
            <a:ext cx="5562600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phenotype?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Male with hemophilia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endParaRPr lang="en-US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genotype?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baseline="30000" dirty="0" err="1">
                <a:solidFill>
                  <a:schemeClr val="hlink"/>
                </a:solidFill>
              </a:rPr>
              <a:t>n</a:t>
            </a:r>
            <a:r>
              <a:rPr lang="en-US" dirty="0" err="1" smtClean="0">
                <a:solidFill>
                  <a:schemeClr val="hlink"/>
                </a:solidFill>
              </a:rPr>
              <a:t>Y</a:t>
            </a:r>
            <a:endParaRPr lang="en-US" dirty="0" smtClean="0">
              <a:solidFill>
                <a:schemeClr val="hlink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143000" y="2133600"/>
            <a:ext cx="762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uiExpand="1" build="p"/>
      <p:bldP spid="2054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Hemophilia – Sex-linked recessive disease. Pedigree practice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752600"/>
            <a:ext cx="5486400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phenotype?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Normal male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endParaRPr lang="en-US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genotype?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baseline="30000" dirty="0">
                <a:solidFill>
                  <a:schemeClr val="hlink"/>
                </a:solidFill>
              </a:rPr>
              <a:t>N</a:t>
            </a:r>
            <a:r>
              <a:rPr lang="en-US" dirty="0" smtClean="0">
                <a:solidFill>
                  <a:schemeClr val="hlink"/>
                </a:solidFill>
              </a:rPr>
              <a:t>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43000" y="2133600"/>
            <a:ext cx="7620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Hemophilia – Sex-linked recessive disease. Pedigree practice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752600"/>
            <a:ext cx="5562600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phenotype?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female with hemophilia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endParaRPr lang="en-US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genotype?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baseline="30000" dirty="0" err="1">
                <a:solidFill>
                  <a:schemeClr val="hlink"/>
                </a:solidFill>
              </a:rPr>
              <a:t>n</a:t>
            </a:r>
            <a:r>
              <a:rPr lang="en-US" baseline="30000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baseline="30000" dirty="0" err="1">
                <a:solidFill>
                  <a:schemeClr val="hlink"/>
                </a:solidFill>
              </a:rPr>
              <a:t>n</a:t>
            </a:r>
            <a:endParaRPr lang="en-US" baseline="30000" dirty="0" smtClean="0">
              <a:solidFill>
                <a:schemeClr val="hlink"/>
              </a:solidFill>
            </a:endParaRP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1066800" y="2209800"/>
            <a:ext cx="838200" cy="762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Hemophilia – Sex-linked recessive disease. Pedigree practice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752600"/>
            <a:ext cx="5867400" cy="42672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What is the phenotype?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Normal female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endParaRPr lang="en-US" dirty="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List all the possible genotypes.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baseline="30000" dirty="0">
                <a:solidFill>
                  <a:schemeClr val="hlink"/>
                </a:solidFill>
              </a:rPr>
              <a:t>N</a:t>
            </a:r>
            <a:r>
              <a:rPr lang="en-US" baseline="30000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baseline="30000" dirty="0" err="1">
                <a:solidFill>
                  <a:schemeClr val="hlink"/>
                </a:solidFill>
              </a:rPr>
              <a:t>n</a:t>
            </a:r>
            <a:endParaRPr lang="en-US" baseline="30000" dirty="0" smtClean="0">
              <a:solidFill>
                <a:schemeClr val="hlink"/>
              </a:solidFill>
            </a:endParaRP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baseline="30000" dirty="0">
                <a:solidFill>
                  <a:schemeClr val="hlink"/>
                </a:solidFill>
              </a:rPr>
              <a:t>N</a:t>
            </a:r>
            <a:r>
              <a:rPr lang="en-US" baseline="30000" dirty="0" smtClean="0">
                <a:solidFill>
                  <a:schemeClr val="hlink"/>
                </a:solidFill>
              </a:rPr>
              <a:t> </a:t>
            </a:r>
            <a:r>
              <a:rPr lang="en-US" dirty="0" err="1" smtClean="0">
                <a:solidFill>
                  <a:schemeClr val="hlink"/>
                </a:solidFill>
              </a:rPr>
              <a:t>X</a:t>
            </a:r>
            <a:r>
              <a:rPr lang="en-US" baseline="30000" dirty="0" err="1">
                <a:solidFill>
                  <a:schemeClr val="hlink"/>
                </a:solidFill>
              </a:rPr>
              <a:t>N</a:t>
            </a:r>
            <a:endParaRPr lang="en-US" baseline="30000" dirty="0" smtClean="0">
              <a:solidFill>
                <a:schemeClr val="hlink"/>
              </a:solidFill>
            </a:endParaRPr>
          </a:p>
          <a:p>
            <a:pPr marL="966788" lvl="1" indent="-495300" eaLnBrk="1" hangingPunct="1">
              <a:buFont typeface="Wingdings" pitchFamily="2" charset="2"/>
              <a:buChar char="v"/>
            </a:pPr>
            <a:r>
              <a:rPr lang="en-US" dirty="0" smtClean="0">
                <a:solidFill>
                  <a:schemeClr val="hlink"/>
                </a:solidFill>
              </a:rPr>
              <a:t>If you aren’t sure, put X</a:t>
            </a:r>
            <a:r>
              <a:rPr lang="en-US" baseline="30000" dirty="0">
                <a:solidFill>
                  <a:schemeClr val="hlink"/>
                </a:solidFill>
              </a:rPr>
              <a:t>N</a:t>
            </a:r>
            <a:r>
              <a:rPr lang="en-US" baseline="30000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hlink"/>
                </a:solidFill>
              </a:rPr>
              <a:t>X</a:t>
            </a:r>
            <a:r>
              <a:rPr lang="en-US" baseline="30000" dirty="0" smtClean="0">
                <a:solidFill>
                  <a:schemeClr val="hlink"/>
                </a:solidFill>
              </a:rPr>
              <a:t>?</a:t>
            </a:r>
          </a:p>
          <a:p>
            <a:pPr marL="966788" lvl="1" indent="-495300" eaLnBrk="1" hangingPunct="1">
              <a:buFont typeface="Wingdings" pitchFamily="2" charset="2"/>
              <a:buChar char="v"/>
            </a:pPr>
            <a:endParaRPr lang="en-US" baseline="30000" dirty="0" smtClean="0">
              <a:solidFill>
                <a:schemeClr val="hlink"/>
              </a:solidFill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066800" y="2209800"/>
            <a:ext cx="8382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What is the genotype of the circled individuals?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33800" y="19050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90800" y="46482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What is the genotype of the circled individuals?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83091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X</a:t>
            </a:r>
            <a:r>
              <a:rPr lang="en-US" sz="4400" baseline="30000" dirty="0" err="1"/>
              <a:t>n</a:t>
            </a:r>
            <a:r>
              <a:rPr lang="en-US" sz="4400" dirty="0" err="1" smtClean="0"/>
              <a:t>Y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6834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30000" dirty="0" err="1"/>
              <a:t>n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55948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30000" dirty="0" err="1"/>
              <a:t>n</a:t>
            </a:r>
            <a:r>
              <a:rPr lang="en-US" dirty="0" err="1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What is the genotype of the circled individuals?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749351" y="32766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828800" y="32766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53200" y="32004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28153" y="46482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98298" y="4648200"/>
            <a:ext cx="914400" cy="990600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8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ic.edu/classes/bms/bms655/gfx/pedigre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562600" cy="410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1143000"/>
          </a:xfrm>
        </p:spPr>
        <p:txBody>
          <a:bodyPr/>
          <a:lstStyle/>
          <a:p>
            <a:r>
              <a:rPr lang="en-US" dirty="0" smtClean="0"/>
              <a:t>What is the genotype of the circled individuals?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783091"/>
            <a:ext cx="144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0000"/>
                </a:solidFill>
              </a:rPr>
              <a:t>X</a:t>
            </a:r>
            <a:r>
              <a:rPr lang="en-US" sz="4400" baseline="30000" dirty="0">
                <a:solidFill>
                  <a:srgbClr val="000000"/>
                </a:solidFill>
              </a:rPr>
              <a:t>N</a:t>
            </a:r>
            <a:r>
              <a:rPr lang="en-US" sz="4400" dirty="0" smtClean="0">
                <a:solidFill>
                  <a:srgbClr val="000000"/>
                </a:solidFill>
              </a:rPr>
              <a:t>Y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124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5948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2312" y="17830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X</a:t>
            </a:r>
            <a:r>
              <a:rPr lang="en-US" baseline="30000" dirty="0" err="1">
                <a:solidFill>
                  <a:srgbClr val="000000"/>
                </a:solidFill>
              </a:rPr>
              <a:t>n</a:t>
            </a:r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7512" y="3200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30822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4495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94849" y="450202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X</a:t>
            </a:r>
            <a:r>
              <a:rPr lang="en-US" baseline="30000" dirty="0">
                <a:solidFill>
                  <a:srgbClr val="000000"/>
                </a:solidFill>
              </a:rPr>
              <a:t>N</a:t>
            </a:r>
            <a:r>
              <a:rPr lang="en-US" dirty="0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31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315</TotalTime>
  <Words>282</Words>
  <Application>Microsoft Macintosh PowerPoint</Application>
  <PresentationFormat>On-screen Show (4:3)</PresentationFormat>
  <Paragraphs>97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Profile</vt:lpstr>
      <vt:lpstr>1_Profile</vt:lpstr>
      <vt:lpstr>2_Profile</vt:lpstr>
      <vt:lpstr>3_Profile</vt:lpstr>
      <vt:lpstr>PowerPoint Presentation</vt:lpstr>
      <vt:lpstr>Hemophilia – Sex-linked recessive disease. Pedigree practice </vt:lpstr>
      <vt:lpstr>Hemophilia – Sex-linked recessive disease. Pedigree practice </vt:lpstr>
      <vt:lpstr>Hemophilia – Sex-linked recessive disease. Pedigree practice </vt:lpstr>
      <vt:lpstr>Hemophilia – Sex-linked recessive disease. Pedigree practice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Hemophilia – Sex-linked recessive disease.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Hemophilia – Sex-linked recessive disease. Pedigree practice</dc:title>
  <dc:creator>Lauren Wingard</dc:creator>
  <cp:lastModifiedBy>Sheldon High School</cp:lastModifiedBy>
  <cp:revision>37</cp:revision>
  <cp:lastPrinted>2012-11-05T18:13:08Z</cp:lastPrinted>
  <dcterms:created xsi:type="dcterms:W3CDTF">2009-10-28T12:00:32Z</dcterms:created>
  <dcterms:modified xsi:type="dcterms:W3CDTF">2013-10-28T22:22:01Z</dcterms:modified>
</cp:coreProperties>
</file>