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1"/>
  </p:handoutMasterIdLst>
  <p:sldIdLst>
    <p:sldId id="266" r:id="rId2"/>
    <p:sldId id="256" r:id="rId3"/>
    <p:sldId id="263" r:id="rId4"/>
    <p:sldId id="261" r:id="rId5"/>
    <p:sldId id="262" r:id="rId6"/>
    <p:sldId id="258" r:id="rId7"/>
    <p:sldId id="259" r:id="rId8"/>
    <p:sldId id="265" r:id="rId9"/>
    <p:sldId id="260" r:id="rId10"/>
  </p:sldIdLst>
  <p:sldSz cx="9144000" cy="6858000" type="screen4x3"/>
  <p:notesSz cx="6858000" cy="9312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gray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9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3.xlsx"/><Relationship Id="rId2" Type="http://schemas.openxmlformats.org/officeDocument/2006/relationships/chartUserShapes" Target="../drawings/drawing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4.xlsx"/><Relationship Id="rId2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Graph of two runners</a:t>
            </a:r>
          </a:p>
        </c:rich>
      </c:tx>
      <c:layout/>
      <c:overlay val="1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'Sheet1'!$B$1</c:f>
              <c:strCache>
                <c:ptCount val="1"/>
                <c:pt idx="0">
                  <c:v>Runner 1</c:v>
                </c:pt>
              </c:strCache>
            </c:strRef>
          </c:tx>
          <c:marker>
            <c:symbol val="none"/>
          </c:marker>
          <c:cat>
            <c:numRef>
              <c:f>'Sheet1'!$A$2:$A$10</c:f>
              <c:numCache>
                <c:formatCode>General</c:formatCode>
                <c:ptCount val="9"/>
                <c:pt idx="0">
                  <c:v>2.0</c:v>
                </c:pt>
                <c:pt idx="1">
                  <c:v>4.0</c:v>
                </c:pt>
                <c:pt idx="2">
                  <c:v>6.0</c:v>
                </c:pt>
                <c:pt idx="3">
                  <c:v>8.0</c:v>
                </c:pt>
                <c:pt idx="4">
                  <c:v>10.0</c:v>
                </c:pt>
                <c:pt idx="5">
                  <c:v>12.0</c:v>
                </c:pt>
                <c:pt idx="6">
                  <c:v>14.0</c:v>
                </c:pt>
              </c:numCache>
            </c:numRef>
          </c:cat>
          <c:val>
            <c:numRef>
              <c:f>'Sheet1'!$B$2:$B$10</c:f>
              <c:numCache>
                <c:formatCode>General</c:formatCode>
                <c:ptCount val="9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  <c:pt idx="5">
                  <c:v>6.0</c:v>
                </c:pt>
                <c:pt idx="6">
                  <c:v>7.0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'Sheet1'!$C$1</c:f>
              <c:strCache>
                <c:ptCount val="1"/>
                <c:pt idx="0">
                  <c:v>Runner 2</c:v>
                </c:pt>
              </c:strCache>
            </c:strRef>
          </c:tx>
          <c:marker>
            <c:symbol val="none"/>
          </c:marker>
          <c:cat>
            <c:numRef>
              <c:f>'Sheet1'!$A$2:$A$10</c:f>
              <c:numCache>
                <c:formatCode>General</c:formatCode>
                <c:ptCount val="9"/>
                <c:pt idx="0">
                  <c:v>2.0</c:v>
                </c:pt>
                <c:pt idx="1">
                  <c:v>4.0</c:v>
                </c:pt>
                <c:pt idx="2">
                  <c:v>6.0</c:v>
                </c:pt>
                <c:pt idx="3">
                  <c:v>8.0</c:v>
                </c:pt>
                <c:pt idx="4">
                  <c:v>10.0</c:v>
                </c:pt>
                <c:pt idx="5">
                  <c:v>12.0</c:v>
                </c:pt>
                <c:pt idx="6">
                  <c:v>14.0</c:v>
                </c:pt>
              </c:numCache>
            </c:numRef>
          </c:cat>
          <c:val>
            <c:numRef>
              <c:f>'Sheet1'!$C$2:$C$10</c:f>
              <c:numCache>
                <c:formatCode>General</c:formatCode>
                <c:ptCount val="9"/>
                <c:pt idx="0">
                  <c:v>1.0</c:v>
                </c:pt>
                <c:pt idx="1">
                  <c:v>4.5</c:v>
                </c:pt>
                <c:pt idx="2">
                  <c:v>8.0</c:v>
                </c:pt>
                <c:pt idx="3">
                  <c:v>12.0</c:v>
                </c:pt>
                <c:pt idx="4">
                  <c:v>15.5</c:v>
                </c:pt>
                <c:pt idx="5">
                  <c:v>19.0</c:v>
                </c:pt>
                <c:pt idx="6">
                  <c:v>22.0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22700280"/>
        <c:axId val="2122694776"/>
      </c:lineChart>
      <c:catAx>
        <c:axId val="21227002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2000" dirty="0"/>
                  <a:t>Time (Sec.)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122694776"/>
        <c:crosses val="autoZero"/>
        <c:auto val="1"/>
        <c:lblAlgn val="ctr"/>
        <c:lblOffset val="100"/>
        <c:noMultiLvlLbl val="0"/>
      </c:catAx>
      <c:valAx>
        <c:axId val="212269477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2000" dirty="0"/>
                  <a:t>Distance</a:t>
                </a:r>
                <a:r>
                  <a:rPr lang="en-US" sz="2000" baseline="0" dirty="0"/>
                  <a:t> (m)</a:t>
                </a:r>
                <a:endParaRPr lang="en-US" sz="20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1227002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Graph of two runners</a:t>
            </a:r>
          </a:p>
        </c:rich>
      </c:tx>
      <c:layout/>
      <c:overlay val="1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'Sheet1'!$B$1</c:f>
              <c:strCache>
                <c:ptCount val="1"/>
                <c:pt idx="0">
                  <c:v>Runner 1</c:v>
                </c:pt>
              </c:strCache>
            </c:strRef>
          </c:tx>
          <c:marker>
            <c:symbol val="none"/>
          </c:marker>
          <c:cat>
            <c:numRef>
              <c:f>'Sheet1'!$A$2:$A$10</c:f>
              <c:numCache>
                <c:formatCode>General</c:formatCode>
                <c:ptCount val="9"/>
                <c:pt idx="0">
                  <c:v>2.0</c:v>
                </c:pt>
                <c:pt idx="1">
                  <c:v>4.0</c:v>
                </c:pt>
                <c:pt idx="2">
                  <c:v>6.0</c:v>
                </c:pt>
                <c:pt idx="3">
                  <c:v>8.0</c:v>
                </c:pt>
                <c:pt idx="4">
                  <c:v>10.0</c:v>
                </c:pt>
                <c:pt idx="5">
                  <c:v>12.0</c:v>
                </c:pt>
                <c:pt idx="6">
                  <c:v>14.0</c:v>
                </c:pt>
              </c:numCache>
            </c:numRef>
          </c:cat>
          <c:val>
            <c:numRef>
              <c:f>'Sheet1'!$B$2:$B$10</c:f>
              <c:numCache>
                <c:formatCode>General</c:formatCode>
                <c:ptCount val="9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  <c:pt idx="5">
                  <c:v>6.0</c:v>
                </c:pt>
                <c:pt idx="6">
                  <c:v>7.0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'Sheet1'!$C$1</c:f>
              <c:strCache>
                <c:ptCount val="1"/>
                <c:pt idx="0">
                  <c:v>Runner 2</c:v>
                </c:pt>
              </c:strCache>
            </c:strRef>
          </c:tx>
          <c:marker>
            <c:symbol val="none"/>
          </c:marker>
          <c:cat>
            <c:numRef>
              <c:f>'Sheet1'!$A$2:$A$10</c:f>
              <c:numCache>
                <c:formatCode>General</c:formatCode>
                <c:ptCount val="9"/>
                <c:pt idx="0">
                  <c:v>2.0</c:v>
                </c:pt>
                <c:pt idx="1">
                  <c:v>4.0</c:v>
                </c:pt>
                <c:pt idx="2">
                  <c:v>6.0</c:v>
                </c:pt>
                <c:pt idx="3">
                  <c:v>8.0</c:v>
                </c:pt>
                <c:pt idx="4">
                  <c:v>10.0</c:v>
                </c:pt>
                <c:pt idx="5">
                  <c:v>12.0</c:v>
                </c:pt>
                <c:pt idx="6">
                  <c:v>14.0</c:v>
                </c:pt>
              </c:numCache>
            </c:numRef>
          </c:cat>
          <c:val>
            <c:numRef>
              <c:f>'Sheet1'!$C$2:$C$10</c:f>
              <c:numCache>
                <c:formatCode>General</c:formatCode>
                <c:ptCount val="9"/>
                <c:pt idx="0">
                  <c:v>1.0</c:v>
                </c:pt>
                <c:pt idx="1">
                  <c:v>4.5</c:v>
                </c:pt>
                <c:pt idx="2">
                  <c:v>8.0</c:v>
                </c:pt>
                <c:pt idx="3">
                  <c:v>12.0</c:v>
                </c:pt>
                <c:pt idx="4">
                  <c:v>15.5</c:v>
                </c:pt>
                <c:pt idx="5">
                  <c:v>19.0</c:v>
                </c:pt>
                <c:pt idx="6">
                  <c:v>22.0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22643400"/>
        <c:axId val="2122637896"/>
      </c:lineChart>
      <c:catAx>
        <c:axId val="212264340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2000" dirty="0"/>
                  <a:t>Time (Sec.)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122637896"/>
        <c:crosses val="autoZero"/>
        <c:auto val="1"/>
        <c:lblAlgn val="ctr"/>
        <c:lblOffset val="100"/>
        <c:noMultiLvlLbl val="0"/>
      </c:catAx>
      <c:valAx>
        <c:axId val="212263789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2000" dirty="0"/>
                  <a:t>Distance</a:t>
                </a:r>
                <a:r>
                  <a:rPr lang="en-US" sz="2000" baseline="0" dirty="0"/>
                  <a:t> (m)</a:t>
                </a:r>
                <a:endParaRPr lang="en-US" sz="20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1226434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Graph of Ruth's Motion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'Sheet1'!$B$1</c:f>
              <c:strCache>
                <c:ptCount val="1"/>
                <c:pt idx="0">
                  <c:v>Column1</c:v>
                </c:pt>
              </c:strCache>
            </c:strRef>
          </c:tx>
          <c:marker>
            <c:symbol val="none"/>
          </c:marker>
          <c:cat>
            <c:numRef>
              <c:f>'Sheet1'!$A$2:$A$8</c:f>
              <c:numCache>
                <c:formatCode>General</c:formatCode>
                <c:ptCount val="7"/>
                <c:pt idx="0">
                  <c:v>0.0</c:v>
                </c:pt>
                <c:pt idx="1">
                  <c:v>5.0</c:v>
                </c:pt>
                <c:pt idx="2">
                  <c:v>10.0</c:v>
                </c:pt>
                <c:pt idx="3">
                  <c:v>15.0</c:v>
                </c:pt>
                <c:pt idx="4">
                  <c:v>20.0</c:v>
                </c:pt>
                <c:pt idx="5">
                  <c:v>25.0</c:v>
                </c:pt>
              </c:numCache>
            </c:numRef>
          </c:cat>
          <c:val>
            <c:numRef>
              <c:f>'Sheet1'!$B$2:$B$8</c:f>
              <c:numCache>
                <c:formatCode>General</c:formatCode>
                <c:ptCount val="7"/>
                <c:pt idx="0">
                  <c:v>0.0</c:v>
                </c:pt>
                <c:pt idx="1">
                  <c:v>400.0</c:v>
                </c:pt>
                <c:pt idx="2">
                  <c:v>800.0</c:v>
                </c:pt>
                <c:pt idx="3">
                  <c:v>800.0</c:v>
                </c:pt>
                <c:pt idx="4">
                  <c:v>800.0</c:v>
                </c:pt>
                <c:pt idx="5">
                  <c:v>1400.0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22657272"/>
        <c:axId val="2122626136"/>
      </c:lineChart>
      <c:catAx>
        <c:axId val="2122657272"/>
        <c:scaling>
          <c:orientation val="minMax"/>
        </c:scaling>
        <c:delete val="0"/>
        <c:axPos val="b"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sz="2000" dirty="0"/>
                  <a:t>Time</a:t>
                </a:r>
                <a:r>
                  <a:rPr lang="en-US" sz="2000" baseline="0" dirty="0"/>
                  <a:t> (minutes)</a:t>
                </a:r>
                <a:endParaRPr lang="en-US" sz="20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2122626136"/>
        <c:crosses val="autoZero"/>
        <c:auto val="1"/>
        <c:lblAlgn val="ctr"/>
        <c:lblOffset val="100"/>
        <c:noMultiLvlLbl val="0"/>
      </c:catAx>
      <c:valAx>
        <c:axId val="212262613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2000" dirty="0"/>
                  <a:t>Distance (Meters)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1226572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Graph of Ruth's Motion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'Sheet1'!$B$1</c:f>
              <c:strCache>
                <c:ptCount val="1"/>
                <c:pt idx="0">
                  <c:v>Column1</c:v>
                </c:pt>
              </c:strCache>
            </c:strRef>
          </c:tx>
          <c:marker>
            <c:symbol val="none"/>
          </c:marker>
          <c:cat>
            <c:numRef>
              <c:f>'Sheet1'!$A$2:$A$8</c:f>
              <c:numCache>
                <c:formatCode>General</c:formatCode>
                <c:ptCount val="7"/>
                <c:pt idx="0">
                  <c:v>0.0</c:v>
                </c:pt>
                <c:pt idx="1">
                  <c:v>5.0</c:v>
                </c:pt>
                <c:pt idx="2">
                  <c:v>10.0</c:v>
                </c:pt>
                <c:pt idx="3">
                  <c:v>15.0</c:v>
                </c:pt>
                <c:pt idx="4">
                  <c:v>20.0</c:v>
                </c:pt>
                <c:pt idx="5">
                  <c:v>25.0</c:v>
                </c:pt>
              </c:numCache>
            </c:numRef>
          </c:cat>
          <c:val>
            <c:numRef>
              <c:f>'Sheet1'!$B$2:$B$8</c:f>
              <c:numCache>
                <c:formatCode>General</c:formatCode>
                <c:ptCount val="7"/>
                <c:pt idx="0">
                  <c:v>0.0</c:v>
                </c:pt>
                <c:pt idx="1">
                  <c:v>400.0</c:v>
                </c:pt>
                <c:pt idx="2">
                  <c:v>800.0</c:v>
                </c:pt>
                <c:pt idx="3">
                  <c:v>800.0</c:v>
                </c:pt>
                <c:pt idx="4">
                  <c:v>800.0</c:v>
                </c:pt>
                <c:pt idx="5">
                  <c:v>1400.0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21580872"/>
        <c:axId val="2121575080"/>
      </c:lineChart>
      <c:catAx>
        <c:axId val="2121580872"/>
        <c:scaling>
          <c:orientation val="minMax"/>
        </c:scaling>
        <c:delete val="0"/>
        <c:axPos val="b"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sz="2000" dirty="0"/>
                  <a:t>Time</a:t>
                </a:r>
                <a:r>
                  <a:rPr lang="en-US" sz="2000" baseline="0" dirty="0"/>
                  <a:t> (minutes)</a:t>
                </a:r>
                <a:endParaRPr lang="en-US" sz="20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2121575080"/>
        <c:crosses val="autoZero"/>
        <c:auto val="1"/>
        <c:lblAlgn val="ctr"/>
        <c:lblOffset val="100"/>
        <c:noMultiLvlLbl val="0"/>
      </c:catAx>
      <c:valAx>
        <c:axId val="212157508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2000" dirty="0"/>
                  <a:t>Distance (Meters)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1215808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0.68675</cdr:x>
      <cdr:y>0.21154</cdr:y>
    </cdr:from>
    <cdr:to>
      <cdr:x>0.80723</cdr:x>
      <cdr:y>0.46154</cdr:y>
    </cdr:to>
    <cdr:sp macro="" textlink="">
      <cdr:nvSpPr>
        <cdr:cNvPr id="3" name="Straight Connector 2"/>
        <cdr:cNvSpPr/>
      </cdr:nvSpPr>
      <cdr:spPr>
        <a:xfrm xmlns:a="http://schemas.openxmlformats.org/drawingml/2006/main" flipV="1">
          <a:off x="4343400" y="838200"/>
          <a:ext cx="762000" cy="990600"/>
        </a:xfrm>
        <a:prstGeom xmlns:a="http://schemas.openxmlformats.org/drawingml/2006/main" prst="line">
          <a:avLst/>
        </a:prstGeom>
        <a:ln xmlns:a="http://schemas.openxmlformats.org/drawingml/2006/main" w="50800"/>
      </cdr:spPr>
      <cdr:style>
        <a:lnRef xmlns:a="http://schemas.openxmlformats.org/drawingml/2006/main" idx="3">
          <a:schemeClr val="accent4"/>
        </a:lnRef>
        <a:fillRef xmlns:a="http://schemas.openxmlformats.org/drawingml/2006/main" idx="0">
          <a:schemeClr val="accent4"/>
        </a:fillRef>
        <a:effectRef xmlns:a="http://schemas.openxmlformats.org/drawingml/2006/main" idx="2">
          <a:schemeClr val="accent4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0.68675</cdr:x>
      <cdr:y>0.21154</cdr:y>
    </cdr:from>
    <cdr:to>
      <cdr:x>0.80723</cdr:x>
      <cdr:y>0.46154</cdr:y>
    </cdr:to>
    <cdr:sp macro="" textlink="">
      <cdr:nvSpPr>
        <cdr:cNvPr id="3" name="Straight Connector 2"/>
        <cdr:cNvSpPr/>
      </cdr:nvSpPr>
      <cdr:spPr>
        <a:xfrm xmlns:a="http://schemas.openxmlformats.org/drawingml/2006/main" flipV="1">
          <a:off x="4343400" y="838200"/>
          <a:ext cx="762000" cy="990600"/>
        </a:xfrm>
        <a:prstGeom xmlns:a="http://schemas.openxmlformats.org/drawingml/2006/main" prst="line">
          <a:avLst/>
        </a:prstGeom>
        <a:ln xmlns:a="http://schemas.openxmlformats.org/drawingml/2006/main" w="50800"/>
      </cdr:spPr>
      <cdr:style>
        <a:lnRef xmlns:a="http://schemas.openxmlformats.org/drawingml/2006/main" idx="3">
          <a:schemeClr val="accent4"/>
        </a:lnRef>
        <a:fillRef xmlns:a="http://schemas.openxmlformats.org/drawingml/2006/main" idx="0">
          <a:schemeClr val="accent4"/>
        </a:fillRef>
        <a:effectRef xmlns:a="http://schemas.openxmlformats.org/drawingml/2006/main" idx="2">
          <a:schemeClr val="accent4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9AD151-1CC3-4BBE-91EF-0D374FDE199F}" type="datetimeFigureOut">
              <a:rPr lang="en-US" smtClean="0"/>
              <a:pPr/>
              <a:t>4/14/14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555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555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C5C558-EC56-44A1-A20E-17F96BEA94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1408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D2CBD84-1F88-4257-AB1A-ABFCBBF0D2E3}" type="datetimeFigureOut">
              <a:rPr lang="en-US" smtClean="0"/>
              <a:pPr/>
              <a:t>4/14/14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0C13DA9-F919-48C8-B33E-835C07767D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CBD84-1F88-4257-AB1A-ABFCBBF0D2E3}" type="datetimeFigureOut">
              <a:rPr lang="en-US" smtClean="0"/>
              <a:pPr/>
              <a:t>4/14/14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13DA9-F919-48C8-B33E-835C07767D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CBD84-1F88-4257-AB1A-ABFCBBF0D2E3}" type="datetimeFigureOut">
              <a:rPr lang="en-US" smtClean="0"/>
              <a:pPr/>
              <a:t>4/14/14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13DA9-F919-48C8-B33E-835C07767D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D2CBD84-1F88-4257-AB1A-ABFCBBF0D2E3}" type="datetimeFigureOut">
              <a:rPr lang="en-US" smtClean="0"/>
              <a:pPr/>
              <a:t>4/14/14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0C13DA9-F919-48C8-B33E-835C07767D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D2CBD84-1F88-4257-AB1A-ABFCBBF0D2E3}" type="datetimeFigureOut">
              <a:rPr lang="en-US" smtClean="0"/>
              <a:pPr/>
              <a:t>4/14/14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0C13DA9-F919-48C8-B33E-835C07767D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CBD84-1F88-4257-AB1A-ABFCBBF0D2E3}" type="datetimeFigureOut">
              <a:rPr lang="en-US" smtClean="0"/>
              <a:pPr/>
              <a:t>4/14/14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13DA9-F919-48C8-B33E-835C07767D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CBD84-1F88-4257-AB1A-ABFCBBF0D2E3}" type="datetimeFigureOut">
              <a:rPr lang="en-US" smtClean="0"/>
              <a:pPr/>
              <a:t>4/14/14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13DA9-F919-48C8-B33E-835C07767D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D2CBD84-1F88-4257-AB1A-ABFCBBF0D2E3}" type="datetimeFigureOut">
              <a:rPr lang="en-US" smtClean="0"/>
              <a:pPr/>
              <a:t>4/14/14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0C13DA9-F919-48C8-B33E-835C07767D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CBD84-1F88-4257-AB1A-ABFCBBF0D2E3}" type="datetimeFigureOut">
              <a:rPr lang="en-US" smtClean="0"/>
              <a:pPr/>
              <a:t>4/14/14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13DA9-F919-48C8-B33E-835C07767D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D2CBD84-1F88-4257-AB1A-ABFCBBF0D2E3}" type="datetimeFigureOut">
              <a:rPr lang="en-US" smtClean="0"/>
              <a:pPr/>
              <a:t>4/14/14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0C13DA9-F919-48C8-B33E-835C07767D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D2CBD84-1F88-4257-AB1A-ABFCBBF0D2E3}" type="datetimeFigureOut">
              <a:rPr lang="en-US" smtClean="0"/>
              <a:pPr/>
              <a:t>4/14/14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0C13DA9-F919-48C8-B33E-835C07767D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D2CBD84-1F88-4257-AB1A-ABFCBBF0D2E3}" type="datetimeFigureOut">
              <a:rPr lang="en-US" smtClean="0"/>
              <a:pPr/>
              <a:t>4/14/14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0C13DA9-F919-48C8-B33E-835C07767D9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381000"/>
            <a:ext cx="6172200" cy="1894362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There </a:t>
            </a:r>
            <a:r>
              <a:rPr lang="en-US" dirty="0"/>
              <a:t>will be a test on Chapter 4 </a:t>
            </a:r>
            <a:r>
              <a:rPr lang="en-US" dirty="0" smtClean="0"/>
              <a:t>this Friday.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2438400"/>
            <a:ext cx="6172200" cy="1371600"/>
          </a:xfrm>
        </p:spPr>
        <p:txBody>
          <a:bodyPr>
            <a:noAutofit/>
          </a:bodyPr>
          <a:lstStyle/>
          <a:p>
            <a:r>
              <a:rPr lang="en-US" sz="3200" dirty="0" smtClean="0"/>
              <a:t>Please get out the speed </a:t>
            </a:r>
            <a:r>
              <a:rPr lang="en-US" sz="3200" dirty="0"/>
              <a:t>worksheet from Friday</a:t>
            </a:r>
            <a:br>
              <a:rPr lang="en-US" sz="3200" dirty="0"/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35877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Velocity			page 78 - 84</a:t>
            </a:r>
            <a:endParaRPr lang="en-US" sz="36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smtClean="0"/>
              <a:t>Includes both speed and direction.</a:t>
            </a:r>
          </a:p>
          <a:p>
            <a:pPr lvl="1"/>
            <a:r>
              <a:rPr lang="en-US" sz="2900" dirty="0" smtClean="0"/>
              <a:t>Ex. 5 mph north</a:t>
            </a:r>
          </a:p>
          <a:p>
            <a:endParaRPr lang="en-US" sz="3200" dirty="0" smtClean="0"/>
          </a:p>
          <a:p>
            <a:r>
              <a:rPr lang="en-US" sz="3200" dirty="0" smtClean="0"/>
              <a:t>A vector quantity (vectors have both magnitude and direction.) </a:t>
            </a:r>
            <a:r>
              <a:rPr lang="en-US" sz="1100" dirty="0" smtClean="0"/>
              <a:t>(video clip)</a:t>
            </a:r>
          </a:p>
          <a:p>
            <a:endParaRPr lang="en-US" sz="3200" dirty="0" smtClean="0"/>
          </a:p>
          <a:p>
            <a:r>
              <a:rPr lang="en-US" sz="3200" dirty="0" smtClean="0"/>
              <a:t>Velocity can change even if speed doesn’t.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Graphing Motion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114800" cy="4873752"/>
          </a:xfrm>
        </p:spPr>
        <p:txBody>
          <a:bodyPr/>
          <a:lstStyle/>
          <a:p>
            <a:r>
              <a:rPr lang="en-US" dirty="0" smtClean="0"/>
              <a:t>Slope = steepness of the line </a:t>
            </a:r>
          </a:p>
          <a:p>
            <a:endParaRPr lang="en-US" dirty="0" smtClean="0"/>
          </a:p>
          <a:p>
            <a:r>
              <a:rPr lang="en-US" dirty="0" smtClean="0"/>
              <a:t>Slope of the line represents the speed of the object</a:t>
            </a:r>
          </a:p>
          <a:p>
            <a:endParaRPr lang="en-US" dirty="0" smtClean="0"/>
          </a:p>
          <a:p>
            <a:r>
              <a:rPr lang="en-US" dirty="0" smtClean="0"/>
              <a:t>Straight line </a:t>
            </a:r>
            <a:r>
              <a:rPr lang="en-US" smtClean="0"/>
              <a:t>= constant </a:t>
            </a:r>
            <a:r>
              <a:rPr lang="en-US" dirty="0" smtClean="0"/>
              <a:t>speed</a:t>
            </a:r>
          </a:p>
          <a:p>
            <a:endParaRPr lang="en-US" dirty="0" smtClean="0"/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30"/>
          <a:stretch>
            <a:fillRect/>
          </a:stretch>
        </p:blipFill>
        <p:spPr bwMode="auto">
          <a:xfrm>
            <a:off x="4800600" y="1600200"/>
            <a:ext cx="4038600" cy="356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22171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"/>
            <a:ext cx="7467600" cy="4876800"/>
          </a:xfrm>
        </p:spPr>
        <p:txBody>
          <a:bodyPr/>
          <a:lstStyle/>
          <a:p>
            <a:r>
              <a:rPr lang="en-US" sz="3200" dirty="0" smtClean="0"/>
              <a:t>Two dogs are running at 20 mph in opposite directions.</a:t>
            </a:r>
          </a:p>
          <a:p>
            <a:endParaRPr lang="en-US" sz="3200" dirty="0"/>
          </a:p>
          <a:p>
            <a:r>
              <a:rPr lang="en-US" sz="3200" dirty="0" smtClean="0"/>
              <a:t>Do they have the same speed?</a:t>
            </a:r>
          </a:p>
          <a:p>
            <a:pPr lvl="1"/>
            <a:r>
              <a:rPr lang="en-US" sz="2900" dirty="0" smtClean="0">
                <a:solidFill>
                  <a:schemeClr val="bg1">
                    <a:lumMod val="50000"/>
                  </a:schemeClr>
                </a:solidFill>
              </a:rPr>
              <a:t>Yes – they are both going 20 mph</a:t>
            </a:r>
          </a:p>
          <a:p>
            <a:r>
              <a:rPr lang="en-US" sz="3200" dirty="0" smtClean="0"/>
              <a:t>Do they have the same velocity?</a:t>
            </a:r>
          </a:p>
          <a:p>
            <a:pPr lvl="1"/>
            <a:r>
              <a:rPr lang="en-US" sz="2900" dirty="0" smtClean="0">
                <a:solidFill>
                  <a:srgbClr val="7F7F7F"/>
                </a:solidFill>
              </a:rPr>
              <a:t>No – because they are going in opposite directions</a:t>
            </a:r>
            <a:r>
              <a:rPr lang="en-US" dirty="0" smtClean="0"/>
              <a:t>. 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706937"/>
            <a:ext cx="3504647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24424"/>
            <a:ext cx="3638550" cy="181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72019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7772400" cy="6092952"/>
          </a:xfrm>
        </p:spPr>
        <p:txBody>
          <a:bodyPr/>
          <a:lstStyle/>
          <a:p>
            <a:r>
              <a:rPr lang="en-US" sz="3200" dirty="0" smtClean="0"/>
              <a:t>A kangaroo hopped at a constant 10 m/s as it rounded a rock.</a:t>
            </a:r>
          </a:p>
          <a:p>
            <a:endParaRPr lang="en-US" sz="3200" dirty="0"/>
          </a:p>
          <a:p>
            <a:r>
              <a:rPr lang="en-US" sz="3200" dirty="0" smtClean="0"/>
              <a:t>Is it going at a constant speed?</a:t>
            </a:r>
          </a:p>
          <a:p>
            <a:pPr lvl="1"/>
            <a:r>
              <a:rPr lang="en-US" sz="3200" dirty="0" smtClean="0">
                <a:solidFill>
                  <a:srgbClr val="7F7F7F"/>
                </a:solidFill>
              </a:rPr>
              <a:t>Yes</a:t>
            </a:r>
          </a:p>
          <a:p>
            <a:r>
              <a:rPr lang="en-US" sz="3200" dirty="0" smtClean="0"/>
              <a:t>Is it going at a constant velocity?</a:t>
            </a:r>
          </a:p>
          <a:p>
            <a:pPr lvl="1"/>
            <a:r>
              <a:rPr lang="en-US" sz="3200" dirty="0" smtClean="0">
                <a:solidFill>
                  <a:srgbClr val="7F7F7F"/>
                </a:solidFill>
              </a:rPr>
              <a:t>No – because its direction is changing. 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4309743"/>
            <a:ext cx="2971800" cy="257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63911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2"/>
          </p:nvPr>
        </p:nvSpPr>
        <p:spPr>
          <a:xfrm>
            <a:off x="381000" y="3962400"/>
            <a:ext cx="8534400" cy="3733800"/>
          </a:xfrm>
        </p:spPr>
        <p:txBody>
          <a:bodyPr/>
          <a:lstStyle/>
          <a:p>
            <a:r>
              <a:rPr lang="en-US" dirty="0" smtClean="0"/>
              <a:t>Who went faster, Blue or Red?</a:t>
            </a:r>
          </a:p>
          <a:p>
            <a:pPr lvl="1"/>
            <a:r>
              <a:rPr lang="en-US" dirty="0" smtClean="0"/>
              <a:t>Blue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Which line has a greater slope? </a:t>
            </a:r>
          </a:p>
          <a:p>
            <a:pPr lvl="1"/>
            <a:r>
              <a:rPr lang="en-US" dirty="0" smtClean="0"/>
              <a:t>Blue </a:t>
            </a:r>
          </a:p>
          <a:p>
            <a:pPr lvl="1"/>
            <a:endParaRPr lang="en-US" dirty="0" smtClean="0"/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1301291083"/>
              </p:ext>
            </p:extLst>
          </p:nvPr>
        </p:nvGraphicFramePr>
        <p:xfrm>
          <a:off x="1219200" y="0"/>
          <a:ext cx="62484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2"/>
          </p:nvPr>
        </p:nvSpPr>
        <p:spPr>
          <a:xfrm>
            <a:off x="381000" y="3657600"/>
            <a:ext cx="8534400" cy="3733800"/>
          </a:xfrm>
        </p:spPr>
        <p:txBody>
          <a:bodyPr/>
          <a:lstStyle/>
          <a:p>
            <a:r>
              <a:rPr lang="en-US" dirty="0" smtClean="0"/>
              <a:t>True or false: Both runners ran at a more or less constant speed.</a:t>
            </a:r>
          </a:p>
          <a:p>
            <a:pPr lvl="1"/>
            <a:r>
              <a:rPr lang="en-US" dirty="0" smtClean="0"/>
              <a:t>True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Which runner went farther?</a:t>
            </a:r>
          </a:p>
          <a:p>
            <a:pPr lvl="1"/>
            <a:r>
              <a:rPr lang="en-US" dirty="0" smtClean="0"/>
              <a:t>Blue</a:t>
            </a:r>
            <a:endParaRPr lang="en-US" dirty="0"/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3416268581"/>
              </p:ext>
            </p:extLst>
          </p:nvPr>
        </p:nvGraphicFramePr>
        <p:xfrm>
          <a:off x="1219200" y="0"/>
          <a:ext cx="62484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228600" y="4038600"/>
            <a:ext cx="8153400" cy="2667000"/>
          </a:xfrm>
        </p:spPr>
        <p:txBody>
          <a:bodyPr>
            <a:normAutofit/>
          </a:bodyPr>
          <a:lstStyle/>
          <a:p>
            <a:r>
              <a:rPr lang="en-US" dirty="0"/>
              <a:t>I</a:t>
            </a:r>
            <a:r>
              <a:rPr lang="en-US" dirty="0" smtClean="0"/>
              <a:t>s Ruth traveling at a constant velocity?</a:t>
            </a:r>
          </a:p>
          <a:p>
            <a:pPr lvl="1"/>
            <a:r>
              <a:rPr lang="en-US" dirty="0" smtClean="0"/>
              <a:t>No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What section of the graph shows Ruth going the fastest? (orange, black or yellow)</a:t>
            </a:r>
          </a:p>
          <a:p>
            <a:pPr lvl="1"/>
            <a:r>
              <a:rPr lang="en-US" dirty="0" smtClean="0"/>
              <a:t>Yellow 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graphicFrame>
        <p:nvGraphicFramePr>
          <p:cNvPr id="8" name="Chart 7"/>
          <p:cNvGraphicFramePr/>
          <p:nvPr/>
        </p:nvGraphicFramePr>
        <p:xfrm>
          <a:off x="1143000" y="152400"/>
          <a:ext cx="63246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2" name="Straight Connector 11"/>
          <p:cNvCxnSpPr/>
          <p:nvPr/>
        </p:nvCxnSpPr>
        <p:spPr>
          <a:xfrm>
            <a:off x="4038600" y="1981200"/>
            <a:ext cx="144780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31293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228600" y="4038600"/>
            <a:ext cx="8153400" cy="2667000"/>
          </a:xfrm>
        </p:spPr>
        <p:txBody>
          <a:bodyPr>
            <a:normAutofit/>
          </a:bodyPr>
          <a:lstStyle/>
          <a:p>
            <a:r>
              <a:rPr lang="en-US" dirty="0" smtClean="0"/>
              <a:t>What section of the graph shows that Ruth stopped? (orange, black, or yellow)</a:t>
            </a:r>
          </a:p>
          <a:p>
            <a:pPr lvl="1"/>
            <a:r>
              <a:rPr lang="en-US" dirty="0" smtClean="0"/>
              <a:t>Black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graphicFrame>
        <p:nvGraphicFramePr>
          <p:cNvPr id="8" name="Chart 7"/>
          <p:cNvGraphicFramePr/>
          <p:nvPr/>
        </p:nvGraphicFramePr>
        <p:xfrm>
          <a:off x="1143000" y="152400"/>
          <a:ext cx="63246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2" name="Straight Connector 11"/>
          <p:cNvCxnSpPr/>
          <p:nvPr/>
        </p:nvCxnSpPr>
        <p:spPr>
          <a:xfrm>
            <a:off x="4038600" y="1981200"/>
            <a:ext cx="144780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238</TotalTime>
  <Words>298</Words>
  <Application>Microsoft Macintosh PowerPoint</Application>
  <PresentationFormat>On-screen Show (4:3)</PresentationFormat>
  <Paragraphs>57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Oriel</vt:lpstr>
      <vt:lpstr>There will be a test on Chapter 4 this Friday.  </vt:lpstr>
      <vt:lpstr>Velocity   page 78 - 84</vt:lpstr>
      <vt:lpstr>Graphing Motion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Velocity</dc:title>
  <dc:creator>Lauren Lee Wingard</dc:creator>
  <cp:lastModifiedBy>Sheldon High School</cp:lastModifiedBy>
  <cp:revision>51</cp:revision>
  <cp:lastPrinted>2014-04-14T21:34:08Z</cp:lastPrinted>
  <dcterms:created xsi:type="dcterms:W3CDTF">2011-09-13T20:44:58Z</dcterms:created>
  <dcterms:modified xsi:type="dcterms:W3CDTF">2014-04-14T21:35:51Z</dcterms:modified>
</cp:coreProperties>
</file>