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3"/>
  </p:handoutMasterIdLst>
  <p:sldIdLst>
    <p:sldId id="256" r:id="rId2"/>
    <p:sldId id="276" r:id="rId3"/>
    <p:sldId id="258" r:id="rId4"/>
    <p:sldId id="257" r:id="rId5"/>
    <p:sldId id="264" r:id="rId6"/>
    <p:sldId id="259" r:id="rId7"/>
    <p:sldId id="262" r:id="rId8"/>
    <p:sldId id="263" r:id="rId9"/>
    <p:sldId id="269" r:id="rId10"/>
    <p:sldId id="270" r:id="rId11"/>
    <p:sldId id="271" r:id="rId12"/>
    <p:sldId id="274" r:id="rId13"/>
    <p:sldId id="273" r:id="rId14"/>
    <p:sldId id="275" r:id="rId15"/>
    <p:sldId id="277" r:id="rId16"/>
    <p:sldId id="278" r:id="rId17"/>
    <p:sldId id="279" r:id="rId18"/>
    <p:sldId id="280" r:id="rId19"/>
    <p:sldId id="281" r:id="rId20"/>
    <p:sldId id="282" r:id="rId21"/>
    <p:sldId id="283" r:id="rId22"/>
  </p:sldIdLst>
  <p:sldSz cx="9144000" cy="6858000" type="screen4x3"/>
  <p:notesSz cx="6858000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20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'Sheet1'!$B$1</c:f>
              <c:strCache>
                <c:ptCount val="1"/>
                <c:pt idx="0">
                  <c:v>Car 1</c:v>
                </c:pt>
              </c:strCache>
            </c:strRef>
          </c:tx>
          <c:marker>
            <c:symbol val="none"/>
          </c:marker>
          <c:cat>
            <c:numRef>
              <c:f>'Sheet1'!$A$2:$A$10</c:f>
              <c:numCache>
                <c:formatCode>General</c:formatCode>
                <c:ptCount val="9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</c:numCache>
            </c:numRef>
          </c:cat>
          <c:val>
            <c:numRef>
              <c:f>'Sheet1'!$B$2:$B$10</c:f>
              <c:numCache>
                <c:formatCode>General</c:formatCode>
                <c:ptCount val="9"/>
                <c:pt idx="0">
                  <c:v>1.0</c:v>
                </c:pt>
                <c:pt idx="1">
                  <c:v>4.5</c:v>
                </c:pt>
                <c:pt idx="2">
                  <c:v>8.0</c:v>
                </c:pt>
                <c:pt idx="3">
                  <c:v>12.0</c:v>
                </c:pt>
                <c:pt idx="4">
                  <c:v>16.0</c:v>
                </c:pt>
                <c:pt idx="5">
                  <c:v>20.0</c:v>
                </c:pt>
                <c:pt idx="6">
                  <c:v>24.0</c:v>
                </c:pt>
                <c:pt idx="7">
                  <c:v>28.0</c:v>
                </c:pt>
                <c:pt idx="8">
                  <c:v>32.0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5541624"/>
        <c:axId val="2045547176"/>
      </c:lineChart>
      <c:catAx>
        <c:axId val="20455416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(Seconds)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45547176"/>
        <c:crosses val="autoZero"/>
        <c:auto val="1"/>
        <c:lblAlgn val="ctr"/>
        <c:lblOffset val="100"/>
        <c:noMultiLvlLbl val="0"/>
      </c:catAx>
      <c:valAx>
        <c:axId val="20455471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Distance (meters)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455416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'Sheet1'!$B$1</c:f>
              <c:strCache>
                <c:ptCount val="1"/>
                <c:pt idx="0">
                  <c:v>Car 1</c:v>
                </c:pt>
              </c:strCache>
            </c:strRef>
          </c:tx>
          <c:marker>
            <c:symbol val="none"/>
          </c:marker>
          <c:cat>
            <c:numRef>
              <c:f>'Sheet1'!$A$2:$A$6</c:f>
              <c:numCache>
                <c:formatCode>General</c:formatCode>
                <c:ptCount val="5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</c:numCache>
            </c:num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1.0</c:v>
                </c:pt>
                <c:pt idx="1">
                  <c:v>4.5</c:v>
                </c:pt>
                <c:pt idx="2">
                  <c:v>8.0</c:v>
                </c:pt>
                <c:pt idx="3">
                  <c:v>4.5</c:v>
                </c:pt>
                <c:pt idx="4">
                  <c:v>1.0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5521912"/>
        <c:axId val="2115527384"/>
      </c:lineChart>
      <c:catAx>
        <c:axId val="21155219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(Seconds)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15527384"/>
        <c:crosses val="autoZero"/>
        <c:auto val="1"/>
        <c:lblAlgn val="ctr"/>
        <c:lblOffset val="100"/>
        <c:noMultiLvlLbl val="0"/>
      </c:catAx>
      <c:valAx>
        <c:axId val="21155273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Distance (meters)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155219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'Sheet1'!$B$1</c:f>
              <c:strCache>
                <c:ptCount val="1"/>
                <c:pt idx="0">
                  <c:v>Car 1</c:v>
                </c:pt>
              </c:strCache>
            </c:strRef>
          </c:tx>
          <c:marker>
            <c:symbol val="none"/>
          </c:marker>
          <c:cat>
            <c:numRef>
              <c:f>'Sheet1'!$A$2:$A$10</c:f>
              <c:numCache>
                <c:formatCode>General</c:formatCode>
                <c:ptCount val="9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</c:numCache>
            </c:numRef>
          </c:cat>
          <c:val>
            <c:numRef>
              <c:f>'Sheet1'!$B$2:$B$10</c:f>
              <c:numCache>
                <c:formatCode>General</c:formatCode>
                <c:ptCount val="9"/>
                <c:pt idx="0">
                  <c:v>1.0</c:v>
                </c:pt>
                <c:pt idx="1">
                  <c:v>4.5</c:v>
                </c:pt>
                <c:pt idx="2">
                  <c:v>8.0</c:v>
                </c:pt>
                <c:pt idx="3">
                  <c:v>11.0</c:v>
                </c:pt>
                <c:pt idx="4">
                  <c:v>14.0</c:v>
                </c:pt>
                <c:pt idx="5">
                  <c:v>16.0</c:v>
                </c:pt>
                <c:pt idx="6">
                  <c:v>17.0</c:v>
                </c:pt>
                <c:pt idx="7">
                  <c:v>18.0</c:v>
                </c:pt>
                <c:pt idx="8">
                  <c:v>19.0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5569896"/>
        <c:axId val="2115575320"/>
      </c:lineChart>
      <c:catAx>
        <c:axId val="21155698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(Seconds)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15575320"/>
        <c:crosses val="autoZero"/>
        <c:auto val="1"/>
        <c:lblAlgn val="ctr"/>
        <c:lblOffset val="100"/>
        <c:noMultiLvlLbl val="0"/>
      </c:catAx>
      <c:valAx>
        <c:axId val="21155753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Distance (meters)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155698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F576C-60B1-4A86-A5C7-6E26A43DCDFD}" type="datetimeFigureOut">
              <a:rPr lang="en-US" smtClean="0"/>
              <a:t>4/14/14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55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555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F1AFC6-4242-441A-AAC8-2C925E3FA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638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8C706D0-A58B-4577-9109-62464D4FFF3C}" type="datetimeFigureOut">
              <a:rPr lang="en-US" smtClean="0"/>
              <a:pPr/>
              <a:t>4/14/14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C7F9D17-57C7-4009-895C-3EC097DDED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06D0-A58B-4577-9109-62464D4FFF3C}" type="datetimeFigureOut">
              <a:rPr lang="en-US" smtClean="0"/>
              <a:pPr/>
              <a:t>4/14/14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9D17-57C7-4009-895C-3EC097DDED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06D0-A58B-4577-9109-62464D4FFF3C}" type="datetimeFigureOut">
              <a:rPr lang="en-US" smtClean="0"/>
              <a:pPr/>
              <a:t>4/14/14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9D17-57C7-4009-895C-3EC097DDED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8C706D0-A58B-4577-9109-62464D4FFF3C}" type="datetimeFigureOut">
              <a:rPr lang="en-US" smtClean="0"/>
              <a:pPr/>
              <a:t>4/14/14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C7F9D17-57C7-4009-895C-3EC097DDED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8C706D0-A58B-4577-9109-62464D4FFF3C}" type="datetimeFigureOut">
              <a:rPr lang="en-US" smtClean="0"/>
              <a:pPr/>
              <a:t>4/14/14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C7F9D17-57C7-4009-895C-3EC097DDED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06D0-A58B-4577-9109-62464D4FFF3C}" type="datetimeFigureOut">
              <a:rPr lang="en-US" smtClean="0"/>
              <a:pPr/>
              <a:t>4/14/14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9D17-57C7-4009-895C-3EC097DDED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06D0-A58B-4577-9109-62464D4FFF3C}" type="datetimeFigureOut">
              <a:rPr lang="en-US" smtClean="0"/>
              <a:pPr/>
              <a:t>4/14/14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9D17-57C7-4009-895C-3EC097DDED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8C706D0-A58B-4577-9109-62464D4FFF3C}" type="datetimeFigureOut">
              <a:rPr lang="en-US" smtClean="0"/>
              <a:pPr/>
              <a:t>4/14/14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C7F9D17-57C7-4009-895C-3EC097DDED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06D0-A58B-4577-9109-62464D4FFF3C}" type="datetimeFigureOut">
              <a:rPr lang="en-US" smtClean="0"/>
              <a:pPr/>
              <a:t>4/14/14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9D17-57C7-4009-895C-3EC097DDED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8C706D0-A58B-4577-9109-62464D4FFF3C}" type="datetimeFigureOut">
              <a:rPr lang="en-US" smtClean="0"/>
              <a:pPr/>
              <a:t>4/14/14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C7F9D17-57C7-4009-895C-3EC097DDED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8C706D0-A58B-4577-9109-62464D4FFF3C}" type="datetimeFigureOut">
              <a:rPr lang="en-US" smtClean="0"/>
              <a:pPr/>
              <a:t>4/14/14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C7F9D17-57C7-4009-895C-3EC097DDED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8C706D0-A58B-4577-9109-62464D4FFF3C}" type="datetimeFigureOut">
              <a:rPr lang="en-US" smtClean="0"/>
              <a:pPr/>
              <a:t>4/14/14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C7F9D17-57C7-4009-895C-3EC097DDED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wmf"/><Relationship Id="rId3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8382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Acceleration                </a:t>
            </a:r>
            <a:r>
              <a:rPr lang="en-US" sz="2800" dirty="0" smtClean="0"/>
              <a:t>Section4.3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5638800" cy="5407152"/>
          </a:xfrm>
        </p:spPr>
        <p:txBody>
          <a:bodyPr/>
          <a:lstStyle/>
          <a:p>
            <a:r>
              <a:rPr lang="en-US" dirty="0" smtClean="0"/>
              <a:t>Rate of change in velocity</a:t>
            </a:r>
          </a:p>
          <a:p>
            <a:endParaRPr lang="en-US" dirty="0" smtClean="0"/>
          </a:p>
          <a:p>
            <a:r>
              <a:rPr lang="en-US" dirty="0" smtClean="0"/>
              <a:t>If velocity changes, then acceleration occurs.  That means if speed and/or direction change, acceleration occurs. </a:t>
            </a:r>
          </a:p>
          <a:p>
            <a:endParaRPr lang="en-US" dirty="0" smtClean="0"/>
          </a:p>
          <a:p>
            <a:r>
              <a:rPr lang="en-US" dirty="0" smtClean="0"/>
              <a:t>Positive acceleration = speeding up</a:t>
            </a:r>
          </a:p>
          <a:p>
            <a:endParaRPr lang="en-US" dirty="0" smtClean="0"/>
          </a:p>
          <a:p>
            <a:r>
              <a:rPr lang="en-US" dirty="0" smtClean="0"/>
              <a:t>Negative acceleration = slowing down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487680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343400"/>
            <a:ext cx="2346994" cy="2315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33128"/>
            <a:ext cx="8458200" cy="217667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part of the graph shows the jogger slowing down?</a:t>
            </a:r>
          </a:p>
          <a:p>
            <a:endParaRPr lang="en-US" sz="3200" dirty="0" smtClean="0"/>
          </a:p>
          <a:p>
            <a:pPr lvl="1"/>
            <a:r>
              <a:rPr lang="en-US" sz="2900" dirty="0" smtClean="0"/>
              <a:t>B-C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959100"/>
            <a:ext cx="6934200" cy="38989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8959007">
            <a:off x="3972374" y="3709638"/>
            <a:ext cx="1524000" cy="457200"/>
          </a:xfrm>
          <a:prstGeom prst="rightArrow">
            <a:avLst>
              <a:gd name="adj1" fmla="val 13921"/>
              <a:gd name="adj2" fmla="val 50000"/>
            </a:avLst>
          </a:prstGeom>
          <a:solidFill>
            <a:schemeClr val="bg2">
              <a:lumMod val="1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89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33128"/>
            <a:ext cx="8458200" cy="217667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part of the graph shows the jogger going the fastest?</a:t>
            </a:r>
          </a:p>
          <a:p>
            <a:endParaRPr lang="en-US" sz="3200" dirty="0" smtClean="0"/>
          </a:p>
          <a:p>
            <a:pPr lvl="1"/>
            <a:r>
              <a:rPr lang="en-US" sz="2900" dirty="0" smtClean="0"/>
              <a:t>A-B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959100"/>
            <a:ext cx="6934200" cy="38989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5400000">
            <a:off x="2781300" y="2552700"/>
            <a:ext cx="914400" cy="381000"/>
          </a:xfrm>
          <a:prstGeom prst="rightArrow">
            <a:avLst>
              <a:gd name="adj1" fmla="val 13921"/>
              <a:gd name="adj2" fmla="val 50000"/>
            </a:avLst>
          </a:prstGeom>
          <a:solidFill>
            <a:schemeClr val="bg2">
              <a:lumMod val="1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17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33128"/>
            <a:ext cx="8458200" cy="217667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part of the graph shows the jogger stopped?</a:t>
            </a:r>
          </a:p>
          <a:p>
            <a:endParaRPr lang="en-US" sz="3200" dirty="0" smtClean="0"/>
          </a:p>
          <a:p>
            <a:pPr lvl="1"/>
            <a:r>
              <a:rPr lang="en-US" sz="2900" dirty="0" smtClean="0"/>
              <a:t>C-D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959100"/>
            <a:ext cx="6934200" cy="38989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5400000">
            <a:off x="4032646" y="5416154"/>
            <a:ext cx="861070" cy="391963"/>
          </a:xfrm>
          <a:prstGeom prst="rightArrow">
            <a:avLst>
              <a:gd name="adj1" fmla="val 13921"/>
              <a:gd name="adj2" fmla="val 50000"/>
            </a:avLst>
          </a:prstGeom>
          <a:solidFill>
            <a:schemeClr val="bg2">
              <a:lumMod val="1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916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33128"/>
            <a:ext cx="8458200" cy="217667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parts of the graph shows the jogger going at a constant speed?</a:t>
            </a:r>
          </a:p>
          <a:p>
            <a:endParaRPr lang="en-US" sz="3200" dirty="0" smtClean="0"/>
          </a:p>
          <a:p>
            <a:pPr lvl="1"/>
            <a:r>
              <a:rPr lang="en-US" sz="2900" dirty="0" smtClean="0"/>
              <a:t>A-B and C-D and E-F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959100"/>
            <a:ext cx="6934200" cy="38989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5400000">
            <a:off x="5632847" y="3968354"/>
            <a:ext cx="861070" cy="391963"/>
          </a:xfrm>
          <a:prstGeom prst="rightArrow">
            <a:avLst>
              <a:gd name="adj1" fmla="val 13921"/>
              <a:gd name="adj2" fmla="val 50000"/>
            </a:avLst>
          </a:prstGeom>
          <a:solidFill>
            <a:schemeClr val="bg2">
              <a:lumMod val="1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5400000">
            <a:off x="4032646" y="5416154"/>
            <a:ext cx="861070" cy="391963"/>
          </a:xfrm>
          <a:prstGeom prst="rightArrow">
            <a:avLst>
              <a:gd name="adj1" fmla="val 13921"/>
              <a:gd name="adj2" fmla="val 50000"/>
            </a:avLst>
          </a:prstGeom>
          <a:solidFill>
            <a:schemeClr val="bg2">
              <a:lumMod val="1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5400000">
            <a:off x="2737246" y="2596754"/>
            <a:ext cx="861070" cy="391963"/>
          </a:xfrm>
          <a:prstGeom prst="rightArrow">
            <a:avLst>
              <a:gd name="adj1" fmla="val 13921"/>
              <a:gd name="adj2" fmla="val 50000"/>
            </a:avLst>
          </a:prstGeom>
          <a:solidFill>
            <a:schemeClr val="bg2">
              <a:lumMod val="1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17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2400"/>
            <a:ext cx="7467600" cy="2286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What’s happening?</a:t>
            </a:r>
          </a:p>
          <a:p>
            <a:pPr lvl="1"/>
            <a:r>
              <a:rPr lang="en-US" sz="2500" dirty="0"/>
              <a:t>A. speeding up</a:t>
            </a:r>
          </a:p>
          <a:p>
            <a:pPr lvl="1"/>
            <a:r>
              <a:rPr lang="en-US" sz="2500" dirty="0"/>
              <a:t>B. slowing down</a:t>
            </a:r>
          </a:p>
          <a:p>
            <a:pPr lvl="1"/>
            <a:r>
              <a:rPr lang="en-US" sz="2500" dirty="0"/>
              <a:t>C. stopped</a:t>
            </a:r>
          </a:p>
          <a:p>
            <a:pPr lvl="1"/>
            <a:endParaRPr lang="en-US" sz="2500" dirty="0"/>
          </a:p>
        </p:txBody>
      </p:sp>
      <p:pic>
        <p:nvPicPr>
          <p:cNvPr id="102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7584306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 rot="2108674">
            <a:off x="276576" y="4155779"/>
            <a:ext cx="976104" cy="264927"/>
          </a:xfrm>
          <a:prstGeom prst="rightArrow">
            <a:avLst>
              <a:gd name="adj1" fmla="val 50000"/>
              <a:gd name="adj2" fmla="val 8604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7619600">
            <a:off x="5010665" y="4226320"/>
            <a:ext cx="976104" cy="249517"/>
          </a:xfrm>
          <a:prstGeom prst="rightArrow">
            <a:avLst>
              <a:gd name="adj1" fmla="val 50000"/>
              <a:gd name="adj2" fmla="val 8604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762000" y="1524000"/>
            <a:ext cx="2895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251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2400"/>
            <a:ext cx="7467600" cy="2286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What’s happening?</a:t>
            </a:r>
          </a:p>
          <a:p>
            <a:pPr lvl="1"/>
            <a:r>
              <a:rPr lang="en-US" sz="2500" dirty="0" smtClean="0"/>
              <a:t>A. speeding up</a:t>
            </a:r>
          </a:p>
          <a:p>
            <a:pPr lvl="1"/>
            <a:r>
              <a:rPr lang="en-US" sz="2500" dirty="0" smtClean="0"/>
              <a:t>B. slowing down</a:t>
            </a:r>
          </a:p>
          <a:p>
            <a:pPr lvl="1"/>
            <a:r>
              <a:rPr lang="en-US" sz="2500" dirty="0" smtClean="0"/>
              <a:t>C. stopped</a:t>
            </a:r>
            <a:endParaRPr lang="en-US" sz="2500" dirty="0"/>
          </a:p>
        </p:txBody>
      </p:sp>
      <p:pic>
        <p:nvPicPr>
          <p:cNvPr id="102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7584306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 rot="5400000">
            <a:off x="1320811" y="3708389"/>
            <a:ext cx="976104" cy="264927"/>
          </a:xfrm>
          <a:prstGeom prst="rightArrow">
            <a:avLst>
              <a:gd name="adj1" fmla="val 50000"/>
              <a:gd name="adj2" fmla="val 8604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5400000">
            <a:off x="5123106" y="4554294"/>
            <a:ext cx="976104" cy="249517"/>
          </a:xfrm>
          <a:prstGeom prst="rightArrow">
            <a:avLst>
              <a:gd name="adj1" fmla="val 50000"/>
              <a:gd name="adj2" fmla="val 8604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914400" y="1981200"/>
            <a:ext cx="2133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881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2400"/>
            <a:ext cx="7467600" cy="2286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What’s happening?</a:t>
            </a:r>
          </a:p>
          <a:p>
            <a:pPr lvl="1"/>
            <a:r>
              <a:rPr lang="en-US" sz="2500" dirty="0" smtClean="0"/>
              <a:t>A. </a:t>
            </a:r>
            <a:r>
              <a:rPr lang="en-US" sz="2500" dirty="0"/>
              <a:t>g</a:t>
            </a:r>
            <a:r>
              <a:rPr lang="en-US" sz="2500" dirty="0" smtClean="0"/>
              <a:t>oing forward</a:t>
            </a:r>
          </a:p>
          <a:p>
            <a:pPr lvl="1"/>
            <a:r>
              <a:rPr lang="en-US" sz="2500" dirty="0" smtClean="0"/>
              <a:t>B. going backward</a:t>
            </a:r>
          </a:p>
          <a:p>
            <a:pPr lvl="1"/>
            <a:r>
              <a:rPr lang="en-US" sz="2500" dirty="0" smtClean="0"/>
              <a:t>C. stopped  </a:t>
            </a:r>
            <a:endParaRPr lang="en-US" sz="2500" dirty="0"/>
          </a:p>
        </p:txBody>
      </p:sp>
      <p:pic>
        <p:nvPicPr>
          <p:cNvPr id="102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7584306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 rot="2654138">
            <a:off x="1320811" y="3708389"/>
            <a:ext cx="976104" cy="264927"/>
          </a:xfrm>
          <a:prstGeom prst="rightArrow">
            <a:avLst>
              <a:gd name="adj1" fmla="val 50000"/>
              <a:gd name="adj2" fmla="val 8604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5400000">
            <a:off x="5504106" y="2877894"/>
            <a:ext cx="976104" cy="249517"/>
          </a:xfrm>
          <a:prstGeom prst="rightArrow">
            <a:avLst>
              <a:gd name="adj1" fmla="val 50000"/>
              <a:gd name="adj2" fmla="val 8604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143000" y="1066800"/>
            <a:ext cx="2438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440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2400"/>
            <a:ext cx="7467600" cy="2286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What’s happening?</a:t>
            </a:r>
          </a:p>
          <a:p>
            <a:pPr lvl="1"/>
            <a:r>
              <a:rPr lang="en-US" sz="2500" dirty="0" smtClean="0"/>
              <a:t>A. </a:t>
            </a:r>
            <a:r>
              <a:rPr lang="en-US" sz="2500" dirty="0"/>
              <a:t>g</a:t>
            </a:r>
            <a:r>
              <a:rPr lang="en-US" sz="2500" dirty="0" smtClean="0"/>
              <a:t>oing forward</a:t>
            </a:r>
          </a:p>
          <a:p>
            <a:pPr lvl="1"/>
            <a:r>
              <a:rPr lang="en-US" sz="2500" dirty="0" smtClean="0"/>
              <a:t>B. </a:t>
            </a:r>
            <a:r>
              <a:rPr lang="en-US" sz="2500" dirty="0"/>
              <a:t>g</a:t>
            </a:r>
            <a:r>
              <a:rPr lang="en-US" sz="2500" dirty="0" smtClean="0"/>
              <a:t>oing backward</a:t>
            </a:r>
          </a:p>
          <a:p>
            <a:pPr lvl="1"/>
            <a:r>
              <a:rPr lang="en-US" sz="2500" dirty="0" smtClean="0"/>
              <a:t>C. stopped </a:t>
            </a:r>
            <a:endParaRPr lang="en-US" sz="2500" dirty="0"/>
          </a:p>
        </p:txBody>
      </p:sp>
      <p:pic>
        <p:nvPicPr>
          <p:cNvPr id="102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7584306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 rot="5400000">
            <a:off x="1854211" y="3098789"/>
            <a:ext cx="976104" cy="264927"/>
          </a:xfrm>
          <a:prstGeom prst="rightArrow">
            <a:avLst>
              <a:gd name="adj1" fmla="val 50000"/>
              <a:gd name="adj2" fmla="val 8604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6200000">
            <a:off x="5732707" y="5773493"/>
            <a:ext cx="976104" cy="249517"/>
          </a:xfrm>
          <a:prstGeom prst="rightArrow">
            <a:avLst>
              <a:gd name="adj1" fmla="val 50000"/>
              <a:gd name="adj2" fmla="val 8604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914400" y="1981200"/>
            <a:ext cx="2133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112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2400"/>
            <a:ext cx="7467600" cy="2286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What’s happening?</a:t>
            </a:r>
          </a:p>
          <a:p>
            <a:pPr lvl="1"/>
            <a:r>
              <a:rPr lang="en-US" sz="2500" dirty="0" smtClean="0"/>
              <a:t>A. going forward</a:t>
            </a:r>
          </a:p>
          <a:p>
            <a:pPr lvl="1"/>
            <a:r>
              <a:rPr lang="en-US" sz="2500" dirty="0" smtClean="0"/>
              <a:t>B. </a:t>
            </a:r>
            <a:r>
              <a:rPr lang="en-US" sz="2500" dirty="0"/>
              <a:t>g</a:t>
            </a:r>
            <a:r>
              <a:rPr lang="en-US" sz="2500" dirty="0" smtClean="0"/>
              <a:t>oing backward</a:t>
            </a:r>
          </a:p>
          <a:p>
            <a:pPr lvl="1"/>
            <a:r>
              <a:rPr lang="en-US" sz="2500" dirty="0" smtClean="0"/>
              <a:t>C. stopped </a:t>
            </a:r>
            <a:endParaRPr lang="en-US" sz="2500" dirty="0"/>
          </a:p>
        </p:txBody>
      </p:sp>
      <p:pic>
        <p:nvPicPr>
          <p:cNvPr id="102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7584306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 rot="6810876">
            <a:off x="2266536" y="3415910"/>
            <a:ext cx="976104" cy="264927"/>
          </a:xfrm>
          <a:prstGeom prst="rightArrow">
            <a:avLst>
              <a:gd name="adj1" fmla="val 50000"/>
              <a:gd name="adj2" fmla="val 8604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5400000">
            <a:off x="5885106" y="2877894"/>
            <a:ext cx="976104" cy="249517"/>
          </a:xfrm>
          <a:prstGeom prst="rightArrow">
            <a:avLst>
              <a:gd name="adj1" fmla="val 50000"/>
              <a:gd name="adj2" fmla="val 8604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143000" y="1600200"/>
            <a:ext cx="2667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181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2400"/>
            <a:ext cx="7467600" cy="2286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What’s happening?</a:t>
            </a:r>
          </a:p>
          <a:p>
            <a:pPr lvl="1"/>
            <a:r>
              <a:rPr lang="en-US" sz="2500" dirty="0" smtClean="0"/>
              <a:t>A. going forward</a:t>
            </a:r>
          </a:p>
          <a:p>
            <a:pPr lvl="1"/>
            <a:r>
              <a:rPr lang="en-US" sz="2500" dirty="0" smtClean="0"/>
              <a:t>B. going backward</a:t>
            </a:r>
          </a:p>
          <a:p>
            <a:pPr lvl="1"/>
            <a:r>
              <a:rPr lang="en-US" sz="2500" dirty="0" smtClean="0"/>
              <a:t>C. stopped</a:t>
            </a:r>
            <a:endParaRPr lang="en-US" sz="2500" dirty="0"/>
          </a:p>
        </p:txBody>
      </p:sp>
      <p:pic>
        <p:nvPicPr>
          <p:cNvPr id="102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7584306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 rot="8044835">
            <a:off x="3832827" y="3967885"/>
            <a:ext cx="976104" cy="264927"/>
          </a:xfrm>
          <a:prstGeom prst="rightArrow">
            <a:avLst>
              <a:gd name="adj1" fmla="val 50000"/>
              <a:gd name="adj2" fmla="val 8604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5400000">
            <a:off x="7180506" y="2420694"/>
            <a:ext cx="976104" cy="249517"/>
          </a:xfrm>
          <a:prstGeom prst="rightArrow">
            <a:avLst>
              <a:gd name="adj1" fmla="val 50000"/>
              <a:gd name="adj2" fmla="val 8604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066800" y="1524000"/>
            <a:ext cx="2743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256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0"/>
            <a:ext cx="8763000" cy="6400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Acceleration = change in velocity / time</a:t>
            </a:r>
          </a:p>
          <a:p>
            <a:endParaRPr lang="en-US" sz="3600" dirty="0"/>
          </a:p>
          <a:p>
            <a:r>
              <a:rPr lang="en-US" sz="3600" dirty="0"/>
              <a:t>A</a:t>
            </a:r>
            <a:r>
              <a:rPr lang="en-US" sz="3600" dirty="0" smtClean="0"/>
              <a:t> = V </a:t>
            </a:r>
            <a:r>
              <a:rPr lang="en-US" sz="3600" baseline="-25000" dirty="0" smtClean="0"/>
              <a:t>finish</a:t>
            </a:r>
            <a:r>
              <a:rPr lang="en-US" sz="3600" dirty="0" smtClean="0"/>
              <a:t> – V </a:t>
            </a:r>
            <a:r>
              <a:rPr lang="en-US" sz="3600" baseline="-25000" dirty="0" smtClean="0"/>
              <a:t>start</a:t>
            </a:r>
            <a:r>
              <a:rPr lang="en-US" sz="3600" dirty="0" smtClean="0"/>
              <a:t> / T</a:t>
            </a:r>
          </a:p>
          <a:p>
            <a:endParaRPr lang="en-US" sz="3600" dirty="0"/>
          </a:p>
          <a:p>
            <a:pPr marL="0" indent="0">
              <a:buNone/>
            </a:pPr>
            <a:r>
              <a:rPr lang="en-US" sz="3600" dirty="0" smtClean="0">
                <a:solidFill>
                  <a:srgbClr val="0000FF"/>
                </a:solidFill>
              </a:rPr>
              <a:t>Calculate the acceleration of a runner who goes from </a:t>
            </a:r>
            <a:r>
              <a:rPr lang="en-US" sz="3600" dirty="0" smtClean="0">
                <a:solidFill>
                  <a:srgbClr val="800000"/>
                </a:solidFill>
              </a:rPr>
              <a:t>2.0 m/s</a:t>
            </a:r>
            <a:r>
              <a:rPr lang="en-US" sz="3600" dirty="0" smtClean="0">
                <a:solidFill>
                  <a:srgbClr val="0000FF"/>
                </a:solidFill>
              </a:rPr>
              <a:t> to </a:t>
            </a:r>
            <a:r>
              <a:rPr lang="en-US" sz="3600" dirty="0" smtClean="0">
                <a:solidFill>
                  <a:srgbClr val="008000"/>
                </a:solidFill>
              </a:rPr>
              <a:t>5.0 m/s </a:t>
            </a:r>
            <a:r>
              <a:rPr lang="en-US" sz="3600" dirty="0" smtClean="0">
                <a:solidFill>
                  <a:srgbClr val="0000FF"/>
                </a:solidFill>
              </a:rPr>
              <a:t>in 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</a:rPr>
              <a:t>2.0</a:t>
            </a:r>
            <a:r>
              <a:rPr lang="en-US" sz="3600" dirty="0" smtClean="0">
                <a:solidFill>
                  <a:srgbClr val="0000FF"/>
                </a:solidFill>
              </a:rPr>
              <a:t> seconds.</a:t>
            </a:r>
          </a:p>
          <a:p>
            <a:endParaRPr lang="en-US" sz="36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0000FF"/>
                </a:solidFill>
              </a:rPr>
              <a:t>A = </a:t>
            </a:r>
            <a:r>
              <a:rPr lang="en-US" sz="3600" dirty="0" smtClean="0">
                <a:solidFill>
                  <a:srgbClr val="008000"/>
                </a:solidFill>
              </a:rPr>
              <a:t>5.0 m/s</a:t>
            </a:r>
            <a:r>
              <a:rPr lang="en-US" sz="3600" dirty="0" smtClean="0">
                <a:solidFill>
                  <a:srgbClr val="0000FF"/>
                </a:solidFill>
              </a:rPr>
              <a:t> – </a:t>
            </a:r>
            <a:r>
              <a:rPr lang="en-US" sz="3600" dirty="0" smtClean="0">
                <a:solidFill>
                  <a:srgbClr val="800000"/>
                </a:solidFill>
              </a:rPr>
              <a:t>2.0 m/s</a:t>
            </a:r>
            <a:r>
              <a:rPr lang="en-US" sz="3600" dirty="0" smtClean="0">
                <a:solidFill>
                  <a:srgbClr val="0000FF"/>
                </a:solidFill>
              </a:rPr>
              <a:t> ÷ </a:t>
            </a:r>
            <a:r>
              <a:rPr lang="en-US" sz="3600" dirty="0" smtClean="0">
                <a:solidFill>
                  <a:srgbClr val="292400"/>
                </a:solidFill>
              </a:rPr>
              <a:t>2.0 s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0000FF"/>
                </a:solidFill>
              </a:rPr>
              <a:t>A = 1.5 m/s</a:t>
            </a:r>
            <a:r>
              <a:rPr lang="en-US" sz="3600" baseline="30000" dirty="0" smtClean="0">
                <a:solidFill>
                  <a:srgbClr val="0000FF"/>
                </a:solidFill>
              </a:rPr>
              <a:t>2</a:t>
            </a:r>
            <a:endParaRPr lang="en-US" sz="3600" baseline="30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493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7467600" cy="487375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Calculate the acceleration of a bus that goes from 10 m/s to 20 m/s in 5 seconds.</a:t>
            </a:r>
          </a:p>
          <a:p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20 m/s – 10 m/s ÷ 5s = </a:t>
            </a:r>
            <a:r>
              <a:rPr lang="en-US" sz="3600" b="1" dirty="0" smtClean="0"/>
              <a:t>2 m/s</a:t>
            </a:r>
            <a:r>
              <a:rPr lang="en-US" sz="3600" b="1" baseline="30000" dirty="0" smtClean="0"/>
              <a:t>2</a:t>
            </a:r>
            <a:endParaRPr lang="en-US" sz="3600" b="1" baseline="30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676402"/>
            <a:ext cx="53086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819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7467600" cy="487375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Calculate the acceleration of a car that slows from 50 m/s to 30 m/s in 10 seconds.</a:t>
            </a:r>
          </a:p>
          <a:p>
            <a:endParaRPr lang="en-US" sz="3600" dirty="0"/>
          </a:p>
          <a:p>
            <a:pPr marL="0" indent="0">
              <a:buNone/>
            </a:pPr>
            <a:r>
              <a:rPr lang="en-US" sz="3600" dirty="0"/>
              <a:t>3</a:t>
            </a:r>
            <a:r>
              <a:rPr lang="en-US" sz="3600" dirty="0" smtClean="0"/>
              <a:t>0 m/s – 50 m/s ÷ 10s = </a:t>
            </a:r>
            <a:r>
              <a:rPr lang="en-US" sz="4400" dirty="0" smtClean="0"/>
              <a:t>-</a:t>
            </a:r>
            <a:r>
              <a:rPr lang="en-US" sz="3600" b="1" dirty="0" smtClean="0"/>
              <a:t>2 m/s</a:t>
            </a:r>
            <a:r>
              <a:rPr lang="en-US" sz="3600" b="1" baseline="30000" dirty="0" smtClean="0"/>
              <a:t>2</a:t>
            </a:r>
            <a:endParaRPr lang="en-US" sz="3600" b="1" baseline="30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4038600"/>
            <a:ext cx="3962400" cy="263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961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Graphing acceleration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219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You don’t get a straight line because speed and/or direction is changing.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00400"/>
            <a:ext cx="3151989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48000"/>
            <a:ext cx="3482975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4676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White board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5715000" cy="5559552"/>
          </a:xfrm>
        </p:spPr>
        <p:txBody>
          <a:bodyPr/>
          <a:lstStyle/>
          <a:p>
            <a:r>
              <a:rPr lang="en-US" dirty="0" smtClean="0"/>
              <a:t>If a dog is </a:t>
            </a:r>
            <a:r>
              <a:rPr lang="en-US" u="sng" dirty="0" smtClean="0"/>
              <a:t>going at a constant speed </a:t>
            </a:r>
            <a:r>
              <a:rPr lang="en-US" dirty="0" smtClean="0"/>
              <a:t>as it chases its tail, is it accelerating?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Yes (because it is changing direction)</a:t>
            </a:r>
          </a:p>
          <a:p>
            <a:endParaRPr lang="en-US" dirty="0" smtClean="0"/>
          </a:p>
          <a:p>
            <a:r>
              <a:rPr lang="en-US" dirty="0" smtClean="0"/>
              <a:t>If a skateboarder slows down to avoid running over a little kid, is he accelerating?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Yes, slowing down is negative acceleration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52400"/>
            <a:ext cx="2135631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808739"/>
            <a:ext cx="3581400" cy="3014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467600" cy="609600"/>
          </a:xfrm>
        </p:spPr>
        <p:txBody>
          <a:bodyPr/>
          <a:lstStyle/>
          <a:p>
            <a:r>
              <a:rPr lang="en-US" dirty="0" smtClean="0"/>
              <a:t>White board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7467600" cy="2133600"/>
          </a:xfrm>
        </p:spPr>
        <p:txBody>
          <a:bodyPr/>
          <a:lstStyle/>
          <a:p>
            <a:r>
              <a:rPr lang="en-US" dirty="0" smtClean="0"/>
              <a:t>If a bowling ball is rolling at a constant speed in a straight line, is it accelerating?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No, because it is not changing its speed or direction.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667000"/>
            <a:ext cx="381000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457200"/>
            <a:ext cx="7924800" cy="1524000"/>
          </a:xfrm>
        </p:spPr>
        <p:txBody>
          <a:bodyPr>
            <a:normAutofit/>
          </a:bodyPr>
          <a:lstStyle/>
          <a:p>
            <a:r>
              <a:rPr lang="en-US" dirty="0" smtClean="0"/>
              <a:t>Does this graph show acceleration?</a:t>
            </a:r>
          </a:p>
          <a:p>
            <a:pPr lvl="1"/>
            <a:r>
              <a:rPr lang="en-US" dirty="0" smtClean="0"/>
              <a:t>No, it is a straight line which means the car was going at a constant velocity. 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524000" y="2362200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457200"/>
            <a:ext cx="7924800" cy="1524000"/>
          </a:xfrm>
        </p:spPr>
        <p:txBody>
          <a:bodyPr>
            <a:normAutofit/>
          </a:bodyPr>
          <a:lstStyle/>
          <a:p>
            <a:r>
              <a:rPr lang="en-US" dirty="0" smtClean="0"/>
              <a:t>Does this graph show acceleration?</a:t>
            </a:r>
          </a:p>
          <a:p>
            <a:pPr lvl="1"/>
            <a:r>
              <a:rPr lang="en-US" dirty="0" smtClean="0"/>
              <a:t>Yes, because it shows the car changing direction. </a:t>
            </a: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1371600" y="2743200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457200"/>
            <a:ext cx="7924800" cy="1524000"/>
          </a:xfrm>
        </p:spPr>
        <p:txBody>
          <a:bodyPr>
            <a:normAutofit/>
          </a:bodyPr>
          <a:lstStyle/>
          <a:p>
            <a:r>
              <a:rPr lang="en-US" dirty="0" smtClean="0"/>
              <a:t>Does this graph show acceleration?</a:t>
            </a:r>
          </a:p>
          <a:p>
            <a:pPr lvl="1"/>
            <a:r>
              <a:rPr lang="en-US" dirty="0" smtClean="0"/>
              <a:t>Yes, because it shows the car slowing down (negative acceleration). 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676400" y="2438400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33128"/>
            <a:ext cx="8458200" cy="217667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part of the graph shows the jogger speeding up?</a:t>
            </a:r>
          </a:p>
          <a:p>
            <a:endParaRPr lang="en-US" sz="3200" dirty="0" smtClean="0"/>
          </a:p>
          <a:p>
            <a:pPr lvl="1"/>
            <a:r>
              <a:rPr lang="en-US" sz="2900" dirty="0" smtClean="0"/>
              <a:t>O-A and D-E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959100"/>
            <a:ext cx="6934200" cy="38989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2157408">
            <a:off x="751037" y="3680470"/>
            <a:ext cx="1524000" cy="457200"/>
          </a:xfrm>
          <a:prstGeom prst="rightArrow">
            <a:avLst>
              <a:gd name="adj1" fmla="val 13921"/>
              <a:gd name="adj2" fmla="val 50000"/>
            </a:avLst>
          </a:prstGeom>
          <a:solidFill>
            <a:schemeClr val="bg2">
              <a:lumMod val="1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2157408">
            <a:off x="4266105" y="4367104"/>
            <a:ext cx="1007205" cy="455530"/>
          </a:xfrm>
          <a:prstGeom prst="rightArrow">
            <a:avLst>
              <a:gd name="adj1" fmla="val 19840"/>
              <a:gd name="adj2" fmla="val 50000"/>
            </a:avLst>
          </a:prstGeom>
          <a:solidFill>
            <a:schemeClr val="bg2">
              <a:lumMod val="1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9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370</TotalTime>
  <Words>535</Words>
  <Application>Microsoft Macintosh PowerPoint</Application>
  <PresentationFormat>On-screen Show (4:3)</PresentationFormat>
  <Paragraphs>91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Oriel</vt:lpstr>
      <vt:lpstr>Acceleration                Section4.3</vt:lpstr>
      <vt:lpstr>PowerPoint Presentation</vt:lpstr>
      <vt:lpstr>Graphing acceleration</vt:lpstr>
      <vt:lpstr>White board </vt:lpstr>
      <vt:lpstr>White board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Acceleration</dc:title>
  <dc:creator>Lauren Lee Wingard</dc:creator>
  <cp:lastModifiedBy>Sheldon High School</cp:lastModifiedBy>
  <cp:revision>64</cp:revision>
  <cp:lastPrinted>2014-04-14T20:55:36Z</cp:lastPrinted>
  <dcterms:created xsi:type="dcterms:W3CDTF">2011-09-18T13:20:42Z</dcterms:created>
  <dcterms:modified xsi:type="dcterms:W3CDTF">2014-04-14T21:33:43Z</dcterms:modified>
</cp:coreProperties>
</file>