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83955-F066-D747-BA46-A2753FEB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7DA4-7E69-E646-A14A-E13E2E3E3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F5C0-D4F6-D94F-9DB5-446DAA44F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D02B-4F2B-464D-A3C1-9B8BCCDEE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4CF5-B81D-7149-8DF0-FC9AB24AF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0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7526-DFFB-E745-9A8A-9216F7DE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8DA8-A3C8-3E44-B666-F2A974654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68BC-29BD-C147-BAF2-89097E92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2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7D40-81CC-C045-A608-EF304D9B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09E8-F772-1F45-AF20-0F2D15FAA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8471-FC81-5849-8A0C-8313FD73C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966E8B7-0F6A-544E-A0B9-8ABFFD016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Chapter 40-1: Infectious Disease</a:t>
            </a:r>
            <a:endParaRPr lang="en-US" dirty="0">
              <a:latin typeface="Arial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+mn-ea"/>
                <a:cs typeface="+mn-cs"/>
              </a:rPr>
              <a:t>Essential Questions:</a:t>
            </a: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  <a:cs typeface="+mn-cs"/>
              </a:rPr>
              <a:t>What are the </a:t>
            </a:r>
            <a:r>
              <a:rPr lang="en-US" dirty="0" smtClean="0">
                <a:ea typeface="+mn-ea"/>
                <a:cs typeface="+mn-cs"/>
              </a:rPr>
              <a:t>causes of </a:t>
            </a:r>
            <a:r>
              <a:rPr lang="en-US" dirty="0" smtClean="0">
                <a:ea typeface="+mn-ea"/>
                <a:cs typeface="+mn-cs"/>
              </a:rPr>
              <a:t>disease?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ea typeface="+mn-ea"/>
                <a:cs typeface="+mn-cs"/>
              </a:rPr>
              <a:t>How are infectious </a:t>
            </a:r>
            <a:r>
              <a:rPr lang="en-US" dirty="0" smtClean="0">
                <a:ea typeface="+mn-ea"/>
                <a:cs typeface="+mn-cs"/>
              </a:rPr>
              <a:t>diseases </a:t>
            </a:r>
            <a:r>
              <a:rPr lang="en-US" dirty="0" smtClean="0">
                <a:ea typeface="+mn-ea"/>
                <a:cs typeface="+mn-cs"/>
              </a:rPr>
              <a:t>transmitted?</a:t>
            </a: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270000" y="800100"/>
            <a:ext cx="6604000" cy="5245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dirty="0">
              <a:latin typeface="Arial" charset="0"/>
              <a:cs typeface="+mj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Disease: any change besides injury that disrupts normal body function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Some inherited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Some caused by environmental factors (toxins)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Some caused by agents (bacteria/virus/fungus) – these are </a:t>
            </a:r>
            <a:r>
              <a:rPr lang="en-US" i="1" dirty="0">
                <a:latin typeface="Arial" charset="0"/>
              </a:rPr>
              <a:t>pathogens</a:t>
            </a:r>
            <a:endParaRPr lang="en-US" dirty="0">
              <a:latin typeface="Arial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28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1744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Germ theory of disease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Diseases caused by microorganisms (germs)</a:t>
            </a:r>
          </a:p>
          <a:p>
            <a:pPr lvl="2" eaLnBrk="1" hangingPunct="1">
              <a:defRPr/>
            </a:pPr>
            <a:r>
              <a:rPr lang="en-US">
                <a:latin typeface="Arial" charset="0"/>
              </a:rPr>
              <a:t>Koch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postulates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96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62400" y="2590800"/>
            <a:ext cx="1371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The pathogen should always be found in the body of a sick organism and should not be found in a healthy one.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772400" y="2667000"/>
            <a:ext cx="1143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/>
              <a:t>The pathogen must be isolated and grown in the laboratory in a pure culture.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62400" y="4648200"/>
            <a:ext cx="1219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When purified pathogens are placed in a new host, they should cause the same disease that infected the host.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772400" y="4724400"/>
            <a:ext cx="1371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/>
              <a:t>The very same pathogen should be reisolated from the second host.  And it should be the same as the original pathogen.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524000" y="2286000"/>
            <a:ext cx="1257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No pathogen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Suspected pathogen</a:t>
            </a:r>
            <a:r>
              <a:rPr lang="en-US" sz="800" b="1"/>
              <a:t> 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410200" y="2286000"/>
            <a:ext cx="204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Suspected pathogen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1981200" y="4572000"/>
            <a:ext cx="16319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Injection of organisms from pure culture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867400" y="4572000"/>
            <a:ext cx="111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Pathogen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781300" y="3111500"/>
            <a:ext cx="939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Dead mouse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5181600" y="3810000"/>
            <a:ext cx="111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Dead mouse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5308600" y="5346700"/>
            <a:ext cx="111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Dead mouse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524000" y="3111500"/>
            <a:ext cx="1054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Healthy mouse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1524000" y="6019800"/>
            <a:ext cx="1282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Healthy mouse</a:t>
            </a: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324600" y="3276600"/>
            <a:ext cx="1181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Suspected pathogen grown in pure culture.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  <p:bldP spid="82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Agents of disease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Viruses: common cold, influenza, measles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Bacteria: tuberculosis, cholera, tetanus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Protists: malaria, amoebic dysentery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Worms: </a:t>
            </a:r>
            <a:r>
              <a:rPr lang="en-US" i="1">
                <a:latin typeface="Arial" charset="0"/>
              </a:rPr>
              <a:t>schistosomiasis, </a:t>
            </a:r>
            <a:r>
              <a:rPr lang="en-US">
                <a:latin typeface="Arial" charset="0"/>
              </a:rPr>
              <a:t>beef tapeworm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Fungi: athlete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foot, ringworm</a:t>
            </a:r>
          </a:p>
          <a:p>
            <a:pPr lvl="1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How diseases are spread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Cough or physical contact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Via contaminated food or water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Via infected animals</a:t>
            </a:r>
          </a:p>
          <a:p>
            <a:pPr lvl="2" eaLnBrk="1" hangingPunct="1">
              <a:defRPr/>
            </a:pPr>
            <a:r>
              <a:rPr lang="en-US">
                <a:latin typeface="Arial" charset="0"/>
              </a:rPr>
              <a:t>Vectors: animals that carry disease-causing organisms from person to person (ticks, mosquitos, etc.)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>
                <a:latin typeface="Arial" charset="0"/>
              </a:rPr>
              <a:t>Sexually transmitted diseases</a:t>
            </a:r>
          </a:p>
          <a:p>
            <a:pPr lvl="2" eaLnBrk="1" hangingPunct="1">
              <a:defRPr/>
            </a:pPr>
            <a:r>
              <a:rPr lang="en-US">
                <a:latin typeface="Arial" charset="0"/>
              </a:rPr>
              <a:t>Syphilis &amp; gonorrhea –bacteria</a:t>
            </a:r>
          </a:p>
          <a:p>
            <a:pPr lvl="2" eaLnBrk="1" hangingPunct="1">
              <a:defRPr/>
            </a:pPr>
            <a:r>
              <a:rPr lang="en-US">
                <a:latin typeface="Arial" charset="0"/>
              </a:rPr>
              <a:t>Hepatitus, genital herpes, AIDS - virus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0019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429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Fighting infectious diseases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Prevention!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Antibiotics – kill bacteria w/out harming cells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Antivirals – inhibit virus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ability to invade &amp; multiply inside cells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514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417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6">
      <a:dk1>
        <a:srgbClr val="46532B"/>
      </a:dk1>
      <a:lt1>
        <a:srgbClr val="FFFFFF"/>
      </a:lt1>
      <a:dk2>
        <a:srgbClr val="4E5D31"/>
      </a:dk2>
      <a:lt2>
        <a:srgbClr val="FFFFCC"/>
      </a:lt2>
      <a:accent1>
        <a:srgbClr val="8F8C00"/>
      </a:accent1>
      <a:accent2>
        <a:srgbClr val="424F29"/>
      </a:accent2>
      <a:accent3>
        <a:srgbClr val="B2B6AD"/>
      </a:accent3>
      <a:accent4>
        <a:srgbClr val="DADADA"/>
      </a:accent4>
      <a:accent5>
        <a:srgbClr val="C6C5AA"/>
      </a:accent5>
      <a:accent6>
        <a:srgbClr val="3B4724"/>
      </a:accent6>
      <a:hlink>
        <a:srgbClr val="33CC33"/>
      </a:hlink>
      <a:folHlink>
        <a:srgbClr val="00A1B2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81</TotalTime>
  <Words>298</Words>
  <Application>Microsoft Macintosh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Wingdings</vt:lpstr>
      <vt:lpstr>Calibri</vt:lpstr>
      <vt:lpstr>Digital Dots</vt:lpstr>
      <vt:lpstr>Chapter 40-1: Infectious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Sheldon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Cherney</dc:creator>
  <cp:lastModifiedBy>Sheldon High School</cp:lastModifiedBy>
  <cp:revision>15</cp:revision>
  <dcterms:created xsi:type="dcterms:W3CDTF">2012-01-13T16:01:12Z</dcterms:created>
  <dcterms:modified xsi:type="dcterms:W3CDTF">2014-03-06T15:45:58Z</dcterms:modified>
</cp:coreProperties>
</file>