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5C5E1-8D95-B548-8C2F-977F35CDD7E4}" type="datetimeFigureOut">
              <a:rPr lang="en-US" smtClean="0"/>
              <a:t>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CD40-B8E7-5046-8B0D-61D52D1D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343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5C5E1-8D95-B548-8C2F-977F35CDD7E4}" type="datetimeFigureOut">
              <a:rPr lang="en-US" smtClean="0"/>
              <a:t>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CD40-B8E7-5046-8B0D-61D52D1D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027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5C5E1-8D95-B548-8C2F-977F35CDD7E4}" type="datetimeFigureOut">
              <a:rPr lang="en-US" smtClean="0"/>
              <a:t>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CD40-B8E7-5046-8B0D-61D52D1D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12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5C5E1-8D95-B548-8C2F-977F35CDD7E4}" type="datetimeFigureOut">
              <a:rPr lang="en-US" smtClean="0"/>
              <a:t>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CD40-B8E7-5046-8B0D-61D52D1D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7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5C5E1-8D95-B548-8C2F-977F35CDD7E4}" type="datetimeFigureOut">
              <a:rPr lang="en-US" smtClean="0"/>
              <a:t>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CD40-B8E7-5046-8B0D-61D52D1D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780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5C5E1-8D95-B548-8C2F-977F35CDD7E4}" type="datetimeFigureOut">
              <a:rPr lang="en-US" smtClean="0"/>
              <a:t>2/28/14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CD40-B8E7-5046-8B0D-61D52D1D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95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5C5E1-8D95-B548-8C2F-977F35CDD7E4}" type="datetimeFigureOut">
              <a:rPr lang="en-US" smtClean="0"/>
              <a:t>2/28/14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CD40-B8E7-5046-8B0D-61D52D1D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67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5C5E1-8D95-B548-8C2F-977F35CDD7E4}" type="datetimeFigureOut">
              <a:rPr lang="en-US" smtClean="0"/>
              <a:t>2/28/14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CD40-B8E7-5046-8B0D-61D52D1D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7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5C5E1-8D95-B548-8C2F-977F35CDD7E4}" type="datetimeFigureOut">
              <a:rPr lang="en-US" smtClean="0"/>
              <a:t>2/28/14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CD40-B8E7-5046-8B0D-61D52D1D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412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5C5E1-8D95-B548-8C2F-977F35CDD7E4}" type="datetimeFigureOut">
              <a:rPr lang="en-US" smtClean="0"/>
              <a:t>2/28/14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CD40-B8E7-5046-8B0D-61D52D1D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96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5C5E1-8D95-B548-8C2F-977F35CDD7E4}" type="datetimeFigureOut">
              <a:rPr lang="en-US" smtClean="0"/>
              <a:t>2/28/14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CD40-B8E7-5046-8B0D-61D52D1D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88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5C5E1-8D95-B548-8C2F-977F35CDD7E4}" type="datetimeFigureOut">
              <a:rPr lang="en-US" smtClean="0"/>
              <a:t>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3CD40-B8E7-5046-8B0D-61D52D1D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4119"/>
            <a:ext cx="7772400" cy="1001057"/>
          </a:xfrm>
        </p:spPr>
        <p:txBody>
          <a:bodyPr>
            <a:normAutofit/>
          </a:bodyPr>
          <a:lstStyle/>
          <a:p>
            <a:r>
              <a:rPr lang="en-US" dirty="0" smtClean="0"/>
              <a:t>Chapter 37-1: Circulatory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25176"/>
            <a:ext cx="7980082" cy="522941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Essential Questions: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What are the structures of the circulatory system?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What are 3 types of blood vessels in the circulatory system?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28000"/>
          </a:blip>
          <a:stretch>
            <a:fillRect/>
          </a:stretch>
        </p:blipFill>
        <p:spPr>
          <a:xfrm>
            <a:off x="2883647" y="1344705"/>
            <a:ext cx="3197412" cy="4290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697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r>
              <a:rPr lang="en-US" dirty="0" smtClean="0"/>
              <a:t>Consists of </a:t>
            </a:r>
            <a:r>
              <a:rPr lang="en-US" dirty="0"/>
              <a:t>h</a:t>
            </a:r>
            <a:r>
              <a:rPr lang="en-US" dirty="0" smtClean="0"/>
              <a:t>eart, blood vessels &amp; blood</a:t>
            </a:r>
          </a:p>
          <a:p>
            <a:r>
              <a:rPr lang="en-US" dirty="0" smtClean="0"/>
              <a:t>Heart</a:t>
            </a:r>
          </a:p>
          <a:p>
            <a:pPr lvl="2"/>
            <a:r>
              <a:rPr lang="en-US" dirty="0" smtClean="0"/>
              <a:t>Myocardium: thick muscle, contracts to pump blood</a:t>
            </a:r>
          </a:p>
          <a:p>
            <a:pPr lvl="2"/>
            <a:r>
              <a:rPr lang="en-US" dirty="0" smtClean="0"/>
              <a:t>Atrium: upper chamber, receives blood</a:t>
            </a:r>
          </a:p>
          <a:p>
            <a:pPr lvl="2"/>
            <a:r>
              <a:rPr lang="en-US" dirty="0" smtClean="0"/>
              <a:t>Ventricle: lower chamber, pumps blood out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1182" y="3245970"/>
            <a:ext cx="3942230" cy="3418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477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r>
              <a:rPr lang="en-US" dirty="0" smtClean="0"/>
              <a:t>Circulation through body</a:t>
            </a:r>
          </a:p>
          <a:p>
            <a:pPr lvl="1"/>
            <a:r>
              <a:rPr lang="en-US" dirty="0" smtClean="0"/>
              <a:t>Pulmonary circ. : right side of heart pumps blood to lungs</a:t>
            </a:r>
          </a:p>
          <a:p>
            <a:pPr lvl="2"/>
            <a:r>
              <a:rPr lang="en-US" dirty="0" smtClean="0"/>
              <a:t>CO</a:t>
            </a:r>
            <a:r>
              <a:rPr lang="en-US" baseline="-25000" dirty="0" smtClean="0"/>
              <a:t>2 </a:t>
            </a:r>
            <a:r>
              <a:rPr lang="en-US" dirty="0" smtClean="0"/>
              <a:t>leaves blood, O</a:t>
            </a:r>
            <a:r>
              <a:rPr lang="en-US" baseline="-25000" dirty="0" smtClean="0"/>
              <a:t>2</a:t>
            </a:r>
            <a:r>
              <a:rPr lang="en-US" dirty="0" smtClean="0"/>
              <a:t> absorbed</a:t>
            </a:r>
          </a:p>
          <a:p>
            <a:pPr lvl="1"/>
            <a:r>
              <a:rPr lang="en-US" dirty="0" smtClean="0"/>
              <a:t>Systemic circ. : O</a:t>
            </a:r>
            <a:r>
              <a:rPr lang="en-US" baseline="-25000" dirty="0" smtClean="0"/>
              <a:t>2 </a:t>
            </a:r>
            <a:r>
              <a:rPr lang="en-US" dirty="0" smtClean="0"/>
              <a:t>–rich blood flows to left side of heart, pumped to rest of body</a:t>
            </a:r>
          </a:p>
          <a:p>
            <a:pPr lvl="1"/>
            <a:r>
              <a:rPr lang="en-US" dirty="0" smtClean="0"/>
              <a:t>Blood returning to right side of heart is O</a:t>
            </a:r>
            <a:r>
              <a:rPr lang="en-US" baseline="-25000" dirty="0" smtClean="0"/>
              <a:t>2 </a:t>
            </a:r>
            <a:r>
              <a:rPr lang="en-US" dirty="0" smtClean="0"/>
              <a:t>–poor and loaded with CO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9" y="3712881"/>
            <a:ext cx="4273177" cy="3061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780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r>
              <a:rPr lang="en-US" dirty="0" smtClean="0"/>
              <a:t>Blood flow through heart</a:t>
            </a:r>
          </a:p>
          <a:p>
            <a:pPr lvl="1"/>
            <a:r>
              <a:rPr lang="en-US" dirty="0" smtClean="0"/>
              <a:t>Valves: keep blood from flowing backwards</a:t>
            </a:r>
          </a:p>
          <a:p>
            <a:r>
              <a:rPr lang="en-US" dirty="0" smtClean="0"/>
              <a:t>Heartbeat</a:t>
            </a:r>
          </a:p>
          <a:p>
            <a:pPr lvl="1"/>
            <a:r>
              <a:rPr lang="en-US" dirty="0" err="1" smtClean="0"/>
              <a:t>Sinoatrial</a:t>
            </a:r>
            <a:r>
              <a:rPr lang="en-US" dirty="0" smtClean="0"/>
              <a:t> node: sm. group of cardiac muscle cells where contraction begins</a:t>
            </a:r>
          </a:p>
          <a:p>
            <a:pPr lvl="2"/>
            <a:r>
              <a:rPr lang="en-US" dirty="0" smtClean="0"/>
              <a:t>“Pacemaker”</a:t>
            </a:r>
          </a:p>
          <a:p>
            <a:pPr marL="914400" lvl="2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3428999"/>
            <a:ext cx="4154115" cy="25474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6852" y="3428998"/>
            <a:ext cx="3759947" cy="3022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248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6224774"/>
          </a:xfrm>
        </p:spPr>
        <p:txBody>
          <a:bodyPr/>
          <a:lstStyle/>
          <a:p>
            <a:r>
              <a:rPr lang="en-US" dirty="0" smtClean="0"/>
              <a:t>Blood vessels</a:t>
            </a:r>
          </a:p>
          <a:p>
            <a:pPr lvl="1"/>
            <a:r>
              <a:rPr lang="en-US" dirty="0" smtClean="0"/>
              <a:t>Arteries: carry blood away from heart</a:t>
            </a:r>
          </a:p>
          <a:p>
            <a:pPr lvl="1"/>
            <a:r>
              <a:rPr lang="en-US" dirty="0" smtClean="0"/>
              <a:t>Capillaries: </a:t>
            </a:r>
          </a:p>
          <a:p>
            <a:pPr lvl="2"/>
            <a:r>
              <a:rPr lang="en-US" dirty="0" smtClean="0"/>
              <a:t>Very narrow</a:t>
            </a:r>
          </a:p>
          <a:p>
            <a:pPr lvl="2"/>
            <a:r>
              <a:rPr lang="en-US" dirty="0" smtClean="0"/>
              <a:t>Allows exchange of gases and nutrients with body cells</a:t>
            </a:r>
          </a:p>
          <a:p>
            <a:pPr lvl="1"/>
            <a:r>
              <a:rPr lang="en-US" dirty="0" smtClean="0"/>
              <a:t>Veins: return blood to heart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746" y="3614271"/>
            <a:ext cx="3538327" cy="24966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2764" y="3647141"/>
            <a:ext cx="33020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817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r>
              <a:rPr lang="en-US" dirty="0" smtClean="0"/>
              <a:t>Blood pressure</a:t>
            </a:r>
          </a:p>
          <a:p>
            <a:pPr lvl="1"/>
            <a:r>
              <a:rPr lang="en-US" dirty="0" smtClean="0"/>
              <a:t>Ex: normal = 120/80 (unit: mmHg)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number: systolic pressure: when ventricles contract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number: diastolic pressure: when ventricles relax</a:t>
            </a:r>
          </a:p>
          <a:p>
            <a:pPr lvl="1"/>
            <a:r>
              <a:rPr lang="en-US" dirty="0" smtClean="0"/>
              <a:t>How </a:t>
            </a:r>
            <a:r>
              <a:rPr lang="en-US" dirty="0" err="1" smtClean="0"/>
              <a:t>b.p</a:t>
            </a:r>
            <a:r>
              <a:rPr lang="en-US" dirty="0" smtClean="0"/>
              <a:t>. is regulated:</a:t>
            </a:r>
          </a:p>
          <a:p>
            <a:pPr lvl="2"/>
            <a:r>
              <a:rPr lang="en-US" dirty="0" smtClean="0"/>
              <a:t>Neurotransmitters in sympathetic &amp; parasympathetic nervous system</a:t>
            </a:r>
          </a:p>
          <a:p>
            <a:pPr lvl="2"/>
            <a:r>
              <a:rPr lang="en-US" dirty="0" smtClean="0"/>
              <a:t>Kidneys remove water from blood when pressure too high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36000"/>
          </a:blip>
          <a:stretch>
            <a:fillRect/>
          </a:stretch>
        </p:blipFill>
        <p:spPr>
          <a:xfrm>
            <a:off x="1509058" y="859116"/>
            <a:ext cx="5812117" cy="581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441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6254656"/>
          </a:xfrm>
        </p:spPr>
        <p:txBody>
          <a:bodyPr/>
          <a:lstStyle/>
          <a:p>
            <a:r>
              <a:rPr lang="en-US" dirty="0" smtClean="0"/>
              <a:t>Disorders of circulatory system</a:t>
            </a:r>
          </a:p>
          <a:p>
            <a:pPr lvl="1"/>
            <a:r>
              <a:rPr lang="en-US" dirty="0" smtClean="0"/>
              <a:t>Atherosclerosis: fatty deposits (plaque) builds up on artery walls</a:t>
            </a:r>
          </a:p>
          <a:p>
            <a:pPr lvl="2"/>
            <a:r>
              <a:rPr lang="en-US" dirty="0" smtClean="0"/>
              <a:t>Increases blood pressure, creates blood clots</a:t>
            </a:r>
          </a:p>
          <a:p>
            <a:pPr lvl="1"/>
            <a:r>
              <a:rPr lang="en-US" dirty="0" smtClean="0"/>
              <a:t>High blood pressure = hypertension</a:t>
            </a:r>
          </a:p>
          <a:p>
            <a:pPr lvl="2"/>
            <a:r>
              <a:rPr lang="en-US" dirty="0" smtClean="0"/>
              <a:t>Can damage heart</a:t>
            </a:r>
          </a:p>
          <a:p>
            <a:pPr lvl="2"/>
            <a:r>
              <a:rPr lang="en-US" dirty="0" smtClean="0"/>
              <a:t>Increases risk of heart attack &amp; stroke</a:t>
            </a:r>
          </a:p>
          <a:p>
            <a:pPr lvl="1"/>
            <a:r>
              <a:rPr lang="en-US" dirty="0" smtClean="0"/>
              <a:t>Heart attack: atherosclerosis in coronary arteries (supplies blood to heart muscle) </a:t>
            </a:r>
          </a:p>
          <a:p>
            <a:pPr lvl="2"/>
            <a:r>
              <a:rPr lang="en-US" dirty="0" smtClean="0"/>
              <a:t>Can cause parts of heart muscle to begin to die</a:t>
            </a:r>
          </a:p>
          <a:p>
            <a:pPr lvl="2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24000"/>
          </a:blip>
          <a:stretch>
            <a:fillRect/>
          </a:stretch>
        </p:blipFill>
        <p:spPr>
          <a:xfrm>
            <a:off x="1115358" y="863600"/>
            <a:ext cx="6803466" cy="520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524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5805806"/>
          </a:xfrm>
        </p:spPr>
        <p:txBody>
          <a:bodyPr/>
          <a:lstStyle/>
          <a:p>
            <a:pPr lvl="1"/>
            <a:r>
              <a:rPr lang="en-US" dirty="0" smtClean="0"/>
              <a:t>Stroke: blood clot gets stuck in brain, or weakened artery bursts</a:t>
            </a:r>
          </a:p>
          <a:p>
            <a:pPr lvl="2"/>
            <a:r>
              <a:rPr lang="en-US" dirty="0" smtClean="0"/>
              <a:t>Can lead to paralysis, loss of speech, death</a:t>
            </a:r>
          </a:p>
          <a:p>
            <a:pPr lvl="1"/>
            <a:r>
              <a:rPr lang="en-US" dirty="0" smtClean="0"/>
              <a:t>Preventing Circ. System Disorders:</a:t>
            </a:r>
          </a:p>
          <a:p>
            <a:pPr lvl="2"/>
            <a:r>
              <a:rPr lang="en-US" dirty="0" smtClean="0"/>
              <a:t>Exercise</a:t>
            </a:r>
          </a:p>
          <a:p>
            <a:pPr lvl="2"/>
            <a:r>
              <a:rPr lang="en-US" dirty="0" smtClean="0"/>
              <a:t>Weight control</a:t>
            </a:r>
          </a:p>
          <a:p>
            <a:pPr lvl="2"/>
            <a:r>
              <a:rPr lang="en-US" dirty="0" smtClean="0"/>
              <a:t>Sensible diet</a:t>
            </a:r>
          </a:p>
          <a:p>
            <a:pPr lvl="2"/>
            <a:r>
              <a:rPr lang="en-US" dirty="0" smtClean="0"/>
              <a:t>Don’t smoke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760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328</Words>
  <Application>Microsoft Macintosh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Chapter 37-1: Circulatory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Eugene School District 4J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37: Cardiovascular System</dc:title>
  <dc:creator>Sheldon High School</dc:creator>
  <cp:lastModifiedBy>Sheldon High School</cp:lastModifiedBy>
  <cp:revision>24</cp:revision>
  <dcterms:created xsi:type="dcterms:W3CDTF">2014-02-28T21:24:16Z</dcterms:created>
  <dcterms:modified xsi:type="dcterms:W3CDTF">2014-02-28T23:34:31Z</dcterms:modified>
</cp:coreProperties>
</file>