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44F19-CCD3-A340-9732-C2BA285360C0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829F0-4ABC-8C4F-A555-A53124C3A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54276-7000-9941-A2AC-9742BC38E687}" type="slidenum">
              <a:rPr lang="en-US"/>
              <a:pPr/>
              <a:t>4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9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7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6D1E-1929-B34A-B9CE-3ABE896D9963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C49F-8D8E-3B49-B27F-2B48C32A2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896"/>
            <a:ext cx="7772400" cy="12313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4: Ecosystems and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294" y="1464236"/>
            <a:ext cx="8486588" cy="516964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Essential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How does the </a:t>
            </a:r>
            <a:r>
              <a:rPr lang="en-US" b="1" i="1" dirty="0" smtClean="0"/>
              <a:t>greenhouse effect </a:t>
            </a:r>
            <a:r>
              <a:rPr lang="en-US" dirty="0" smtClean="0"/>
              <a:t>maintain the biosphere’s temp. range?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are Earth’s 3 main climate zones?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How do </a:t>
            </a:r>
            <a:r>
              <a:rPr lang="en-US" b="1" i="1" dirty="0" smtClean="0"/>
              <a:t>biotic </a:t>
            </a:r>
            <a:r>
              <a:rPr lang="en-US" dirty="0" smtClean="0"/>
              <a:t>and </a:t>
            </a:r>
            <a:r>
              <a:rPr lang="en-US" b="1" i="1" dirty="0" smtClean="0"/>
              <a:t>abiotic</a:t>
            </a:r>
            <a:r>
              <a:rPr lang="en-US" dirty="0" smtClean="0"/>
              <a:t> factors influence an ecosystem?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interactions occur within communities?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is </a:t>
            </a:r>
            <a:r>
              <a:rPr lang="en-US" b="1" i="1" dirty="0" smtClean="0"/>
              <a:t>ecological succession</a:t>
            </a:r>
            <a:r>
              <a:rPr lang="en-US" dirty="0" smtClean="0"/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are characteristics of the major land biomes?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1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478117"/>
            <a:ext cx="8780462" cy="5991411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4–1	The Role of Climate</a:t>
            </a:r>
          </a:p>
          <a:p>
            <a:pPr marL="969963" lvl="1" indent="-342900">
              <a:buFontTx/>
              <a:buAutoNum type="alphaUcPeriod"/>
            </a:pPr>
            <a:r>
              <a:rPr lang="en-US" sz="2400" dirty="0"/>
              <a:t>What Is Climate?</a:t>
            </a:r>
          </a:p>
          <a:p>
            <a:pPr marL="1531938" lvl="2" indent="-342900">
              <a:buFontTx/>
              <a:buAutoNum type="arabicPeriod"/>
            </a:pPr>
            <a:r>
              <a:rPr lang="en-US" dirty="0"/>
              <a:t>Weather </a:t>
            </a:r>
            <a:r>
              <a:rPr lang="en-US" dirty="0" smtClean="0"/>
              <a:t>vs. Climate</a:t>
            </a:r>
          </a:p>
          <a:p>
            <a:pPr marL="1531938" lvl="2" indent="-342900">
              <a:buFontTx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Greenhouse Effect</a:t>
            </a:r>
          </a:p>
          <a:p>
            <a:pPr marL="1189038" lvl="2" indent="0">
              <a:buNone/>
            </a:pPr>
            <a:r>
              <a:rPr lang="en-US" dirty="0" smtClean="0"/>
              <a:t>		sun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heat energy trapped by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/>
              <a:t>, CH</a:t>
            </a:r>
            <a:r>
              <a:rPr lang="en-US" baseline="-25000" dirty="0"/>
              <a:t>4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 vapor, etc</a:t>
            </a:r>
            <a:r>
              <a:rPr lang="en-US" dirty="0" smtClean="0"/>
              <a:t>. in 			atmosphere</a:t>
            </a:r>
            <a:endParaRPr lang="en-US" dirty="0"/>
          </a:p>
          <a:p>
            <a:pPr marL="627063" lvl="1" indent="0">
              <a:buNone/>
            </a:pPr>
            <a:r>
              <a:rPr lang="en-US" sz="2400" dirty="0" smtClean="0"/>
              <a:t>B.  Effect of Latitude on Climate</a:t>
            </a:r>
          </a:p>
          <a:p>
            <a:pPr marL="1531938" lvl="2" indent="-342900">
              <a:buFontTx/>
              <a:buAutoNum type="arabicPeriod"/>
            </a:pPr>
            <a:r>
              <a:rPr lang="en-US" dirty="0" smtClean="0"/>
              <a:t>Angle of incoming sun energy determined by latitude</a:t>
            </a:r>
          </a:p>
          <a:p>
            <a:pPr marL="1531938" lvl="2" indent="-342900">
              <a:buFontTx/>
              <a:buAutoNum type="arabicPeriod"/>
            </a:pPr>
            <a:r>
              <a:rPr lang="en-US" dirty="0" smtClean="0"/>
              <a:t>3 main climate zones based on latitude</a:t>
            </a:r>
          </a:p>
          <a:p>
            <a:pPr marL="2000250" lvl="3" indent="-342900">
              <a:buFontTx/>
              <a:buAutoNum type="alphaLcPeriod"/>
            </a:pPr>
            <a:r>
              <a:rPr lang="en-US" sz="2400" dirty="0" smtClean="0"/>
              <a:t>Polar – between 66.5</a:t>
            </a:r>
            <a:r>
              <a:rPr lang="en-US" sz="2400" dirty="0" smtClean="0">
                <a:cs typeface="Arial" charset="0"/>
              </a:rPr>
              <a:t>° &amp; 90° north &amp; south – cold</a:t>
            </a:r>
          </a:p>
          <a:p>
            <a:pPr marL="2000250" lvl="3" indent="-342900">
              <a:buFontTx/>
              <a:buAutoNum type="alphaLcPeriod"/>
            </a:pPr>
            <a:r>
              <a:rPr lang="en-US" sz="2400" dirty="0" smtClean="0"/>
              <a:t>Temperate – between 23.5</a:t>
            </a:r>
            <a:r>
              <a:rPr lang="en-US" sz="2400" dirty="0" smtClean="0">
                <a:cs typeface="Arial" charset="0"/>
              </a:rPr>
              <a:t>° &amp; 66.5° north &amp; south – fluctuates warm/cold</a:t>
            </a:r>
          </a:p>
          <a:p>
            <a:pPr marL="2000250" lvl="3" indent="-342900">
              <a:buFontTx/>
              <a:buAutoNum type="alphaLcPeriod"/>
            </a:pPr>
            <a:r>
              <a:rPr lang="en-US" sz="2400" dirty="0" smtClean="0"/>
              <a:t>Tropical – between 23.5</a:t>
            </a:r>
            <a:r>
              <a:rPr lang="en-US" sz="2400" dirty="0" smtClean="0">
                <a:cs typeface="Arial" charset="0"/>
              </a:rPr>
              <a:t>° north and 23.5° south - warm</a:t>
            </a:r>
          </a:p>
          <a:p>
            <a:pPr marL="969963" lvl="1" indent="-342900">
              <a:buFontTx/>
              <a:buAutoNum type="alphaUcPeriod" startAt="3"/>
            </a:pPr>
            <a:r>
              <a:rPr lang="en-US" sz="2400" dirty="0" smtClean="0"/>
              <a:t>Heat </a:t>
            </a:r>
            <a:r>
              <a:rPr lang="en-US" sz="2400" dirty="0"/>
              <a:t>Transport in the Biosphere</a:t>
            </a:r>
          </a:p>
          <a:p>
            <a:pPr marL="1531938" lvl="2" indent="-342900">
              <a:buFontTx/>
              <a:buAutoNum type="arabicPeriod"/>
            </a:pPr>
            <a:r>
              <a:rPr lang="en-US" dirty="0"/>
              <a:t>Unequal heating of earth surface drives wind and ocean currents, moves heat</a:t>
            </a:r>
          </a:p>
          <a:p>
            <a:pPr marL="1531938" lvl="2" indent="-342900">
              <a:buFontTx/>
              <a:buAutoNum type="arabicPeriod"/>
            </a:pPr>
            <a:r>
              <a:rPr lang="en-US" dirty="0"/>
              <a:t>Land masses can interfere with movement of air masses, </a:t>
            </a:r>
            <a:r>
              <a:rPr lang="en-US" dirty="0" err="1" smtClean="0"/>
              <a:t>affecti</a:t>
            </a:r>
            <a:r>
              <a:rPr lang="en-US" dirty="0" smtClean="0"/>
              <a:t> </a:t>
            </a:r>
            <a:r>
              <a:rPr lang="en-US" dirty="0"/>
              <a:t>climate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96568078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4375"/>
            <a:ext cx="2668588" cy="33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987550"/>
            <a:ext cx="5776913" cy="336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5725" y="20558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Sunlight</a:t>
            </a:r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901825" y="2554288"/>
            <a:ext cx="919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Some heat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escapes</a:t>
            </a:r>
          </a:p>
          <a:p>
            <a:pPr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into space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876425" y="3659188"/>
            <a:ext cx="10191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/>
              <a:t>Greenhouse</a:t>
            </a:r>
          </a:p>
          <a:p>
            <a:pPr>
              <a:lnSpc>
                <a:spcPct val="80000"/>
              </a:lnSpc>
            </a:pPr>
            <a:r>
              <a:rPr lang="en-US" sz="1200"/>
              <a:t>gases trap</a:t>
            </a:r>
          </a:p>
          <a:p>
            <a:pPr>
              <a:lnSpc>
                <a:spcPct val="80000"/>
              </a:lnSpc>
            </a:pPr>
            <a:r>
              <a:rPr lang="en-US" sz="1200"/>
              <a:t>some heat</a:t>
            </a:r>
            <a:endParaRPr lang="en-US" sz="1400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8900" y="4505325"/>
            <a:ext cx="1071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Atmosphere</a:t>
            </a:r>
            <a:endParaRPr lang="en-US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003300" y="4949825"/>
            <a:ext cx="1282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Earth</a:t>
            </a:r>
            <a:r>
              <a:rPr lang="ja-JP" altLang="en-US" sz="1200" b="1">
                <a:latin typeface="Arial"/>
              </a:rPr>
              <a:t>’</a:t>
            </a:r>
            <a:r>
              <a:rPr lang="en-US" sz="1200" b="1"/>
              <a:t>s surface</a:t>
            </a:r>
            <a:endParaRPr lang="en-US"/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113213" y="2170113"/>
            <a:ext cx="915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Sunlight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044825" y="3516313"/>
            <a:ext cx="1935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Most direct sunlight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3414713" y="2805113"/>
            <a:ext cx="915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Sunlight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414713" y="4291013"/>
            <a:ext cx="915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Sunlight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4113213" y="4887913"/>
            <a:ext cx="915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Sunlight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234113" y="1955800"/>
            <a:ext cx="1527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90°N North Pole</a:t>
            </a:r>
            <a:endParaRPr lang="en-US" sz="1400"/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7197725" y="2286000"/>
            <a:ext cx="728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66.5°N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7756525" y="3073400"/>
            <a:ext cx="728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23.5°N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7832725" y="3543300"/>
            <a:ext cx="354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0°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7743825" y="4013200"/>
            <a:ext cx="719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23.5°S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7146925" y="4800600"/>
            <a:ext cx="719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66.5°S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6224588" y="5080000"/>
            <a:ext cx="154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90°S South Pole</a:t>
            </a:r>
            <a:endParaRPr lang="en-US" sz="1400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003925" y="2413000"/>
            <a:ext cx="1200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Arctic circle</a:t>
            </a:r>
            <a:endParaRPr lang="en-US" sz="1400"/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6003925" y="2984500"/>
            <a:ext cx="1592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Tropic of Cancer</a:t>
            </a:r>
            <a:endParaRPr lang="en-US" sz="1400"/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6003925" y="3454400"/>
            <a:ext cx="854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Equator</a:t>
            </a:r>
            <a:endParaRPr lang="en-US" sz="1400"/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6003925" y="39243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Tropic of Capricorn</a:t>
            </a:r>
            <a:endParaRPr lang="en-US" sz="1400"/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6003925" y="4660900"/>
            <a:ext cx="1200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Arctic circle</a:t>
            </a:r>
            <a:endParaRPr lang="en-US" sz="1400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249238" y="1520825"/>
            <a:ext cx="240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Greenhouse Effect</a:t>
            </a:r>
            <a:endParaRPr lang="en-US"/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4410075" y="1520825"/>
            <a:ext cx="305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Different Latitudes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3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283882"/>
            <a:ext cx="8985250" cy="611094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4–2	What Shapes an Ecosystem?</a:t>
            </a:r>
          </a:p>
          <a:p>
            <a:pPr marL="969963" lvl="1" indent="-342900">
              <a:buFontTx/>
              <a:buAutoNum type="alphaUcPeriod"/>
            </a:pPr>
            <a:r>
              <a:rPr lang="en-US" sz="2400" dirty="0"/>
              <a:t>Biotic &amp;</a:t>
            </a:r>
            <a:r>
              <a:rPr lang="en-US" sz="2400" dirty="0" smtClean="0"/>
              <a:t> </a:t>
            </a:r>
            <a:r>
              <a:rPr lang="en-US" sz="2400" dirty="0"/>
              <a:t>Abiotic Factors</a:t>
            </a:r>
          </a:p>
          <a:p>
            <a:pPr marL="1336675" lvl="2" indent="-342900">
              <a:buFontTx/>
              <a:buAutoNum type="arabicPeriod"/>
            </a:pPr>
            <a:r>
              <a:rPr lang="en-US" dirty="0"/>
              <a:t>Biotic = living</a:t>
            </a:r>
          </a:p>
          <a:p>
            <a:pPr marL="1336675" lvl="2" indent="-342900">
              <a:buFontTx/>
              <a:buAutoNum type="arabicPeriod"/>
            </a:pPr>
            <a:r>
              <a:rPr lang="en-US" dirty="0"/>
              <a:t>Abiotic = non-living</a:t>
            </a:r>
          </a:p>
          <a:p>
            <a:pPr marL="969963" lvl="1" indent="-342900">
              <a:buFontTx/>
              <a:buAutoNum type="alphaUcPeriod" startAt="2"/>
            </a:pPr>
            <a:r>
              <a:rPr lang="en-US" sz="2400" dirty="0"/>
              <a:t>The Niche </a:t>
            </a:r>
          </a:p>
          <a:p>
            <a:pPr marL="1336675" lvl="2" indent="-342900">
              <a:buFontTx/>
              <a:buNone/>
            </a:pPr>
            <a:r>
              <a:rPr lang="en-US" dirty="0" smtClean="0"/>
              <a:t>1. Habitat </a:t>
            </a:r>
            <a:r>
              <a:rPr lang="en-US" dirty="0"/>
              <a:t>= address, niche = occupation </a:t>
            </a:r>
            <a:endParaRPr lang="en-US" dirty="0" smtClean="0"/>
          </a:p>
          <a:p>
            <a:pPr marL="969963" lvl="1" indent="-342900">
              <a:buFontTx/>
              <a:buNone/>
            </a:pPr>
            <a:r>
              <a:rPr lang="en-US" sz="2400" dirty="0" smtClean="0"/>
              <a:t>C.	Community Interactions</a:t>
            </a:r>
          </a:p>
          <a:p>
            <a:pPr marL="1336675" lvl="2" indent="-342900">
              <a:buFontTx/>
              <a:buAutoNum type="arabicPeriod"/>
            </a:pPr>
            <a:r>
              <a:rPr lang="en-US" dirty="0" smtClean="0"/>
              <a:t>Competition </a:t>
            </a:r>
            <a:r>
              <a:rPr lang="en-US" dirty="0"/>
              <a:t>– for resources </a:t>
            </a:r>
            <a:endParaRPr lang="en-US" dirty="0" smtClean="0"/>
          </a:p>
          <a:p>
            <a:pPr marL="2000250" lvl="3" indent="-342900">
              <a:buFontTx/>
              <a:buNone/>
            </a:pPr>
            <a:r>
              <a:rPr lang="en-US" sz="2400" dirty="0" smtClean="0"/>
              <a:t>a. Competition exclusion principle: no 2 species can occupy same niche @ same time</a:t>
            </a:r>
          </a:p>
          <a:p>
            <a:pPr marL="1336675" lvl="2" indent="-342900"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	Predation – 1 organism captures &amp; feeds on another</a:t>
            </a:r>
          </a:p>
          <a:p>
            <a:pPr marL="1336675" lvl="2" indent="-342900">
              <a:buFontTx/>
              <a:buAutoNum type="arabicPeriod" startAt="3"/>
            </a:pPr>
            <a:r>
              <a:rPr lang="en-US" dirty="0"/>
              <a:t>Symbiosis –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living together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2000250" lvl="3" indent="-342900">
              <a:buFontTx/>
              <a:buAutoNum type="alphaLcPeriod"/>
            </a:pPr>
            <a:r>
              <a:rPr lang="en-US" sz="2400" dirty="0"/>
              <a:t>Mutualism – both benefit</a:t>
            </a:r>
          </a:p>
          <a:p>
            <a:pPr marL="2000250" lvl="3" indent="-342900">
              <a:buFontTx/>
              <a:buAutoNum type="alphaLcPeriod"/>
            </a:pPr>
            <a:r>
              <a:rPr lang="en-US" sz="2400" dirty="0" smtClean="0"/>
              <a:t>Commensalism </a:t>
            </a:r>
            <a:r>
              <a:rPr lang="en-US" sz="2400" dirty="0"/>
              <a:t>-1 benefits, other neither helped nor harmed</a:t>
            </a:r>
          </a:p>
          <a:p>
            <a:pPr marL="2000250" lvl="3" indent="-342900">
              <a:buFontTx/>
              <a:buAutoNum type="alphaLcPeriod"/>
            </a:pPr>
            <a:r>
              <a:rPr lang="en-US" sz="2400" dirty="0"/>
              <a:t>Parasitism – 1 benefits, other is harmed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8666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57350"/>
            <a:ext cx="7888288" cy="371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038225" y="3795713"/>
            <a:ext cx="230663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/>
              <a:t>Bay-Breasted Warbler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Feeds in the middle</a:t>
            </a:r>
          </a:p>
          <a:p>
            <a:pPr>
              <a:lnSpc>
                <a:spcPct val="80000"/>
              </a:lnSpc>
            </a:pPr>
            <a:r>
              <a:rPr lang="en-US" sz="1600"/>
              <a:t>part of the tree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343525" y="4672013"/>
            <a:ext cx="362108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/>
              <a:t>Yellow-Rumped Warbler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Feeds in the lower part of the tree and</a:t>
            </a:r>
          </a:p>
          <a:p>
            <a:pPr>
              <a:lnSpc>
                <a:spcPct val="80000"/>
              </a:lnSpc>
            </a:pPr>
            <a:r>
              <a:rPr lang="en-US" sz="1600"/>
              <a:t>at the bases of the middle branches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407025" y="2817813"/>
            <a:ext cx="2806700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/>
              <a:t>Cape May Warbler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Feeds at the tips of branches</a:t>
            </a:r>
          </a:p>
          <a:p>
            <a:pPr>
              <a:lnSpc>
                <a:spcPct val="80000"/>
              </a:lnSpc>
            </a:pPr>
            <a:r>
              <a:rPr lang="en-US" sz="1600"/>
              <a:t>near the top of the tree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524125" y="4759325"/>
            <a:ext cx="123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Spruce tree</a:t>
            </a:r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590800" y="136525"/>
            <a:ext cx="51054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charset="0"/>
              </a:rPr>
              <a:t>Figure 4-5 Three Species of Warblers and Their Niches</a:t>
            </a:r>
          </a:p>
        </p:txBody>
      </p:sp>
    </p:spTree>
    <p:extLst>
      <p:ext uri="{BB962C8B-B14F-4D97-AF65-F5344CB8AC3E}">
        <p14:creationId xmlns:p14="http://schemas.microsoft.com/office/powerpoint/2010/main" val="339039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881529"/>
            <a:ext cx="8902700" cy="52144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D. Ecological Succession – </a:t>
            </a:r>
            <a:r>
              <a:rPr lang="en-US" dirty="0" smtClean="0"/>
              <a:t>ecosystems </a:t>
            </a:r>
            <a:r>
              <a:rPr lang="en-US" dirty="0"/>
              <a:t>change in </a:t>
            </a:r>
            <a:r>
              <a:rPr lang="en-US" dirty="0" smtClean="0"/>
              <a:t>	response </a:t>
            </a:r>
            <a:r>
              <a:rPr lang="en-US" dirty="0"/>
              <a:t>to disturbances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Primary succession – </a:t>
            </a:r>
            <a:r>
              <a:rPr lang="en-US" dirty="0" smtClean="0"/>
              <a:t> </a:t>
            </a:r>
            <a:r>
              <a:rPr lang="en-US" dirty="0"/>
              <a:t>on surfaces where no soil exists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Secondary succession – disturbance changes existing community without removing soil</a:t>
            </a:r>
          </a:p>
          <a:p>
            <a:pPr marL="342900" indent="-342900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239060"/>
            <a:ext cx="8967787" cy="5868054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4–3	Land Biomes</a:t>
            </a:r>
          </a:p>
          <a:p>
            <a:pPr marL="976313" lvl="1" indent="-342900">
              <a:buFontTx/>
              <a:buNone/>
            </a:pPr>
            <a:r>
              <a:rPr lang="en-US" sz="1600" dirty="0"/>
              <a:t>A</a:t>
            </a:r>
            <a:r>
              <a:rPr lang="en-US" sz="2400" dirty="0"/>
              <a:t>.  Biome – particular physical environment containing characteristic assemblage of plants &amp; animals</a:t>
            </a:r>
          </a:p>
          <a:p>
            <a:pPr marL="976313" lvl="1" indent="-342900">
              <a:buFontTx/>
              <a:buAutoNum type="alphaUcPeriod" startAt="2"/>
            </a:pPr>
            <a:r>
              <a:rPr lang="en-US" sz="2400" dirty="0"/>
              <a:t>Climate and Microclimate</a:t>
            </a:r>
          </a:p>
          <a:p>
            <a:pPr marL="1295400" lvl="2" indent="-342900">
              <a:buFontTx/>
              <a:buAutoNum type="arabicPeriod"/>
            </a:pPr>
            <a:r>
              <a:rPr lang="en-US" dirty="0"/>
              <a:t>Climate diagram – </a:t>
            </a:r>
            <a:r>
              <a:rPr lang="en-US" dirty="0" smtClean="0"/>
              <a:t>shows </a:t>
            </a:r>
            <a:r>
              <a:rPr lang="en-US" dirty="0"/>
              <a:t>2 main factors determining climate – temp &amp; </a:t>
            </a:r>
            <a:r>
              <a:rPr lang="en-US" dirty="0" err="1"/>
              <a:t>precip</a:t>
            </a:r>
            <a:endParaRPr lang="en-US" dirty="0"/>
          </a:p>
          <a:p>
            <a:pPr marL="1295400" lvl="2" indent="-342900">
              <a:buFontTx/>
              <a:buAutoNum type="arabicPeriod"/>
            </a:pPr>
            <a:r>
              <a:rPr lang="en-US" dirty="0"/>
              <a:t>Microclimate – climate in small area different from surrounding climate</a:t>
            </a:r>
          </a:p>
          <a:p>
            <a:pPr marL="976313" lvl="1" indent="-342900">
              <a:buFontTx/>
              <a:buAutoNum type="alphaUcPeriod" startAt="3"/>
            </a:pPr>
            <a:r>
              <a:rPr lang="en-US" sz="2400" dirty="0"/>
              <a:t>The Major </a:t>
            </a:r>
            <a:r>
              <a:rPr lang="en-US" sz="2400" dirty="0" smtClean="0"/>
              <a:t>Biomes – </a:t>
            </a:r>
            <a:r>
              <a:rPr lang="en-US" sz="2400" smtClean="0"/>
              <a:t>see map</a:t>
            </a:r>
            <a:endParaRPr lang="en-US" sz="2400" dirty="0"/>
          </a:p>
          <a:p>
            <a:pPr marL="976313" lvl="1" indent="-342900">
              <a:buFontTx/>
              <a:buNone/>
            </a:pPr>
            <a:r>
              <a:rPr lang="en-US" sz="2400" dirty="0" smtClean="0"/>
              <a:t>D</a:t>
            </a:r>
            <a:r>
              <a:rPr lang="en-US" sz="2400" dirty="0"/>
              <a:t>.	Other Land Areas – don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fall neatly into major biome categories</a:t>
            </a:r>
          </a:p>
          <a:p>
            <a:pPr marL="1295400" lvl="2" indent="-342900">
              <a:buFontTx/>
              <a:buNone/>
            </a:pPr>
            <a:r>
              <a:rPr lang="en-US" dirty="0"/>
              <a:t>1.	Mountain Ranges – biotic &amp; abiotic conditions vary with elevation</a:t>
            </a:r>
          </a:p>
          <a:p>
            <a:pPr marL="1295400" lvl="2" indent="-342900">
              <a:buFontTx/>
              <a:buNone/>
            </a:pPr>
            <a:r>
              <a:rPr lang="en-US" dirty="0"/>
              <a:t>2.	Polar Ice Caps – cold year-round, plants few</a:t>
            </a:r>
          </a:p>
          <a:p>
            <a:pPr marL="625475" indent="-625475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538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498600"/>
            <a:ext cx="6343650" cy="42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36825" y="4795838"/>
            <a:ext cx="1130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Tropical rain forest</a:t>
            </a:r>
            <a:endParaRPr lang="en-US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24125" y="5024438"/>
            <a:ext cx="1098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Tropical dry forest</a:t>
            </a: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24125" y="5265738"/>
            <a:ext cx="105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Tropical savanna</a:t>
            </a:r>
            <a:endParaRPr lang="en-US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844925" y="5253038"/>
            <a:ext cx="1257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Temperate woodland</a:t>
            </a:r>
          </a:p>
          <a:p>
            <a:r>
              <a:rPr lang="en-US" sz="900"/>
              <a:t>and shrubland</a:t>
            </a:r>
            <a:endParaRPr lang="en-US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832225" y="5024438"/>
            <a:ext cx="520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Desert</a:t>
            </a:r>
            <a:endParaRPr lang="en-US"/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844925" y="4783138"/>
            <a:ext cx="1263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Temperate grassland</a:t>
            </a:r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54625" y="5341938"/>
            <a:ext cx="831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Boreal forest</a:t>
            </a:r>
          </a:p>
          <a:p>
            <a:r>
              <a:rPr lang="en-US" sz="900"/>
              <a:t>(Taiga)</a:t>
            </a:r>
            <a:endParaRPr lang="en-US"/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5254625" y="5011738"/>
            <a:ext cx="1028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Northwestern</a:t>
            </a:r>
          </a:p>
          <a:p>
            <a:r>
              <a:rPr lang="en-US" sz="900"/>
              <a:t>coniferous forest</a:t>
            </a:r>
            <a:endParaRPr 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254625" y="4795838"/>
            <a:ext cx="105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Temperate forest</a:t>
            </a:r>
            <a:endParaRPr lang="en-US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6499225" y="5011738"/>
            <a:ext cx="9334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Mountains and</a:t>
            </a:r>
          </a:p>
          <a:p>
            <a:r>
              <a:rPr lang="en-US" sz="900"/>
              <a:t>ice caps</a:t>
            </a:r>
            <a:endParaRPr lang="en-US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6499225" y="4795838"/>
            <a:ext cx="546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Tundra</a:t>
            </a:r>
            <a:endParaRPr lang="en-US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4-3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2590800" y="136525"/>
            <a:ext cx="51054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charset="0"/>
              </a:rPr>
              <a:t>Figure 4-17 The World</a:t>
            </a:r>
            <a:r>
              <a:rPr lang="ja-JP" altLang="en-US" sz="2000">
                <a:solidFill>
                  <a:schemeClr val="bg1"/>
                </a:solidFill>
                <a:latin typeface="Arial"/>
              </a:rPr>
              <a:t>’</a:t>
            </a:r>
            <a:r>
              <a:rPr lang="en-US" sz="2000">
                <a:solidFill>
                  <a:schemeClr val="bg1"/>
                </a:solidFill>
                <a:latin typeface="Arial Black" charset="0"/>
              </a:rPr>
              <a:t>s Major Land Biomes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pic>
        <p:nvPicPr>
          <p:cNvPr id="104465" name="Picture 17" descr="Bio Nav - left 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6038850"/>
            <a:ext cx="7191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66" name="Picture 18" descr="Bio Nav - right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6038850"/>
            <a:ext cx="7191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5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252</Words>
  <Application>Microsoft Macintosh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4: Ecosystems and Communities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Sheldon High School</dc:creator>
  <cp:lastModifiedBy>Sheldon High School</cp:lastModifiedBy>
  <cp:revision>11</cp:revision>
  <dcterms:created xsi:type="dcterms:W3CDTF">2014-02-12T16:59:04Z</dcterms:created>
  <dcterms:modified xsi:type="dcterms:W3CDTF">2014-02-12T17:20:53Z</dcterms:modified>
</cp:coreProperties>
</file>