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7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F3173-1EF7-D24F-98E9-31D653CD15BE}" type="datetimeFigureOut">
              <a:rPr lang="en-US" smtClean="0"/>
              <a:t>2/20/14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D8B1-602C-5547-9A59-39D91A2F7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14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F3173-1EF7-D24F-98E9-31D653CD15BE}" type="datetimeFigureOut">
              <a:rPr lang="en-US" smtClean="0"/>
              <a:t>2/20/14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D8B1-602C-5547-9A59-39D91A2F7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647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F3173-1EF7-D24F-98E9-31D653CD15BE}" type="datetimeFigureOut">
              <a:rPr lang="en-US" smtClean="0"/>
              <a:t>2/20/14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D8B1-602C-5547-9A59-39D91A2F7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514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F3173-1EF7-D24F-98E9-31D653CD15BE}" type="datetimeFigureOut">
              <a:rPr lang="en-US" smtClean="0"/>
              <a:t>2/20/14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D8B1-602C-5547-9A59-39D91A2F7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976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F3173-1EF7-D24F-98E9-31D653CD15BE}" type="datetimeFigureOut">
              <a:rPr lang="en-US" smtClean="0"/>
              <a:t>2/20/14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D8B1-602C-5547-9A59-39D91A2F7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929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F3173-1EF7-D24F-98E9-31D653CD15BE}" type="datetimeFigureOut">
              <a:rPr lang="en-US" smtClean="0"/>
              <a:t>2/20/14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D8B1-602C-5547-9A59-39D91A2F7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883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F3173-1EF7-D24F-98E9-31D653CD15BE}" type="datetimeFigureOut">
              <a:rPr lang="en-US" smtClean="0"/>
              <a:t>2/20/14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D8B1-602C-5547-9A59-39D91A2F7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091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F3173-1EF7-D24F-98E9-31D653CD15BE}" type="datetimeFigureOut">
              <a:rPr lang="en-US" smtClean="0"/>
              <a:t>2/20/14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D8B1-602C-5547-9A59-39D91A2F7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33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F3173-1EF7-D24F-98E9-31D653CD15BE}" type="datetimeFigureOut">
              <a:rPr lang="en-US" smtClean="0"/>
              <a:t>2/20/14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D8B1-602C-5547-9A59-39D91A2F7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377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F3173-1EF7-D24F-98E9-31D653CD15BE}" type="datetimeFigureOut">
              <a:rPr lang="en-US" smtClean="0"/>
              <a:t>2/20/14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D8B1-602C-5547-9A59-39D91A2F7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919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F3173-1EF7-D24F-98E9-31D653CD15BE}" type="datetimeFigureOut">
              <a:rPr lang="en-US" smtClean="0"/>
              <a:t>2/20/14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D8B1-602C-5547-9A59-39D91A2F7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51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F3173-1EF7-D24F-98E9-31D653CD15BE}" type="datetimeFigureOut">
              <a:rPr lang="en-US" smtClean="0"/>
              <a:t>2/20/14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BD8B1-602C-5547-9A59-39D91A2F7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9805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7387"/>
            <a:ext cx="7772400" cy="103654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Chapter 35-1: Human Body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313933"/>
            <a:ext cx="7430846" cy="4919949"/>
          </a:xfrm>
        </p:spPr>
        <p:txBody>
          <a:bodyPr/>
          <a:lstStyle/>
          <a:p>
            <a:pPr algn="l"/>
            <a:r>
              <a:rPr lang="en-US" dirty="0" smtClean="0"/>
              <a:t>Essential Question: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How does the human body maintain </a:t>
            </a:r>
            <a:r>
              <a:rPr lang="en-US" b="1" i="1" dirty="0" smtClean="0"/>
              <a:t>homeostasis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6146" y="2694663"/>
            <a:ext cx="3505319" cy="350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28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7978"/>
            <a:ext cx="8229600" cy="5688185"/>
          </a:xfrm>
        </p:spPr>
        <p:txBody>
          <a:bodyPr/>
          <a:lstStyle/>
          <a:p>
            <a:r>
              <a:rPr lang="en-US" dirty="0" smtClean="0"/>
              <a:t>Homeostasis</a:t>
            </a:r>
          </a:p>
          <a:p>
            <a:pPr lvl="1"/>
            <a:r>
              <a:rPr lang="en-US" dirty="0" smtClean="0"/>
              <a:t>Process where organisms maintain relatively stable internal environment</a:t>
            </a:r>
          </a:p>
          <a:p>
            <a:r>
              <a:rPr lang="en-US" dirty="0" smtClean="0"/>
              <a:t>Organization of the body</a:t>
            </a:r>
          </a:p>
          <a:p>
            <a:pPr lvl="1"/>
            <a:r>
              <a:rPr lang="en-US" dirty="0" smtClean="0"/>
              <a:t>11 organ systems maintain homeostasis</a:t>
            </a:r>
          </a:p>
          <a:p>
            <a:pPr lvl="1"/>
            <a:r>
              <a:rPr lang="en-US" dirty="0" smtClean="0"/>
              <a:t>Tissue types</a:t>
            </a:r>
          </a:p>
          <a:p>
            <a:pPr lvl="2"/>
            <a:r>
              <a:rPr lang="en-US" dirty="0" smtClean="0"/>
              <a:t>Muscle</a:t>
            </a:r>
          </a:p>
          <a:p>
            <a:pPr lvl="2"/>
            <a:r>
              <a:rPr lang="en-US" dirty="0" smtClean="0"/>
              <a:t>Epithelial</a:t>
            </a:r>
          </a:p>
          <a:p>
            <a:pPr lvl="2"/>
            <a:r>
              <a:rPr lang="en-US" dirty="0" smtClean="0"/>
              <a:t>Connective</a:t>
            </a:r>
          </a:p>
          <a:p>
            <a:pPr lvl="2"/>
            <a:r>
              <a:rPr lang="en-US" dirty="0" smtClean="0"/>
              <a:t>Nervous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297" y="3216063"/>
            <a:ext cx="2543828" cy="16746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0475" y="3399801"/>
            <a:ext cx="2751991" cy="18413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627" y="3677187"/>
            <a:ext cx="3313520" cy="21771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2429" y="4392551"/>
            <a:ext cx="2906559" cy="217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846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013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r>
              <a:rPr lang="en-US" dirty="0" smtClean="0"/>
              <a:t>Feedback inhibition</a:t>
            </a:r>
          </a:p>
          <a:p>
            <a:pPr lvl="1"/>
            <a:r>
              <a:rPr lang="en-US" dirty="0" smtClean="0"/>
              <a:t>To maintain homeostasis</a:t>
            </a:r>
          </a:p>
          <a:p>
            <a:pPr lvl="1"/>
            <a:r>
              <a:rPr lang="en-US" dirty="0" smtClean="0"/>
              <a:t>Process: product of a system shuts down or limits operation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382" y="2549975"/>
            <a:ext cx="6280172" cy="337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235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35-2: The Nervous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Essential questions:</a:t>
            </a:r>
          </a:p>
          <a:p>
            <a:r>
              <a:rPr lang="en-US" dirty="0" smtClean="0"/>
              <a:t>What is the function of the nervous system?</a:t>
            </a:r>
          </a:p>
          <a:p>
            <a:r>
              <a:rPr lang="en-US" dirty="0" smtClean="0"/>
              <a:t>How is a nerve impulse transmitted?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6545" y="3210741"/>
            <a:ext cx="3643708" cy="337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273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r>
              <a:rPr lang="en-US" dirty="0" smtClean="0"/>
              <a:t>Function of Nervous System: </a:t>
            </a:r>
          </a:p>
          <a:p>
            <a:pPr lvl="1"/>
            <a:r>
              <a:rPr lang="en-US" dirty="0" smtClean="0"/>
              <a:t>control and coordinate functions of body &amp; respond to external &amp; internal stimuli</a:t>
            </a:r>
          </a:p>
          <a:p>
            <a:r>
              <a:rPr lang="en-US" dirty="0" smtClean="0"/>
              <a:t>Neurons</a:t>
            </a:r>
          </a:p>
          <a:p>
            <a:pPr lvl="1"/>
            <a:r>
              <a:rPr lang="en-US" dirty="0" smtClean="0"/>
              <a:t>Cells that transmit electrical signals (impulses)</a:t>
            </a:r>
          </a:p>
          <a:p>
            <a:pPr lvl="1"/>
            <a:r>
              <a:rPr lang="en-US" dirty="0" smtClean="0"/>
              <a:t>Anatomy:</a:t>
            </a:r>
          </a:p>
          <a:p>
            <a:pPr lvl="2"/>
            <a:r>
              <a:rPr lang="en-US" dirty="0" smtClean="0"/>
              <a:t>Cell body</a:t>
            </a:r>
          </a:p>
          <a:p>
            <a:pPr lvl="2"/>
            <a:r>
              <a:rPr lang="en-US" dirty="0" smtClean="0"/>
              <a:t>Dendrites</a:t>
            </a:r>
          </a:p>
          <a:p>
            <a:pPr lvl="2"/>
            <a:r>
              <a:rPr lang="en-US" dirty="0" smtClean="0"/>
              <a:t>Axon</a:t>
            </a:r>
          </a:p>
          <a:p>
            <a:pPr lvl="2"/>
            <a:r>
              <a:rPr lang="en-US" dirty="0" smtClean="0"/>
              <a:t>Myelin sheath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189" y="3292753"/>
            <a:ext cx="5286727" cy="283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858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r>
              <a:rPr lang="en-US" dirty="0" smtClean="0"/>
              <a:t>The Nerve Impulse</a:t>
            </a:r>
          </a:p>
          <a:p>
            <a:pPr lvl="1"/>
            <a:r>
              <a:rPr lang="en-US" dirty="0" smtClean="0"/>
              <a:t>Resting potential</a:t>
            </a:r>
          </a:p>
          <a:p>
            <a:pPr lvl="2"/>
            <a:r>
              <a:rPr lang="en-US" dirty="0" smtClean="0"/>
              <a:t>Distribution of Na</a:t>
            </a:r>
            <a:r>
              <a:rPr lang="en-US" baseline="30000" dirty="0" smtClean="0"/>
              <a:t>+ </a:t>
            </a:r>
            <a:r>
              <a:rPr lang="en-US" dirty="0" smtClean="0"/>
              <a:t>and K</a:t>
            </a:r>
            <a:r>
              <a:rPr lang="en-US" baseline="30000" dirty="0" smtClean="0"/>
              <a:t>+</a:t>
            </a:r>
            <a:r>
              <a:rPr lang="en-US" dirty="0" smtClean="0"/>
              <a:t> ions inside &amp; outside neuron</a:t>
            </a:r>
          </a:p>
          <a:p>
            <a:pPr lvl="2"/>
            <a:r>
              <a:rPr lang="en-US" dirty="0" smtClean="0"/>
              <a:t>More Na</a:t>
            </a:r>
            <a:r>
              <a:rPr lang="en-US" baseline="30000" dirty="0" smtClean="0"/>
              <a:t>+</a:t>
            </a:r>
            <a:r>
              <a:rPr lang="en-US" dirty="0" smtClean="0"/>
              <a:t> outside cell, more K</a:t>
            </a:r>
            <a:r>
              <a:rPr lang="en-US" baseline="30000" dirty="0" smtClean="0"/>
              <a:t>+</a:t>
            </a:r>
            <a:r>
              <a:rPr lang="en-US" dirty="0" smtClean="0"/>
              <a:t> inside cell</a:t>
            </a:r>
          </a:p>
          <a:p>
            <a:pPr lvl="2"/>
            <a:r>
              <a:rPr lang="en-US" dirty="0" smtClean="0"/>
              <a:t>K</a:t>
            </a:r>
            <a:r>
              <a:rPr lang="en-US" baseline="30000" dirty="0" smtClean="0"/>
              <a:t>+</a:t>
            </a:r>
            <a:r>
              <a:rPr lang="en-US" dirty="0" smtClean="0"/>
              <a:t> diffuses out more easily than Na</a:t>
            </a:r>
            <a:r>
              <a:rPr lang="en-US" baseline="30000" dirty="0" smtClean="0"/>
              <a:t>+</a:t>
            </a:r>
            <a:r>
              <a:rPr lang="en-US" dirty="0" smtClean="0"/>
              <a:t> diffuses in</a:t>
            </a:r>
          </a:p>
          <a:p>
            <a:pPr lvl="2"/>
            <a:r>
              <a:rPr lang="en-US" dirty="0" smtClean="0"/>
              <a:t>So, negative charge builds inside cell, positive outside</a:t>
            </a:r>
          </a:p>
          <a:p>
            <a:pPr lvl="2"/>
            <a:r>
              <a:rPr lang="en-US" dirty="0" smtClean="0"/>
              <a:t>This difference across membrane is </a:t>
            </a:r>
            <a:r>
              <a:rPr lang="en-US" b="1" i="1" dirty="0" smtClean="0"/>
              <a:t>resting potential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159" y="3843633"/>
            <a:ext cx="4691795" cy="413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553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r>
              <a:rPr lang="en-US" dirty="0" smtClean="0"/>
              <a:t>Action potential</a:t>
            </a:r>
          </a:p>
          <a:p>
            <a:pPr lvl="1"/>
            <a:r>
              <a:rPr lang="en-US" dirty="0" smtClean="0"/>
              <a:t>Nerve impulse: neuron is stimulated by another neuron or environment</a:t>
            </a:r>
          </a:p>
          <a:p>
            <a:pPr lvl="1"/>
            <a:r>
              <a:rPr lang="en-US" dirty="0" smtClean="0"/>
              <a:t>Moves through nerve cells like ripple caused by a rock thrown in a pond</a:t>
            </a:r>
          </a:p>
          <a:p>
            <a:pPr lvl="1"/>
            <a:r>
              <a:rPr lang="en-US" dirty="0" smtClean="0"/>
              <a:t>@ leading edge of nerve impulse, “sodium gates” (channel proteins) open in cell membrane, Na</a:t>
            </a:r>
            <a:r>
              <a:rPr lang="en-US" baseline="30000" dirty="0" smtClean="0"/>
              <a:t>+</a:t>
            </a:r>
            <a:r>
              <a:rPr lang="en-US" dirty="0" smtClean="0"/>
              <a:t> flows in</a:t>
            </a:r>
          </a:p>
          <a:p>
            <a:pPr lvl="1"/>
            <a:r>
              <a:rPr lang="en-US" dirty="0" smtClean="0"/>
              <a:t>This </a:t>
            </a:r>
            <a:r>
              <a:rPr lang="en-US" i="1" dirty="0" smtClean="0"/>
              <a:t>reverses</a:t>
            </a:r>
            <a:r>
              <a:rPr lang="en-US" dirty="0" smtClean="0"/>
              <a:t> electrical charge across membrane – this is the </a:t>
            </a:r>
            <a:r>
              <a:rPr lang="en-US" i="1" dirty="0" smtClean="0"/>
              <a:t>action potential</a:t>
            </a:r>
          </a:p>
          <a:p>
            <a:pPr lvl="1"/>
            <a:r>
              <a:rPr lang="en-US" dirty="0" smtClean="0"/>
              <a:t>As impulse passes, “potassium gates” open, allow K</a:t>
            </a:r>
            <a:r>
              <a:rPr lang="en-US" baseline="30000" dirty="0" smtClean="0"/>
              <a:t>+ </a:t>
            </a:r>
            <a:r>
              <a:rPr lang="en-US" dirty="0" smtClean="0"/>
              <a:t>to flow out, re-establishes resting potential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301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91934"/>
            <a:ext cx="8229600" cy="2587940"/>
          </a:xfrm>
        </p:spPr>
        <p:txBody>
          <a:bodyPr/>
          <a:lstStyle/>
          <a:p>
            <a:r>
              <a:rPr lang="en-US" dirty="0" smtClean="0"/>
              <a:t>Threshold: </a:t>
            </a:r>
            <a:r>
              <a:rPr lang="en-US" dirty="0" err="1" smtClean="0"/>
              <a:t>minimun</a:t>
            </a:r>
            <a:r>
              <a:rPr lang="en-US" dirty="0" smtClean="0"/>
              <a:t> level of stimulus needed to activate a neuron</a:t>
            </a:r>
          </a:p>
          <a:p>
            <a:pPr lvl="1"/>
            <a:r>
              <a:rPr lang="en-US" dirty="0" smtClean="0"/>
              <a:t>Strength of impulse always the same</a:t>
            </a:r>
          </a:p>
          <a:p>
            <a:pPr lvl="1"/>
            <a:r>
              <a:rPr lang="en-US" dirty="0" smtClean="0"/>
              <a:t>“all or nothing” principle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8676" y="274638"/>
            <a:ext cx="4713902" cy="351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108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r>
              <a:rPr lang="en-US" dirty="0" smtClean="0"/>
              <a:t>Synapse</a:t>
            </a:r>
          </a:p>
          <a:p>
            <a:pPr lvl="1"/>
            <a:r>
              <a:rPr lang="en-US" dirty="0" smtClean="0"/>
              <a:t>Location where a neuron can transfer an impulse to another cell</a:t>
            </a:r>
          </a:p>
          <a:p>
            <a:pPr lvl="1"/>
            <a:r>
              <a:rPr lang="en-US" dirty="0" smtClean="0"/>
              <a:t>Between axon terminal of 1 cell and dendrites of another cell</a:t>
            </a:r>
          </a:p>
          <a:p>
            <a:r>
              <a:rPr lang="en-US" dirty="0" smtClean="0"/>
              <a:t>Neurotransmitters</a:t>
            </a:r>
          </a:p>
          <a:p>
            <a:pPr lvl="1"/>
            <a:r>
              <a:rPr lang="en-US" dirty="0" smtClean="0"/>
              <a:t>Chemicals used to transmit impulse across a synapse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637" y="3905213"/>
            <a:ext cx="3438744" cy="265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272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317</Words>
  <Application>Microsoft Macintosh PowerPoint</Application>
  <PresentationFormat>On-screen Show (4:3)</PresentationFormat>
  <Paragraphs>49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Chapter 35-1: Human Body Systems</vt:lpstr>
      <vt:lpstr>PowerPoint Presentation</vt:lpstr>
      <vt:lpstr>PowerPoint Presentation</vt:lpstr>
      <vt:lpstr>Chapter 35-2: The Nervous System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Eugene School District 4J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35-1: Human Body Systems</dc:title>
  <dc:creator>Sheldon High School</dc:creator>
  <cp:lastModifiedBy>Sheldon High School</cp:lastModifiedBy>
  <cp:revision>18</cp:revision>
  <dcterms:created xsi:type="dcterms:W3CDTF">2014-02-20T16:11:04Z</dcterms:created>
  <dcterms:modified xsi:type="dcterms:W3CDTF">2014-02-20T18:26:42Z</dcterms:modified>
</cp:coreProperties>
</file>