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8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519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1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9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22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3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445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05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23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E868A-6585-1A4E-A9AE-21BF90F39AD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55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E868A-6585-1A4E-A9AE-21BF90F39ADE}" type="datetimeFigureOut">
              <a:rPr lang="en-US" smtClean="0"/>
              <a:t>11/8/13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3C062-2F01-7742-BD2D-501191A369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7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9059"/>
            <a:ext cx="7772400" cy="165847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Ch</a:t>
            </a:r>
            <a:r>
              <a:rPr lang="en-US" dirty="0" smtClean="0"/>
              <a:t> 11-3 &amp; 11-4: </a:t>
            </a:r>
            <a:br>
              <a:rPr lang="en-US" dirty="0" smtClean="0"/>
            </a:br>
            <a:r>
              <a:rPr lang="en-US" dirty="0" smtClean="0"/>
              <a:t>-Beyond Simple Dominance</a:t>
            </a:r>
            <a:br>
              <a:rPr lang="en-US" dirty="0" smtClean="0"/>
            </a:br>
            <a:r>
              <a:rPr lang="en-US" dirty="0" smtClean="0"/>
              <a:t>-Meiosis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3647" y="2166470"/>
            <a:ext cx="8486588" cy="4332941"/>
          </a:xfrm>
        </p:spPr>
        <p:txBody>
          <a:bodyPr/>
          <a:lstStyle/>
          <a:p>
            <a:pPr algn="l"/>
            <a:endParaRPr lang="en-US" dirty="0" smtClean="0"/>
          </a:p>
          <a:p>
            <a:pPr algn="l"/>
            <a:r>
              <a:rPr lang="en-US" dirty="0" smtClean="0">
                <a:solidFill>
                  <a:srgbClr val="FF0000"/>
                </a:solidFill>
              </a:rPr>
              <a:t>Essential Questions: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What </a:t>
            </a:r>
            <a:r>
              <a:rPr lang="en-US" smtClean="0">
                <a:solidFill>
                  <a:srgbClr val="FF0000"/>
                </a:solidFill>
              </a:rPr>
              <a:t>are </a:t>
            </a:r>
            <a:r>
              <a:rPr lang="en-US" smtClean="0">
                <a:solidFill>
                  <a:srgbClr val="FF0000"/>
                </a:solidFill>
              </a:rPr>
              <a:t>some </a:t>
            </a:r>
            <a:r>
              <a:rPr lang="en-US" dirty="0" smtClean="0">
                <a:solidFill>
                  <a:srgbClr val="FF0000"/>
                </a:solidFill>
              </a:rPr>
              <a:t>inheritance patterns different from simple dominance?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What happens during the process of </a:t>
            </a:r>
            <a:r>
              <a:rPr lang="en-US" b="1" i="1" dirty="0" smtClean="0">
                <a:solidFill>
                  <a:srgbClr val="FF0000"/>
                </a:solidFill>
              </a:rPr>
              <a:t>meiosis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What are the differences between</a:t>
            </a:r>
            <a:r>
              <a:rPr lang="en-US" i="1" dirty="0" smtClean="0">
                <a:solidFill>
                  <a:srgbClr val="FF0000"/>
                </a:solidFill>
              </a:rPr>
              <a:t> meiosis </a:t>
            </a:r>
            <a:r>
              <a:rPr lang="en-US" dirty="0" smtClean="0">
                <a:solidFill>
                  <a:srgbClr val="FF0000"/>
                </a:solidFill>
              </a:rPr>
              <a:t>&amp; </a:t>
            </a:r>
            <a:r>
              <a:rPr lang="en-US" b="1" i="1" dirty="0" smtClean="0">
                <a:solidFill>
                  <a:srgbClr val="FF0000"/>
                </a:solidFill>
              </a:rPr>
              <a:t>mitosis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84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Char char="n"/>
              <a:defRPr/>
            </a:pPr>
            <a:r>
              <a:rPr lang="en-US" altLang="en-US" sz="3600" dirty="0" smtClean="0">
                <a:latin typeface="Tahoma" pitchFamily="34" charset="0"/>
                <a:ea typeface="+mn-ea"/>
              </a:rPr>
              <a:t>Beyond Dominant and Recessive Alleles</a:t>
            </a:r>
          </a:p>
          <a:p>
            <a:pPr marL="990600" lvl="1" indent="-533400" eaLnBrk="1" hangingPunct="1">
              <a:buFontTx/>
              <a:buChar char="•"/>
              <a:defRPr/>
            </a:pPr>
            <a:r>
              <a:rPr lang="en-US" altLang="en-US" sz="3200" dirty="0" smtClean="0">
                <a:latin typeface="Tahoma" pitchFamily="34" charset="0"/>
              </a:rPr>
              <a:t>Incomplete Dominance</a:t>
            </a:r>
          </a:p>
          <a:p>
            <a:pPr marL="1371600" lvl="2" indent="-457200" eaLnBrk="1" hangingPunct="1">
              <a:buFontTx/>
              <a:buChar char="•"/>
              <a:defRPr/>
            </a:pPr>
            <a:r>
              <a:rPr lang="en-US" altLang="en-US" sz="2800" dirty="0" smtClean="0">
                <a:latin typeface="Tahoma" pitchFamily="34" charset="0"/>
              </a:rPr>
              <a:t>neither allele is dominant</a:t>
            </a:r>
          </a:p>
          <a:p>
            <a:pPr marL="1371600" lvl="2" indent="-457200" eaLnBrk="1" hangingPunct="1">
              <a:buFontTx/>
              <a:buChar char="•"/>
              <a:defRPr/>
            </a:pPr>
            <a:r>
              <a:rPr lang="en-US" altLang="en-US" sz="2800" dirty="0" smtClean="0">
                <a:latin typeface="Tahoma" pitchFamily="34" charset="0"/>
              </a:rPr>
              <a:t>ex: white x red flowers = pink flowers</a:t>
            </a:r>
          </a:p>
          <a:p>
            <a:pPr marL="1371600" lvl="2" indent="-457200" eaLnBrk="1" hangingPunct="1">
              <a:buFontTx/>
              <a:buChar char="•"/>
              <a:defRPr/>
            </a:pPr>
            <a:endParaRPr lang="en-US" altLang="en-US" sz="2800" dirty="0" smtClean="0">
              <a:latin typeface="Tahoma" pitchFamily="34" charset="0"/>
            </a:endParaRPr>
          </a:p>
          <a:p>
            <a:pPr marL="990600" lvl="1" indent="-533400" eaLnBrk="1" hangingPunct="1">
              <a:buFont typeface="Wingdings" pitchFamily="2" charset="2"/>
              <a:buChar char="n"/>
              <a:defRPr/>
            </a:pPr>
            <a:endParaRPr lang="en-US" sz="3200" dirty="0" smtClean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048000"/>
            <a:ext cx="3810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779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lvl="1" eaLnBrk="1" hangingPunct="1">
              <a:buFontTx/>
              <a:buChar char="•"/>
              <a:defRPr/>
            </a:pPr>
            <a:r>
              <a:rPr lang="en-US" altLang="en-US" sz="3200" dirty="0" err="1" smtClean="0">
                <a:latin typeface="Tahoma" pitchFamily="34" charset="0"/>
              </a:rPr>
              <a:t>Codominance</a:t>
            </a:r>
            <a:endParaRPr lang="en-US" altLang="en-US" sz="3200" dirty="0" smtClean="0">
              <a:latin typeface="Tahoma" pitchFamily="34" charset="0"/>
            </a:endParaRPr>
          </a:p>
          <a:p>
            <a:pPr lvl="2" eaLnBrk="1" hangingPunct="1">
              <a:buFontTx/>
              <a:buChar char="•"/>
              <a:defRPr/>
            </a:pPr>
            <a:r>
              <a:rPr lang="en-US" altLang="en-US" sz="2800" dirty="0" smtClean="0">
                <a:latin typeface="Tahoma" pitchFamily="34" charset="0"/>
              </a:rPr>
              <a:t>both alleles contribute</a:t>
            </a:r>
          </a:p>
          <a:p>
            <a:pPr lvl="2" eaLnBrk="1" hangingPunct="1">
              <a:buFontTx/>
              <a:buChar char="•"/>
              <a:defRPr/>
            </a:pPr>
            <a:r>
              <a:rPr lang="en-US" altLang="en-US" sz="2800" dirty="0" smtClean="0">
                <a:latin typeface="Tahoma" pitchFamily="34" charset="0"/>
              </a:rPr>
              <a:t>ex: white bull x </a:t>
            </a:r>
            <a:r>
              <a:rPr lang="en-US" altLang="en-US" sz="2800" smtClean="0">
                <a:latin typeface="Tahoma" pitchFamily="34" charset="0"/>
              </a:rPr>
              <a:t>black cow </a:t>
            </a:r>
            <a:r>
              <a:rPr lang="en-US" altLang="en-US" sz="2800" dirty="0" smtClean="0">
                <a:latin typeface="Tahoma" pitchFamily="34" charset="0"/>
              </a:rPr>
              <a:t>= black &amp; white spotted cow</a:t>
            </a:r>
          </a:p>
          <a:p>
            <a:pPr lvl="1" eaLnBrk="1" hangingPunct="1">
              <a:buFont typeface="Wingdings" pitchFamily="2" charset="2"/>
              <a:buChar char="n"/>
              <a:defRPr/>
            </a:pPr>
            <a:endParaRPr lang="en-US" dirty="0" smtClean="0">
              <a:latin typeface="Tahoma" pitchFamily="34" charset="0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14600"/>
            <a:ext cx="5029200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1908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lvl="1" eaLnBrk="1" hangingPunct="1"/>
            <a:r>
              <a:rPr lang="en-US" sz="3200">
                <a:latin typeface="Tahoma" charset="0"/>
              </a:rPr>
              <a:t>Multiple Alleles</a:t>
            </a:r>
          </a:p>
          <a:p>
            <a:pPr lvl="2" eaLnBrk="1" hangingPunct="1"/>
            <a:r>
              <a:rPr lang="en-US" sz="2800">
                <a:latin typeface="Tahoma" charset="0"/>
              </a:rPr>
              <a:t>more than 2 alleles possible for a trait’s gene</a:t>
            </a:r>
          </a:p>
          <a:p>
            <a:pPr lvl="2" eaLnBrk="1" hangingPunct="1"/>
            <a:r>
              <a:rPr lang="en-US" sz="2800">
                <a:latin typeface="Tahoma" charset="0"/>
              </a:rPr>
              <a:t>ex: coat color in rabbits</a:t>
            </a:r>
          </a:p>
          <a:p>
            <a:pPr lvl="3" eaLnBrk="1" hangingPunct="1"/>
            <a:endParaRPr lang="en-US" sz="2400">
              <a:latin typeface="Tahoma" charset="0"/>
            </a:endParaRPr>
          </a:p>
          <a:p>
            <a:pPr eaLnBrk="1" hangingPunct="1"/>
            <a:endParaRPr lang="en-US">
              <a:latin typeface="Garamond" charset="0"/>
            </a:endParaRP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90800"/>
            <a:ext cx="5410200" cy="343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0123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534400" cy="5821363"/>
          </a:xfrm>
        </p:spPr>
        <p:txBody>
          <a:bodyPr/>
          <a:lstStyle/>
          <a:p>
            <a:pPr lvl="1" eaLnBrk="1" hangingPunct="1"/>
            <a:r>
              <a:rPr lang="en-US">
                <a:latin typeface="Tahoma" charset="0"/>
              </a:rPr>
              <a:t>Polygenic Traits</a:t>
            </a:r>
          </a:p>
          <a:p>
            <a:pPr lvl="2" eaLnBrk="1" hangingPunct="1"/>
            <a:r>
              <a:rPr lang="en-US">
                <a:latin typeface="Tahoma" charset="0"/>
              </a:rPr>
              <a:t>many genes control trait</a:t>
            </a:r>
          </a:p>
          <a:p>
            <a:pPr lvl="2" eaLnBrk="1" hangingPunct="1"/>
            <a:r>
              <a:rPr lang="en-US">
                <a:latin typeface="Tahoma" charset="0"/>
              </a:rPr>
              <a:t>ex: skin color in humans – 4 + genes likely control it</a:t>
            </a:r>
          </a:p>
          <a:p>
            <a:pPr lvl="2" eaLnBrk="1" hangingPunct="1"/>
            <a:endParaRPr lang="en-US">
              <a:latin typeface="Tahoma" charset="0"/>
            </a:endParaRPr>
          </a:p>
          <a:p>
            <a:pPr eaLnBrk="1" hangingPunct="1"/>
            <a:endParaRPr lang="en-US">
              <a:latin typeface="Garamond" charset="0"/>
            </a:endParaRPr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43200"/>
            <a:ext cx="6400800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667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381000"/>
            <a:ext cx="8226425" cy="5715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Meiosis</a:t>
            </a:r>
          </a:p>
          <a:p>
            <a:pPr lvl="1"/>
            <a:r>
              <a:rPr lang="en-US" dirty="0" smtClean="0">
                <a:latin typeface="Arial" charset="0"/>
              </a:rPr>
              <a:t>Chromosome </a:t>
            </a:r>
            <a:r>
              <a:rPr lang="en-US" dirty="0">
                <a:latin typeface="Arial" charset="0"/>
              </a:rPr>
              <a:t>number</a:t>
            </a:r>
          </a:p>
          <a:p>
            <a:pPr lvl="2"/>
            <a:r>
              <a:rPr lang="en-US" b="1" u="sng" dirty="0">
                <a:latin typeface="Arial" charset="0"/>
              </a:rPr>
              <a:t>Homologous</a:t>
            </a:r>
            <a:r>
              <a:rPr lang="en-US" dirty="0">
                <a:latin typeface="Arial" charset="0"/>
              </a:rPr>
              <a:t> means corresponding to other parent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s genes</a:t>
            </a:r>
          </a:p>
          <a:p>
            <a:pPr lvl="2" eaLnBrk="1" hangingPunct="1"/>
            <a:r>
              <a:rPr lang="en-US" b="1" dirty="0">
                <a:latin typeface="Arial" charset="0"/>
              </a:rPr>
              <a:t>Ex: fruit fly: 8 chromosomes</a:t>
            </a:r>
          </a:p>
          <a:p>
            <a:pPr lvl="3" eaLnBrk="1" hangingPunct="1"/>
            <a:r>
              <a:rPr lang="en-US" b="1" dirty="0">
                <a:latin typeface="Arial" charset="0"/>
              </a:rPr>
              <a:t>4 from Mom, 4 from Dad</a:t>
            </a:r>
          </a:p>
          <a:p>
            <a:pPr lvl="3" eaLnBrk="1" hangingPunct="1"/>
            <a:r>
              <a:rPr lang="en-US" b="1" u="sng" dirty="0">
                <a:latin typeface="Arial" charset="0"/>
              </a:rPr>
              <a:t>Diploid</a:t>
            </a:r>
            <a:r>
              <a:rPr lang="en-US" dirty="0">
                <a:latin typeface="Arial" charset="0"/>
              </a:rPr>
              <a:t> = </a:t>
            </a:r>
            <a:r>
              <a:rPr lang="ja-JP" altLang="en-US" dirty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2 sets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dirty="0">
                <a:latin typeface="Arial" charset="0"/>
              </a:rPr>
              <a:t> (2N)</a:t>
            </a:r>
          </a:p>
          <a:p>
            <a:pPr lvl="4" eaLnBrk="1" hangingPunct="1"/>
            <a:r>
              <a:rPr lang="en-US" b="1" dirty="0">
                <a:latin typeface="Arial" charset="0"/>
              </a:rPr>
              <a:t>Fruit fly: 2N = 8</a:t>
            </a:r>
          </a:p>
          <a:p>
            <a:pPr lvl="3" eaLnBrk="1" hangingPunct="1"/>
            <a:r>
              <a:rPr lang="en-US" b="1" dirty="0">
                <a:latin typeface="Arial" charset="0"/>
              </a:rPr>
              <a:t>Gametes are </a:t>
            </a:r>
            <a:r>
              <a:rPr lang="en-US" b="1" u="sng" dirty="0">
                <a:latin typeface="Arial" charset="0"/>
              </a:rPr>
              <a:t>haploid</a:t>
            </a:r>
            <a:r>
              <a:rPr lang="en-US" b="1" dirty="0">
                <a:latin typeface="Arial" charset="0"/>
              </a:rPr>
              <a:t> (</a:t>
            </a:r>
            <a:r>
              <a:rPr lang="ja-JP" altLang="en-US" b="1" dirty="0">
                <a:latin typeface="Arial" charset="0"/>
              </a:rPr>
              <a:t>“</a:t>
            </a:r>
            <a:r>
              <a:rPr lang="en-US" b="1" dirty="0">
                <a:latin typeface="Arial" charset="0"/>
              </a:rPr>
              <a:t>one set</a:t>
            </a:r>
            <a:r>
              <a:rPr lang="ja-JP" altLang="en-US" b="1" dirty="0">
                <a:latin typeface="Arial" charset="0"/>
              </a:rPr>
              <a:t>”</a:t>
            </a:r>
            <a:r>
              <a:rPr lang="en-US" b="1" dirty="0">
                <a:latin typeface="Arial" charset="0"/>
              </a:rPr>
              <a:t>)</a:t>
            </a:r>
          </a:p>
          <a:p>
            <a:pPr lvl="4" eaLnBrk="1" hangingPunct="1"/>
            <a:r>
              <a:rPr lang="en-US" b="1" dirty="0">
                <a:latin typeface="Arial" charset="0"/>
              </a:rPr>
              <a:t>Fruit fly: N = 4</a:t>
            </a:r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267200"/>
            <a:ext cx="2514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495800"/>
            <a:ext cx="2743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4204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381000"/>
            <a:ext cx="8226425" cy="57150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Phases of meiosis</a:t>
            </a:r>
          </a:p>
          <a:p>
            <a:pPr lvl="1" eaLnBrk="1" hangingPunct="1"/>
            <a:r>
              <a:rPr lang="en-US">
                <a:latin typeface="Arial" charset="0"/>
              </a:rPr>
              <a:t>Meiosis I - # of chromosomes per cell is cut in half by separating homologous chromos.</a:t>
            </a:r>
          </a:p>
          <a:p>
            <a:pPr lvl="2" eaLnBrk="1" hangingPunct="1"/>
            <a:r>
              <a:rPr lang="en-US" u="sng">
                <a:latin typeface="Arial" charset="0"/>
              </a:rPr>
              <a:t>Crossing over</a:t>
            </a:r>
            <a:r>
              <a:rPr lang="en-US">
                <a:latin typeface="Arial" charset="0"/>
              </a:rPr>
              <a:t> happens, so cells NOT genetically identical</a:t>
            </a:r>
          </a:p>
          <a:p>
            <a:pPr lvl="1" eaLnBrk="1" hangingPunct="1"/>
            <a:r>
              <a:rPr lang="en-US">
                <a:latin typeface="Arial" charset="0"/>
              </a:rPr>
              <a:t>Meiosis II – 2N cells divide again to form 4 cells that are N</a:t>
            </a:r>
            <a:endParaRPr lang="en-US" u="sng">
              <a:latin typeface="Arial" charset="0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657600"/>
            <a:ext cx="2589213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648200" y="3810000"/>
            <a:ext cx="476250" cy="3667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2N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632325" y="4608513"/>
            <a:ext cx="4762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4N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181600" y="5410200"/>
            <a:ext cx="476250" cy="3667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2N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562600" y="6248400"/>
            <a:ext cx="349250" cy="3667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N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05000" y="4876800"/>
            <a:ext cx="1085850" cy="3667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Meiosis I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371600" y="5867400"/>
            <a:ext cx="1149350" cy="366713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Meiosis II</a:t>
            </a:r>
          </a:p>
        </p:txBody>
      </p:sp>
    </p:spTree>
    <p:extLst>
      <p:ext uri="{BB962C8B-B14F-4D97-AF65-F5344CB8AC3E}">
        <p14:creationId xmlns:p14="http://schemas.microsoft.com/office/powerpoint/2010/main" val="2423407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pic>
        <p:nvPicPr>
          <p:cNvPr id="921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00200"/>
            <a:ext cx="8226425" cy="4497388"/>
          </a:xfrm>
        </p:spPr>
      </p:pic>
    </p:spTree>
    <p:extLst>
      <p:ext uri="{BB962C8B-B14F-4D97-AF65-F5344CB8AC3E}">
        <p14:creationId xmlns:p14="http://schemas.microsoft.com/office/powerpoint/2010/main" val="160783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381000"/>
            <a:ext cx="8226425" cy="57150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  <a:defRPr/>
            </a:pPr>
            <a:r>
              <a:rPr lang="en-US" smtClean="0">
                <a:ea typeface="+mn-ea"/>
              </a:rPr>
              <a:t>Gamete formation: meiosis is the process that produces them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smtClean="0">
                <a:ea typeface="+mn-ea"/>
              </a:rPr>
              <a:t>Comparing Mitosis &amp; Meiosis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u="sng" smtClean="0"/>
              <a:t>Mitosis</a:t>
            </a:r>
            <a:r>
              <a:rPr lang="en-US" smtClean="0"/>
              <a:t> produces 2 genetically </a:t>
            </a:r>
            <a:r>
              <a:rPr lang="en-US" u="sng" smtClean="0"/>
              <a:t>identical</a:t>
            </a:r>
            <a:r>
              <a:rPr lang="en-US" smtClean="0"/>
              <a:t> diploid cells</a:t>
            </a:r>
          </a:p>
          <a:p>
            <a:pPr lvl="1" eaLnBrk="1" hangingPunct="1">
              <a:buFont typeface="Wingdings" pitchFamily="2" charset="2"/>
              <a:buChar char="§"/>
              <a:defRPr/>
            </a:pPr>
            <a:r>
              <a:rPr lang="en-US" u="sng" smtClean="0"/>
              <a:t>Meiosis</a:t>
            </a:r>
            <a:r>
              <a:rPr lang="en-US" smtClean="0"/>
              <a:t> produces 4 genetically </a:t>
            </a:r>
            <a:r>
              <a:rPr lang="en-US" u="sng" smtClean="0"/>
              <a:t>different</a:t>
            </a:r>
            <a:r>
              <a:rPr lang="en-US" smtClean="0"/>
              <a:t> haploid cells</a:t>
            </a:r>
            <a:endParaRPr lang="en-US" u="sng" smtClean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91000"/>
            <a:ext cx="2514600" cy="181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657600"/>
            <a:ext cx="4267200" cy="296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5954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245</Words>
  <Application>Microsoft Macintosh PowerPoint</Application>
  <PresentationFormat>On-screen Show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 11-3 &amp; 11-4:  -Beyond Simple Dominance -Meiosis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Eugene School District 4J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11-3 &amp; 11-4: Beyond Dom./Recessive &amp; Meiosis</dc:title>
  <dc:creator>Sheldon High School</dc:creator>
  <cp:lastModifiedBy>Sheldon High School</cp:lastModifiedBy>
  <cp:revision>9</cp:revision>
  <dcterms:created xsi:type="dcterms:W3CDTF">2013-11-07T18:03:43Z</dcterms:created>
  <dcterms:modified xsi:type="dcterms:W3CDTF">2013-11-08T15:33:10Z</dcterms:modified>
</cp:coreProperties>
</file>