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43ED-8376-1444-8FD8-756EDFAFE4B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5917E-E07E-BA49-B1F8-E8B551CCF9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297" y="893755"/>
            <a:ext cx="8246454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Oct. 11 senior paper draft should be at least 3000 words from beginning of intro to end of conclusion.</a:t>
            </a:r>
          </a:p>
          <a:p>
            <a:r>
              <a:rPr lang="en-US" sz="2800" dirty="0" smtClean="0"/>
              <a:t>It should include these things: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Title page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Table of contents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Body of the paper, divided into organized sections and showing your arguments supported by cited quotations and references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Conclusion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Works Cited page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(Works Consulted page is optional)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297" y="893755"/>
            <a:ext cx="82464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title of the paper should be relatively brief but should reflect the subject you are writing about.</a:t>
            </a:r>
          </a:p>
          <a:p>
            <a:endParaRPr lang="en-US" sz="2800" dirty="0" smtClean="0"/>
          </a:p>
          <a:p>
            <a:r>
              <a:rPr lang="en-US" sz="2800" dirty="0" smtClean="0"/>
              <a:t>You should not use your research question for the title.</a:t>
            </a:r>
          </a:p>
          <a:p>
            <a:endParaRPr lang="en-US" sz="2800" dirty="0" smtClean="0"/>
          </a:p>
          <a:p>
            <a:r>
              <a:rPr lang="en-US" sz="2800" dirty="0" smtClean="0"/>
              <a:t>A classic formula for writing titles uses the mnemonic </a:t>
            </a:r>
          </a:p>
          <a:p>
            <a:r>
              <a:rPr lang="en-US" sz="2800" dirty="0" smtClean="0"/>
              <a:t>“Creative-Colon-Concrete” (“Creative: Concrete”)</a:t>
            </a:r>
          </a:p>
          <a:p>
            <a:pPr lvl="1"/>
            <a:r>
              <a:rPr lang="en-US" sz="2800" dirty="0" smtClean="0"/>
              <a:t>or</a:t>
            </a:r>
          </a:p>
          <a:p>
            <a:r>
              <a:rPr lang="en-US" sz="2800" dirty="0" smtClean="0"/>
              <a:t>“Quotation-Colon-Concrete” (“Quotation: Concrete”)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297" y="893755"/>
            <a:ext cx="82464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“All That Glitters”: Gold Mining in the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</a:t>
            </a:r>
          </a:p>
          <a:p>
            <a:endParaRPr lang="en-US" sz="3200" dirty="0" smtClean="0"/>
          </a:p>
          <a:p>
            <a:r>
              <a:rPr lang="en-US" sz="3200" dirty="0" smtClean="0"/>
              <a:t>Purple Prose: The Florid World of </a:t>
            </a:r>
            <a:r>
              <a:rPr lang="en-US" sz="3200" i="1" dirty="0" smtClean="0"/>
              <a:t>Twilight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Restoring Habitat: The Effect of Dam Removal on Salmon Populations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162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4j school district Eugene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Jessica</cp:lastModifiedBy>
  <cp:revision>1</cp:revision>
  <dcterms:created xsi:type="dcterms:W3CDTF">2017-09-28T16:04:46Z</dcterms:created>
  <dcterms:modified xsi:type="dcterms:W3CDTF">2017-09-28T16:15:09Z</dcterms:modified>
</cp:coreProperties>
</file>