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36"/>
  </p:notesMasterIdLst>
  <p:sldIdLst>
    <p:sldId id="381" r:id="rId2"/>
    <p:sldId id="269" r:id="rId3"/>
    <p:sldId id="270" r:id="rId4"/>
    <p:sldId id="271" r:id="rId5"/>
    <p:sldId id="272" r:id="rId6"/>
    <p:sldId id="273" r:id="rId7"/>
    <p:sldId id="316" r:id="rId8"/>
    <p:sldId id="274" r:id="rId9"/>
    <p:sldId id="275" r:id="rId10"/>
    <p:sldId id="334" r:id="rId11"/>
    <p:sldId id="411" r:id="rId12"/>
    <p:sldId id="412" r:id="rId13"/>
    <p:sldId id="268" r:id="rId14"/>
    <p:sldId id="276" r:id="rId15"/>
    <p:sldId id="277" r:id="rId16"/>
    <p:sldId id="278" r:id="rId17"/>
    <p:sldId id="280" r:id="rId18"/>
    <p:sldId id="281" r:id="rId19"/>
    <p:sldId id="257" r:id="rId20"/>
    <p:sldId id="259" r:id="rId21"/>
    <p:sldId id="319" r:id="rId22"/>
    <p:sldId id="410" r:id="rId23"/>
    <p:sldId id="283" r:id="rId24"/>
    <p:sldId id="288" r:id="rId25"/>
    <p:sldId id="289" r:id="rId26"/>
    <p:sldId id="290" r:id="rId27"/>
    <p:sldId id="291" r:id="rId28"/>
    <p:sldId id="292" r:id="rId29"/>
    <p:sldId id="293" r:id="rId30"/>
    <p:sldId id="294" r:id="rId31"/>
    <p:sldId id="295" r:id="rId32"/>
    <p:sldId id="296" r:id="rId33"/>
    <p:sldId id="297" r:id="rId34"/>
    <p:sldId id="299" r:id="rId35"/>
    <p:sldId id="300" r:id="rId36"/>
    <p:sldId id="301" r:id="rId37"/>
    <p:sldId id="302" r:id="rId38"/>
    <p:sldId id="260" r:id="rId39"/>
    <p:sldId id="261" r:id="rId40"/>
    <p:sldId id="262" r:id="rId41"/>
    <p:sldId id="263" r:id="rId42"/>
    <p:sldId id="304" r:id="rId43"/>
    <p:sldId id="305" r:id="rId44"/>
    <p:sldId id="310" r:id="rId45"/>
    <p:sldId id="311" r:id="rId46"/>
    <p:sldId id="312" r:id="rId47"/>
    <p:sldId id="313" r:id="rId48"/>
    <p:sldId id="314" r:id="rId49"/>
    <p:sldId id="407" r:id="rId50"/>
    <p:sldId id="408" r:id="rId51"/>
    <p:sldId id="409" r:id="rId52"/>
    <p:sldId id="406" r:id="rId53"/>
    <p:sldId id="322" r:id="rId54"/>
    <p:sldId id="323"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24" r:id="rId102"/>
    <p:sldId id="325" r:id="rId103"/>
    <p:sldId id="385" r:id="rId104"/>
    <p:sldId id="384"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13" r:id="rId122"/>
    <p:sldId id="414" r:id="rId123"/>
    <p:sldId id="415" r:id="rId124"/>
    <p:sldId id="416" r:id="rId125"/>
    <p:sldId id="417" r:id="rId126"/>
    <p:sldId id="418" r:id="rId127"/>
    <p:sldId id="419" r:id="rId128"/>
    <p:sldId id="420" r:id="rId129"/>
    <p:sldId id="421" r:id="rId130"/>
    <p:sldId id="422" r:id="rId131"/>
    <p:sldId id="423" r:id="rId132"/>
    <p:sldId id="402" r:id="rId133"/>
    <p:sldId id="404" r:id="rId134"/>
    <p:sldId id="403" r:id="rId1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CC"/>
    <a:srgbClr val="0066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08"/>
    <p:restoredTop sz="50085"/>
  </p:normalViewPr>
  <p:slideViewPr>
    <p:cSldViewPr>
      <p:cViewPr varScale="1">
        <p:scale>
          <a:sx n="46" d="100"/>
          <a:sy n="46" d="100"/>
        </p:scale>
        <p:origin x="195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notesMaster" Target="notesMasters/notesMaster1.xml"/><Relationship Id="rId137" Type="http://schemas.openxmlformats.org/officeDocument/2006/relationships/presProps" Target="presProps.xml"/><Relationship Id="rId138" Type="http://schemas.openxmlformats.org/officeDocument/2006/relationships/viewProps" Target="viewProps.xml"/><Relationship Id="rId13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24374DB7-BF6F-8E44-8C83-0F884CF17F9A}" type="slidenum">
              <a:rPr lang="en-US" altLang="en-US"/>
              <a:pPr/>
              <a:t>‹#›</a:t>
            </a:fld>
            <a:endParaRPr lang="en-US" altLang="en-US"/>
          </a:p>
        </p:txBody>
      </p:sp>
    </p:spTree>
    <p:extLst>
      <p:ext uri="{BB962C8B-B14F-4D97-AF65-F5344CB8AC3E}">
        <p14:creationId xmlns:p14="http://schemas.microsoft.com/office/powerpoint/2010/main" val="1982275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8" charset="-128"/>
        <a:cs typeface="ＭＳ Ｐゴシック" pitchFamily="-9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EF8778A-97F9-E340-848A-A615E71F345C}" type="slidenum">
              <a:rPr lang="en-US" altLang="en-US" sz="1200"/>
              <a:pPr eaLnBrk="1" hangingPunct="1"/>
              <a:t>2</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27537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908031E-F1AD-394D-9B55-EBB2C3063FA5}" type="slidenum">
              <a:rPr lang="en-US" altLang="en-US" sz="1200"/>
              <a:pPr eaLnBrk="1" hangingPunct="1"/>
              <a:t>14</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9718992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B8D5BB0-3BA9-4043-8B25-C69C431B77F7}" type="slidenum">
              <a:rPr lang="en-US" altLang="en-US" sz="1200"/>
              <a:pPr eaLnBrk="1" hangingPunct="1"/>
              <a:t>114</a:t>
            </a:fld>
            <a:endParaRPr lang="en-US" altLang="en-US" sz="120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2739118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AE6E475-D690-2E47-8BF4-A45F41BFAD26}" type="slidenum">
              <a:rPr lang="en-US" altLang="en-US" sz="1200"/>
              <a:pPr eaLnBrk="1" hangingPunct="1"/>
              <a:t>115</a:t>
            </a:fld>
            <a:endParaRPr lang="en-US" altLang="en-US" sz="120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4314193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4CC40B4-9936-C74A-98A5-5EB8BF4D0824}" type="slidenum">
              <a:rPr lang="en-US" altLang="en-US" sz="1200"/>
              <a:pPr eaLnBrk="1" hangingPunct="1"/>
              <a:t>116</a:t>
            </a:fld>
            <a:endParaRPr lang="en-US" altLang="en-US" sz="120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201455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DF3C93-12AA-F844-A156-0DAE5C5BBF80}" type="slidenum">
              <a:rPr lang="en-US" altLang="en-US" sz="1200"/>
              <a:pPr eaLnBrk="1" hangingPunct="1"/>
              <a:t>117</a:t>
            </a:fld>
            <a:endParaRPr lang="en-US" altLang="en-US" sz="120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6659474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B0062E6-A64D-784F-AD0E-2DD9A7B98C9D}" type="slidenum">
              <a:rPr lang="en-US" altLang="en-US" sz="1200"/>
              <a:pPr eaLnBrk="1" hangingPunct="1"/>
              <a:t>118</a:t>
            </a:fld>
            <a:endParaRPr lang="en-US" altLang="en-US" sz="120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192900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0734FB3-E317-2749-8314-9D6F52AE8BB6}" type="slidenum">
              <a:rPr lang="en-US" altLang="en-US" sz="1200"/>
              <a:pPr eaLnBrk="1" hangingPunct="1"/>
              <a:t>119</a:t>
            </a:fld>
            <a:endParaRPr lang="en-US" altLang="en-US" sz="120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079009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F9CF2BD-12BF-1A42-B5C4-CF75C2BDC250}" type="slidenum">
              <a:rPr lang="en-US" altLang="en-US" sz="1200"/>
              <a:pPr eaLnBrk="1" hangingPunct="1"/>
              <a:t>120</a:t>
            </a:fld>
            <a:endParaRPr lang="en-US" altLang="en-US" sz="120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0748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0DA636F-C09C-9C41-8CC5-A3D597F990CD}" type="slidenum">
              <a:rPr lang="en-US" altLang="en-US" sz="1200"/>
              <a:pPr eaLnBrk="1" hangingPunct="1"/>
              <a:t>15</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7615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ACDECB-2792-894A-89B9-899D47B0D747}" type="slidenum">
              <a:rPr lang="en-US" altLang="en-US" sz="1200"/>
              <a:pPr eaLnBrk="1" hangingPunct="1"/>
              <a:t>16</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1397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8CE10AD-58CB-BC4C-B793-C70C5AAD813B}" type="slidenum">
              <a:rPr lang="en-US" altLang="en-US" sz="1200"/>
              <a:pPr eaLnBrk="1" hangingPunct="1"/>
              <a:t>17</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13990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60C2A42-7A3C-3043-A3B3-7CD0A581E2A0}" type="slidenum">
              <a:rPr lang="en-US" altLang="en-US" sz="1200"/>
              <a:pPr eaLnBrk="1" hangingPunct="1"/>
              <a:t>18</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2627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3331C6E-91E5-994D-AF88-0D10DE5E4B6C}" type="slidenum">
              <a:rPr lang="en-US" altLang="en-US" sz="1200"/>
              <a:pPr eaLnBrk="1" hangingPunct="1"/>
              <a:t>19</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65346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5D9844A-A493-F34F-BB98-8B419D78743A}" type="slidenum">
              <a:rPr lang="en-US" altLang="en-US" sz="1200"/>
              <a:pPr eaLnBrk="1" hangingPunct="1"/>
              <a:t>20</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13079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D7D2A43-4468-ED4F-B0CE-FEECAF95AC99}" type="slidenum">
              <a:rPr lang="en-US" altLang="en-US" sz="1200"/>
              <a:pPr eaLnBrk="1" hangingPunct="1"/>
              <a:t>23</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23903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4CADDB-8270-0441-99F0-F0F532C7FD76}" type="slidenum">
              <a:rPr lang="en-US" altLang="en-US" sz="1200"/>
              <a:pPr eaLnBrk="1" hangingPunct="1"/>
              <a:t>24</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88466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197711-589B-2540-9A96-D4123234F097}" type="slidenum">
              <a:rPr lang="en-US" altLang="en-US" sz="1200"/>
              <a:pPr eaLnBrk="1" hangingPunct="1"/>
              <a:t>25</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059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F362B2-8DD5-5C47-B909-38458C92287C}" type="slidenum">
              <a:rPr lang="en-US" altLang="en-US" sz="1200"/>
              <a:pPr eaLnBrk="1" hangingPunct="1"/>
              <a:t>3</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8734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9348B3-55D0-F44E-9822-9BBE9D9D4129}" type="slidenum">
              <a:rPr lang="en-US" altLang="en-US" sz="1200"/>
              <a:pPr eaLnBrk="1" hangingPunct="1"/>
              <a:t>26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35057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C78D9D6-8ED4-A14A-ADDA-51FC34292668}" type="slidenum">
              <a:rPr lang="en-US" altLang="en-US" sz="1200"/>
              <a:pPr eaLnBrk="1" hangingPunct="1"/>
              <a:t>27</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7606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DF6922E-7B96-2A4F-95E2-B8900A42A719}" type="slidenum">
              <a:rPr lang="en-US" altLang="en-US" sz="1200"/>
              <a:pPr eaLnBrk="1" hangingPunct="1"/>
              <a:t>28</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05894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ACBA4B1-A2F8-EA41-967C-91A952B29F99}" type="slidenum">
              <a:rPr lang="en-US" altLang="en-US" sz="1200"/>
              <a:pPr eaLnBrk="1" hangingPunct="1"/>
              <a:t>29</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89366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37C798-23DD-CF44-84F3-EBCE1DADF553}" type="slidenum">
              <a:rPr lang="en-US" altLang="en-US" sz="1200"/>
              <a:pPr eaLnBrk="1" hangingPunct="1"/>
              <a:t>30</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87231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0412831-F0B3-3B49-B43E-CAE1F646DD30}" type="slidenum">
              <a:rPr lang="en-US" altLang="en-US" sz="1200"/>
              <a:pPr eaLnBrk="1" hangingPunct="1"/>
              <a:t>31</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875335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1864FD3-6C22-604D-8EB5-8C90C89FBDE4}" type="slidenum">
              <a:rPr lang="en-US" altLang="en-US" sz="1200"/>
              <a:pPr eaLnBrk="1" hangingPunct="1"/>
              <a:t>32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8463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DF82E75-18FE-5944-939C-C8B8C8263EAD}" type="slidenum">
              <a:rPr lang="en-US" altLang="en-US" sz="1200"/>
              <a:pPr eaLnBrk="1" hangingPunct="1"/>
              <a:t>33</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103318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B3FC137-C9D0-0448-8DC1-70997CA9864E}" type="slidenum">
              <a:rPr lang="en-US" altLang="en-US" sz="1200"/>
              <a:pPr eaLnBrk="1" hangingPunct="1"/>
              <a:t>34</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97322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E0B942A-D777-9842-832E-A20371311473}" type="slidenum">
              <a:rPr lang="en-US" altLang="en-US" sz="1200"/>
              <a:pPr eaLnBrk="1" hangingPunct="1"/>
              <a:t>35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399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64860EB-5649-3346-A034-75306DC0FBC4}" type="slidenum">
              <a:rPr lang="en-US" altLang="en-US" sz="1200"/>
              <a:pPr eaLnBrk="1" hangingPunct="1"/>
              <a:t>4</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50322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B5A7D7A-105A-1747-874B-F92690919CD2}" type="slidenum">
              <a:rPr lang="en-US" altLang="en-US" sz="1200"/>
              <a:pPr eaLnBrk="1" hangingPunct="1"/>
              <a:t>36</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112255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67B162-51DA-BF47-A2DB-DE9750FC4190}" type="slidenum">
              <a:rPr lang="en-US" altLang="en-US" sz="1200"/>
              <a:pPr eaLnBrk="1" hangingPunct="1"/>
              <a:t>37</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32114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566050-E32D-1F4F-A286-D32A03AAFE24}" type="slidenum">
              <a:rPr lang="en-US" altLang="en-US" sz="1200"/>
              <a:pPr eaLnBrk="1" hangingPunct="1"/>
              <a:t>38</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067854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EBA9BD-F468-7949-A970-DBC1A023D207}" type="slidenum">
              <a:rPr lang="en-US" altLang="en-US" sz="1200"/>
              <a:pPr eaLnBrk="1" hangingPunct="1"/>
              <a:t>39</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352118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6166BD-1625-3A42-8067-907C4FADFFC9}" type="slidenum">
              <a:rPr lang="en-US" altLang="en-US" sz="1200"/>
              <a:pPr eaLnBrk="1" hangingPunct="1"/>
              <a:t>40</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82436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44BFD22-E190-FE44-9B45-8B1353A2566C}" type="slidenum">
              <a:rPr lang="en-US" altLang="en-US" sz="1200"/>
              <a:pPr eaLnBrk="1" hangingPunct="1"/>
              <a:t>41</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charset="-128"/>
              </a:rPr>
              <a:t>Print out the next 3 slides</a:t>
            </a:r>
          </a:p>
        </p:txBody>
      </p:sp>
    </p:spTree>
    <p:extLst>
      <p:ext uri="{BB962C8B-B14F-4D97-AF65-F5344CB8AC3E}">
        <p14:creationId xmlns:p14="http://schemas.microsoft.com/office/powerpoint/2010/main" val="1909002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161CDA0-FCE3-E647-9504-0CEE2A28B4FC}" type="slidenum">
              <a:rPr lang="en-US" altLang="en-US" sz="1200"/>
              <a:pPr eaLnBrk="1" hangingPunct="1"/>
              <a:t>42</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5344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FD62FC7-3BD3-604F-98C9-22D4F04240CA}" type="slidenum">
              <a:rPr lang="en-US" altLang="en-US" sz="1200"/>
              <a:pPr eaLnBrk="1" hangingPunct="1"/>
              <a:t>43</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39523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F1F96F0-8490-424D-90F4-EEFCD030339B}" type="slidenum">
              <a:rPr lang="en-US" altLang="en-US" sz="1200"/>
              <a:pPr eaLnBrk="1" hangingPunct="1"/>
              <a:t>44</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532670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848859-383A-C14A-A3F9-309A9DB68B12}" type="slidenum">
              <a:rPr lang="en-US" altLang="en-US" sz="1200"/>
              <a:pPr eaLnBrk="1" hangingPunct="1"/>
              <a:t>45</a:t>
            </a:fld>
            <a:endParaRPr lang="en-US" alt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35179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A3B3449-1B7C-9948-9672-7768E0D30C07}" type="slidenum">
              <a:rPr lang="en-US" altLang="en-US" sz="1200"/>
              <a:pPr eaLnBrk="1" hangingPunct="1"/>
              <a:t>5</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841148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834071-1D10-E94C-A00D-BEA940C8C1B1}" type="slidenum">
              <a:rPr lang="en-US" altLang="en-US" sz="1200"/>
              <a:pPr eaLnBrk="1" hangingPunct="1"/>
              <a:t>46</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92067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1E21F26-DD70-084A-A534-5616B59844C5}" type="slidenum">
              <a:rPr lang="en-US" altLang="en-US" sz="1200"/>
              <a:pPr eaLnBrk="1" hangingPunct="1"/>
              <a:t>47</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04569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56E7C3-0E29-4047-89C5-480A86693189}" type="slidenum">
              <a:rPr lang="en-US" altLang="en-US" sz="1200"/>
              <a:pPr eaLnBrk="1" hangingPunct="1"/>
              <a:t>48</a:t>
            </a:fld>
            <a:endParaRPr lang="en-US"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680466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Most reasoning uses words – words are not always as precise as we think they are.</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7895A3-4DCB-8F44-93E7-2A5726F50D6F}" type="slidenum">
              <a:rPr lang="en-US" altLang="en-US" sz="1200"/>
              <a:pPr eaLnBrk="1" hangingPunct="1"/>
              <a:t>52</a:t>
            </a:fld>
            <a:endParaRPr lang="en-US" altLang="en-US" sz="1200"/>
          </a:p>
        </p:txBody>
      </p:sp>
    </p:spTree>
    <p:extLst>
      <p:ext uri="{BB962C8B-B14F-4D97-AF65-F5344CB8AC3E}">
        <p14:creationId xmlns:p14="http://schemas.microsoft.com/office/powerpoint/2010/main" val="7060433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5C3B38A-DEDB-2949-8A45-CED971FB19ED}" type="slidenum">
              <a:rPr lang="en-US" altLang="en-US" sz="1200"/>
              <a:pPr eaLnBrk="1" hangingPunct="1"/>
              <a:t>55</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Discuss! (This is a TRUE statement). Bigger cities have more of everything – elementary schools, McDonalds, churches etc.</a:t>
            </a:r>
          </a:p>
        </p:txBody>
      </p:sp>
    </p:spTree>
    <p:extLst>
      <p:ext uri="{BB962C8B-B14F-4D97-AF65-F5344CB8AC3E}">
        <p14:creationId xmlns:p14="http://schemas.microsoft.com/office/powerpoint/2010/main" val="496987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D174AB3-2F07-9D4F-A8EB-F136A2B18693}" type="slidenum">
              <a:rPr lang="en-US" altLang="en-US" sz="1200"/>
              <a:pPr eaLnBrk="1" hangingPunct="1"/>
              <a:t>56</a:t>
            </a:fld>
            <a:endParaRPr lang="en-US"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Discuss</a:t>
            </a:r>
          </a:p>
        </p:txBody>
      </p:sp>
    </p:spTree>
    <p:extLst>
      <p:ext uri="{BB962C8B-B14F-4D97-AF65-F5344CB8AC3E}">
        <p14:creationId xmlns:p14="http://schemas.microsoft.com/office/powerpoint/2010/main" val="159259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36EB9E-736E-C04C-A20E-C594658F802E}" type="slidenum">
              <a:rPr lang="en-US" altLang="en-US" sz="1200"/>
              <a:pPr eaLnBrk="1" hangingPunct="1"/>
              <a:t>57</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Discuss</a:t>
            </a:r>
          </a:p>
        </p:txBody>
      </p:sp>
    </p:spTree>
    <p:extLst>
      <p:ext uri="{BB962C8B-B14F-4D97-AF65-F5344CB8AC3E}">
        <p14:creationId xmlns:p14="http://schemas.microsoft.com/office/powerpoint/2010/main" val="1359512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7C30A2-679C-D843-9816-1FDD9477E1E7}" type="slidenum">
              <a:rPr lang="en-US" altLang="en-US" sz="1200"/>
              <a:pPr eaLnBrk="1" hangingPunct="1"/>
              <a:t>58</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Discuss</a:t>
            </a:r>
          </a:p>
        </p:txBody>
      </p:sp>
    </p:spTree>
    <p:extLst>
      <p:ext uri="{BB962C8B-B14F-4D97-AF65-F5344CB8AC3E}">
        <p14:creationId xmlns:p14="http://schemas.microsoft.com/office/powerpoint/2010/main" val="480298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061E7A-7AA9-2A42-BA83-E9CF012EC838}" type="slidenum">
              <a:rPr lang="en-US" altLang="en-US" sz="1200"/>
              <a:pPr eaLnBrk="1" hangingPunct="1"/>
              <a:t>59</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398295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366E3E4-0774-3741-B5FD-D10F76BF6272}" type="slidenum">
              <a:rPr lang="en-US" altLang="en-US" sz="1200"/>
              <a:pPr eaLnBrk="1" hangingPunct="1"/>
              <a:t>60</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09668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8A90B28-200C-4C44-85F2-0905B92FAEC4}" type="slidenum">
              <a:rPr lang="en-US" altLang="en-US" sz="1200"/>
              <a:pPr eaLnBrk="1" hangingPunct="1"/>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60709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9D6387F-D993-E94B-A075-A5AC82D6ED02}" type="slidenum">
              <a:rPr lang="en-US" altLang="en-US" sz="1200"/>
              <a:pPr eaLnBrk="1" hangingPunct="1"/>
              <a:t>61</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“Nobody has proved the Loch Ness Monster doesn’t exist”</a:t>
            </a:r>
          </a:p>
        </p:txBody>
      </p:sp>
    </p:spTree>
    <p:extLst>
      <p:ext uri="{BB962C8B-B14F-4D97-AF65-F5344CB8AC3E}">
        <p14:creationId xmlns:p14="http://schemas.microsoft.com/office/powerpoint/2010/main" val="2086206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A5FA26F-296F-BC47-848D-261AE4525AD2}" type="slidenum">
              <a:rPr lang="en-US" altLang="en-US" sz="1200"/>
              <a:pPr eaLnBrk="1" hangingPunct="1"/>
              <a:t>62</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“All French people are rude”</a:t>
            </a:r>
          </a:p>
        </p:txBody>
      </p:sp>
    </p:spTree>
    <p:extLst>
      <p:ext uri="{BB962C8B-B14F-4D97-AF65-F5344CB8AC3E}">
        <p14:creationId xmlns:p14="http://schemas.microsoft.com/office/powerpoint/2010/main" val="601385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29E6E2F-C316-444C-A26A-50F6868DC8DE}" type="slidenum">
              <a:rPr lang="en-US" altLang="en-US" sz="1200"/>
              <a:pPr eaLnBrk="1" hangingPunct="1"/>
              <a:t>63</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My opponent suggests that lowering taxes will be a good idea -- this is coming from a woman who eats a pint of Ben and Jerry’s each night!</a:t>
            </a:r>
            <a:endParaRPr lang="en-GB" altLang="en-US">
              <a:ea typeface="ＭＳ Ｐゴシック" charset="-128"/>
            </a:endParaRPr>
          </a:p>
        </p:txBody>
      </p:sp>
    </p:spTree>
    <p:extLst>
      <p:ext uri="{BB962C8B-B14F-4D97-AF65-F5344CB8AC3E}">
        <p14:creationId xmlns:p14="http://schemas.microsoft.com/office/powerpoint/2010/main" val="1172755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521B553-A0FA-7644-80AE-6AEDAFBD95F7}" type="slidenum">
              <a:rPr lang="en-US" altLang="en-US" sz="1200"/>
              <a:pPr eaLnBrk="1" hangingPunct="1"/>
              <a:t>64</a:t>
            </a:fld>
            <a:endParaRPr lang="en-US"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The bible says god exists, and the bible is the word of god, so it must be true”</a:t>
            </a:r>
          </a:p>
        </p:txBody>
      </p:sp>
    </p:spTree>
    <p:extLst>
      <p:ext uri="{BB962C8B-B14F-4D97-AF65-F5344CB8AC3E}">
        <p14:creationId xmlns:p14="http://schemas.microsoft.com/office/powerpoint/2010/main" val="1544617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5AC19E7-8AC1-F042-B40E-00282B23B17C}" type="slidenum">
              <a:rPr lang="en-US" altLang="en-US" sz="1200"/>
              <a:pPr eaLnBrk="1" hangingPunct="1"/>
              <a:t>65</a:t>
            </a:fld>
            <a:endParaRPr lang="en-US"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“It’s OK that my house produces 14x more CO2 than an average house – I’m an important person”</a:t>
            </a:r>
          </a:p>
        </p:txBody>
      </p:sp>
    </p:spTree>
    <p:extLst>
      <p:ext uri="{BB962C8B-B14F-4D97-AF65-F5344CB8AC3E}">
        <p14:creationId xmlns:p14="http://schemas.microsoft.com/office/powerpoint/2010/main" val="243268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34EF92-6171-FA42-95DB-BCAEBA16DBBC}" type="slidenum">
              <a:rPr lang="en-US" altLang="en-US" sz="1200"/>
              <a:pPr eaLnBrk="1" hangingPunct="1"/>
              <a:t>66</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“A hotdog is better than nothing, and nothing is better than steak, so a hotdog is better than steak”</a:t>
            </a:r>
          </a:p>
        </p:txBody>
      </p:sp>
    </p:spTree>
    <p:extLst>
      <p:ext uri="{BB962C8B-B14F-4D97-AF65-F5344CB8AC3E}">
        <p14:creationId xmlns:p14="http://schemas.microsoft.com/office/powerpoint/2010/main" val="1012502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1C6BDB8-82C8-FC4A-9EC5-2D06C0281042}" type="slidenum">
              <a:rPr lang="en-US" altLang="en-US" sz="1200"/>
              <a:pPr eaLnBrk="1" hangingPunct="1"/>
              <a:t>67</a:t>
            </a:fld>
            <a:endParaRPr lang="en-US" alt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“Year 12 are like cuddly puppies”</a:t>
            </a:r>
          </a:p>
        </p:txBody>
      </p:sp>
    </p:spTree>
    <p:extLst>
      <p:ext uri="{BB962C8B-B14F-4D97-AF65-F5344CB8AC3E}">
        <p14:creationId xmlns:p14="http://schemas.microsoft.com/office/powerpoint/2010/main" val="1272469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CD81E9-DA5B-6446-B0B8-07EFA34FF808}" type="slidenum">
              <a:rPr lang="en-US" altLang="en-US" sz="1200"/>
              <a:pPr eaLnBrk="1" hangingPunct="1"/>
              <a:t>68</a:t>
            </a:fld>
            <a:endParaRPr lang="en-US"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Are these stones dead or alive?</a:t>
            </a:r>
          </a:p>
        </p:txBody>
      </p:sp>
    </p:spTree>
    <p:extLst>
      <p:ext uri="{BB962C8B-B14F-4D97-AF65-F5344CB8AC3E}">
        <p14:creationId xmlns:p14="http://schemas.microsoft.com/office/powerpoint/2010/main" val="20279076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D02CC0-F70C-C74E-8980-1B27AF0C16DB}" type="slidenum">
              <a:rPr lang="en-US" altLang="en-US" sz="1200"/>
              <a:pPr eaLnBrk="1" hangingPunct="1"/>
              <a:t>69</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Do you know that your political views are destructive to our country?</a:t>
            </a:r>
          </a:p>
        </p:txBody>
      </p:sp>
    </p:spTree>
    <p:extLst>
      <p:ext uri="{BB962C8B-B14F-4D97-AF65-F5344CB8AC3E}">
        <p14:creationId xmlns:p14="http://schemas.microsoft.com/office/powerpoint/2010/main" val="968338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A62C9B-F4F5-C94F-8491-8C8C20E32F5E}" type="slidenum">
              <a:rPr lang="en-US" altLang="en-US" sz="1200"/>
              <a:pPr eaLnBrk="1" hangingPunct="1"/>
              <a:t>70</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72230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Can they figure it out?</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EEB9971-2C0B-F148-9921-CC7B9BA6802F}" type="slidenum">
              <a:rPr lang="en-US" altLang="en-US" sz="1200"/>
              <a:pPr eaLnBrk="1" hangingPunct="1"/>
              <a:t>7</a:t>
            </a:fld>
            <a:endParaRPr lang="en-US" altLang="en-US" sz="1200"/>
          </a:p>
        </p:txBody>
      </p:sp>
    </p:spTree>
    <p:extLst>
      <p:ext uri="{BB962C8B-B14F-4D97-AF65-F5344CB8AC3E}">
        <p14:creationId xmlns:p14="http://schemas.microsoft.com/office/powerpoint/2010/main" val="1760281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89DD41-85AC-A043-903B-AC269A8F3679}" type="slidenum">
              <a:rPr lang="en-US" altLang="en-US" sz="1200"/>
              <a:pPr eaLnBrk="1" hangingPunct="1"/>
              <a:t>71</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820388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5A46E79-37B1-0B4C-9C32-BF0C7679E24F}" type="slidenum">
              <a:rPr lang="en-US" altLang="en-US" sz="1200"/>
              <a:pPr eaLnBrk="1" hangingPunct="1"/>
              <a:t>72</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933110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6B568C0-E6B0-5843-82C6-824795B3C589}" type="slidenum">
              <a:rPr lang="en-US" altLang="en-US" sz="1200"/>
              <a:pPr eaLnBrk="1" hangingPunct="1"/>
              <a:t>73</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6939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D58E97-C15D-CF4E-9DAF-EBA562F951C0}" type="slidenum">
              <a:rPr lang="en-US" altLang="en-US" sz="1200"/>
              <a:pPr eaLnBrk="1" hangingPunct="1"/>
              <a:t>74</a:t>
            </a:fld>
            <a:endParaRPr lang="en-US" alt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7407593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CDEA1FB-65E4-514A-8EE6-FF35A3D48566}" type="slidenum">
              <a:rPr lang="en-US" altLang="en-US" sz="1200"/>
              <a:pPr eaLnBrk="1" hangingPunct="1"/>
              <a:t>75</a:t>
            </a:fld>
            <a:endParaRPr lang="en-US"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We should beat year 12 students to make them work harder</a:t>
            </a:r>
          </a:p>
        </p:txBody>
      </p:sp>
    </p:spTree>
    <p:extLst>
      <p:ext uri="{BB962C8B-B14F-4D97-AF65-F5344CB8AC3E}">
        <p14:creationId xmlns:p14="http://schemas.microsoft.com/office/powerpoint/2010/main" val="1285228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BC6585-CFD4-194D-AEAC-820518EB8036}" type="slidenum">
              <a:rPr lang="en-US" altLang="en-US" sz="1200"/>
              <a:pPr eaLnBrk="1" hangingPunct="1"/>
              <a:t>76</a:t>
            </a:fld>
            <a:endParaRPr lang="en-US"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789376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E3D515D-0327-E84C-8864-2F0FE2BE6D9E}" type="slidenum">
              <a:rPr lang="en-US" altLang="en-US" sz="1200"/>
              <a:pPr eaLnBrk="1" hangingPunct="1"/>
              <a:t>77</a:t>
            </a:fld>
            <a:endParaRPr lang="en-US" alt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5022786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24594B3-196A-E743-BF55-56B7E246693D}" type="slidenum">
              <a:rPr lang="en-US" altLang="en-US" sz="1200"/>
              <a:pPr eaLnBrk="1" hangingPunct="1"/>
              <a:t>78</a:t>
            </a:fld>
            <a:endParaRPr lang="en-US" alt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50573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D1F626-6A4E-7943-B4D5-4D246C77DD52}" type="slidenum">
              <a:rPr lang="en-US" altLang="en-US" sz="1200"/>
              <a:pPr eaLnBrk="1" hangingPunct="1"/>
              <a:t>79</a:t>
            </a:fld>
            <a:endParaRPr lang="en-US" alt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037127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E2C9FA2-419D-8844-8E08-D3519F09ECCD}" type="slidenum">
              <a:rPr lang="en-US" altLang="en-US" sz="1200"/>
              <a:pPr eaLnBrk="1" hangingPunct="1"/>
              <a:t>80</a:t>
            </a:fld>
            <a:endParaRPr lang="en-US" alt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03494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3660429-8AE4-024C-A98B-2BC776F558E7}" type="slidenum">
              <a:rPr lang="en-US" altLang="en-US" sz="1200"/>
              <a:pPr eaLnBrk="1" hangingPunct="1"/>
              <a:t>8</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7711514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ED40F87-F3F9-D741-876D-F6DDB6ABDFC4}" type="slidenum">
              <a:rPr lang="en-US" altLang="en-US" sz="1200"/>
              <a:pPr eaLnBrk="1" hangingPunct="1"/>
              <a:t>81</a:t>
            </a:fld>
            <a:endParaRPr lang="en-US" alt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6548873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56366BD-8538-A84F-BE2E-64568089110D}" type="slidenum">
              <a:rPr lang="en-US" altLang="en-US" sz="1200"/>
              <a:pPr eaLnBrk="1" hangingPunct="1"/>
              <a:t>82</a:t>
            </a:fld>
            <a:endParaRPr lang="en-US" alt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5291957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3534636-4CEE-424E-ACE7-AF02DDBAC7B4}" type="slidenum">
              <a:rPr lang="en-US" altLang="en-US" sz="1200"/>
              <a:pPr eaLnBrk="1" hangingPunct="1"/>
              <a:t>83</a:t>
            </a:fld>
            <a:endParaRPr lang="en-US" alt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3920355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481E656-3164-D44A-ABB4-83A52328BC4B}" type="slidenum">
              <a:rPr lang="en-US" altLang="en-US" sz="1200"/>
              <a:pPr eaLnBrk="1" hangingPunct="1"/>
              <a:t>84</a:t>
            </a:fld>
            <a:endParaRPr lang="en-US" alt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335354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A8BD696-FAE2-3149-AE6C-D211199B44A7}" type="slidenum">
              <a:rPr lang="en-US" altLang="en-US" sz="1200"/>
              <a:pPr eaLnBrk="1" hangingPunct="1"/>
              <a:t>85</a:t>
            </a:fld>
            <a:endParaRPr lang="en-US" altLang="en-US"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877554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B1767D9-25E0-E54C-9EF2-E63252931695}" type="slidenum">
              <a:rPr lang="en-US" altLang="en-US" sz="1200"/>
              <a:pPr eaLnBrk="1" hangingPunct="1"/>
              <a:t>86</a:t>
            </a:fld>
            <a:endParaRPr lang="en-US" altLang="en-US"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8890233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FA43EAF-1773-404A-A1B1-86A6D5AFE4DB}" type="slidenum">
              <a:rPr lang="en-US" altLang="en-US" sz="1200"/>
              <a:pPr eaLnBrk="1" hangingPunct="1"/>
              <a:t>87</a:t>
            </a:fld>
            <a:endParaRPr lang="en-US" alt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946138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1F450F-DDA7-424E-A4FE-DFE799DE744B}" type="slidenum">
              <a:rPr lang="en-US" altLang="en-US" sz="1200"/>
              <a:pPr eaLnBrk="1" hangingPunct="1"/>
              <a:t>88</a:t>
            </a:fld>
            <a:endParaRPr lang="en-US" alt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472676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2299836-E8B4-9A4A-9323-86112F9EA2F4}" type="slidenum">
              <a:rPr lang="en-US" altLang="en-US" sz="1200"/>
              <a:pPr eaLnBrk="1" hangingPunct="1"/>
              <a:t>89</a:t>
            </a:fld>
            <a:endParaRPr lang="en-US" altLang="en-US"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3693218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C8766D-D675-BC41-9C11-4389E9D9D592}" type="slidenum">
              <a:rPr lang="en-US" altLang="en-US" sz="1200"/>
              <a:pPr eaLnBrk="1" hangingPunct="1"/>
              <a:t>90</a:t>
            </a:fld>
            <a:endParaRPr lang="en-US" altLang="en-US" sz="12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74542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F2AC28-2571-0F46-B7C5-CE03C9EBAB6C}" type="slidenum">
              <a:rPr lang="en-US" altLang="en-US" sz="1200"/>
              <a:pPr eaLnBrk="1" hangingPunct="1"/>
              <a:t>9</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186452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1DC82A3-4DF5-924D-B1E7-CA885F1AFB50}" type="slidenum">
              <a:rPr lang="en-US" altLang="en-US" sz="1200"/>
              <a:pPr eaLnBrk="1" hangingPunct="1"/>
              <a:t>91</a:t>
            </a:fld>
            <a:endParaRPr lang="en-US" altLang="en-US" sz="120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3964737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E9F970-FE53-7041-9A37-AEF147E8EF35}" type="slidenum">
              <a:rPr lang="en-US" altLang="en-US" sz="1200"/>
              <a:pPr eaLnBrk="1" hangingPunct="1"/>
              <a:t>92</a:t>
            </a:fld>
            <a:endParaRPr lang="en-US" altLang="en-US" sz="120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308044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88DDF2D-9F3C-A946-80C3-2E2B4252C592}" type="slidenum">
              <a:rPr lang="en-US" altLang="en-US" sz="1200"/>
              <a:pPr eaLnBrk="1" hangingPunct="1"/>
              <a:t>93</a:t>
            </a:fld>
            <a:endParaRPr lang="en-US" alt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346811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6640487-D1B4-804D-9F5B-DB938421E9CB}" type="slidenum">
              <a:rPr lang="en-US" altLang="en-US" sz="1200"/>
              <a:pPr eaLnBrk="1" hangingPunct="1"/>
              <a:t>94</a:t>
            </a:fld>
            <a:endParaRPr lang="en-US" altLang="en-US"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5692293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E9E950D-031F-4748-A30E-5580C6BE5D41}" type="slidenum">
              <a:rPr lang="en-US" altLang="en-US" sz="1200"/>
              <a:pPr eaLnBrk="1" hangingPunct="1"/>
              <a:t>95</a:t>
            </a:fld>
            <a:endParaRPr lang="en-US" altLang="en-US" sz="120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7051787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D1E38E0-A39A-D24A-A0C9-838290C26253}" type="slidenum">
              <a:rPr lang="en-US" altLang="en-US" sz="1200"/>
              <a:pPr eaLnBrk="1" hangingPunct="1"/>
              <a:t>96</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5900794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125EB5F-C1F6-A943-9BCA-640EC4BC3248}" type="slidenum">
              <a:rPr lang="en-US" altLang="en-US" sz="1200"/>
              <a:pPr eaLnBrk="1" hangingPunct="1"/>
              <a:t>97</a:t>
            </a:fld>
            <a:endParaRPr lang="en-US" altLang="en-US" sz="120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4342486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06B66B6-6A51-FB48-990F-41C18F5A594E}" type="slidenum">
              <a:rPr lang="en-US" altLang="en-US" sz="1200"/>
              <a:pPr eaLnBrk="1" hangingPunct="1"/>
              <a:t>98</a:t>
            </a:fld>
            <a:endParaRPr lang="en-US" altLang="en-US"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9776485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2F08E62-6F84-804E-92C1-CBA251E38229}" type="slidenum">
              <a:rPr lang="en-US" altLang="en-US" sz="1200"/>
              <a:pPr eaLnBrk="1" hangingPunct="1"/>
              <a:t>99</a:t>
            </a:fld>
            <a:endParaRPr lang="en-US" altLang="en-US" sz="120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705034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61505B-FA53-A14F-9D55-C5713AB53009}" type="slidenum">
              <a:rPr lang="en-US" altLang="en-US" sz="1200"/>
              <a:pPr eaLnBrk="1" hangingPunct="1"/>
              <a:t>100</a:t>
            </a:fld>
            <a:endParaRPr lang="en-US" alt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0258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804EBCA-CE9E-374B-AE2C-68CF351145EF}" type="slidenum">
              <a:rPr lang="en-US" altLang="en-US" sz="1200"/>
              <a:pPr eaLnBrk="1" hangingPunct="1"/>
              <a:t>13</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2443164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3046CCD-7518-BD44-A0F3-134CA92DD169}" type="slidenum">
              <a:rPr lang="en-US" altLang="en-US" sz="1200"/>
              <a:pPr eaLnBrk="1" hangingPunct="1"/>
              <a:t>103</a:t>
            </a:fld>
            <a:endParaRPr lang="en-US" altLang="en-US" sz="120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5524734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12C462A-0BAA-6545-AFE9-6FCA92E50952}" type="slidenum">
              <a:rPr lang="en-US" altLang="en-US" sz="1200"/>
              <a:pPr eaLnBrk="1" hangingPunct="1"/>
              <a:t>105</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1434082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62DE517-3058-034D-B696-08999ECBF02C}" type="slidenum">
              <a:rPr lang="en-US" altLang="en-US" sz="1200"/>
              <a:pPr eaLnBrk="1" hangingPunct="1"/>
              <a:t>106</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882132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BE86DDA-FB44-064F-B1FB-4D57377BA0A4}" type="slidenum">
              <a:rPr lang="en-US" altLang="en-US" sz="1200"/>
              <a:pPr eaLnBrk="1" hangingPunct="1"/>
              <a:t>107</a:t>
            </a:fld>
            <a:endParaRPr lang="en-US" altLang="en-US" sz="120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5594129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917A338-B0F3-FD4E-9B71-7BDA82479893}" type="slidenum">
              <a:rPr lang="en-US" altLang="en-US" sz="1200"/>
              <a:pPr eaLnBrk="1" hangingPunct="1"/>
              <a:t>108</a:t>
            </a:fld>
            <a:endParaRPr lang="en-US" altLang="en-US" sz="120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8841676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BA25877-BD3F-F642-94FC-821D36C3FFF2}" type="slidenum">
              <a:rPr lang="en-US" altLang="en-US" sz="1200"/>
              <a:pPr eaLnBrk="1" hangingPunct="1"/>
              <a:t>109</a:t>
            </a:fld>
            <a:endParaRPr lang="en-US" altLang="en-US" sz="120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4734420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957DED-3F7D-F848-8742-BF453DFC0288}" type="slidenum">
              <a:rPr lang="en-US" altLang="en-US" sz="1200"/>
              <a:pPr eaLnBrk="1" hangingPunct="1"/>
              <a:t>110</a:t>
            </a:fld>
            <a:endParaRPr lang="en-US" altLang="en-US"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2013056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67EFAC-390F-6A4F-88FF-1DB3B2113084}" type="slidenum">
              <a:rPr lang="en-US" altLang="en-US" sz="1200"/>
              <a:pPr eaLnBrk="1" hangingPunct="1"/>
              <a:t>111</a:t>
            </a:fld>
            <a:endParaRPr lang="en-US" altLang="en-US" sz="120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2389626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C16F6D-9359-BB44-B65B-06C376A6C969}" type="slidenum">
              <a:rPr lang="en-US" altLang="en-US" sz="1200"/>
              <a:pPr eaLnBrk="1" hangingPunct="1"/>
              <a:t>112</a:t>
            </a:fld>
            <a:endParaRPr lang="en-US" altLang="en-US" sz="12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7765320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E2D7EBD-314C-E24E-9847-3759B9570983}" type="slidenum">
              <a:rPr lang="en-US" altLang="en-US" sz="1200"/>
              <a:pPr eaLnBrk="1" hangingPunct="1"/>
              <a:t>113</a:t>
            </a:fld>
            <a:endParaRPr lang="en-US" altLang="en-US"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ea typeface="ＭＳ Ｐゴシック" charset="-128"/>
            </a:endParaRPr>
          </a:p>
        </p:txBody>
      </p:sp>
    </p:spTree>
    <p:extLst>
      <p:ext uri="{BB962C8B-B14F-4D97-AF65-F5344CB8AC3E}">
        <p14:creationId xmlns:p14="http://schemas.microsoft.com/office/powerpoint/2010/main" val="123843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DA235E-D95C-AC45-A87C-CD4BB966E86E}" type="slidenum">
              <a:rPr lang="en-US" altLang="en-US"/>
              <a:pPr/>
              <a:t>‹#›</a:t>
            </a:fld>
            <a:endParaRPr lang="en-US" altLang="en-US"/>
          </a:p>
        </p:txBody>
      </p:sp>
    </p:spTree>
    <p:extLst>
      <p:ext uri="{BB962C8B-B14F-4D97-AF65-F5344CB8AC3E}">
        <p14:creationId xmlns:p14="http://schemas.microsoft.com/office/powerpoint/2010/main" val="211390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BCBCE1-B5EE-894C-9E14-FED0911BCC13}" type="slidenum">
              <a:rPr lang="en-US" altLang="en-US"/>
              <a:pPr/>
              <a:t>‹#›</a:t>
            </a:fld>
            <a:endParaRPr lang="en-US" altLang="en-US"/>
          </a:p>
        </p:txBody>
      </p:sp>
    </p:spTree>
    <p:extLst>
      <p:ext uri="{BB962C8B-B14F-4D97-AF65-F5344CB8AC3E}">
        <p14:creationId xmlns:p14="http://schemas.microsoft.com/office/powerpoint/2010/main" val="150125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8B5B85-7493-E240-8518-7EEEDCF8231B}" type="slidenum">
              <a:rPr lang="en-US" altLang="en-US"/>
              <a:pPr/>
              <a:t>‹#›</a:t>
            </a:fld>
            <a:endParaRPr lang="en-US" altLang="en-US"/>
          </a:p>
        </p:txBody>
      </p:sp>
    </p:spTree>
    <p:extLst>
      <p:ext uri="{BB962C8B-B14F-4D97-AF65-F5344CB8AC3E}">
        <p14:creationId xmlns:p14="http://schemas.microsoft.com/office/powerpoint/2010/main" val="26015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369F555-F1A6-A042-9E0C-0C9E44E67E44}" type="slidenum">
              <a:rPr lang="en-US" altLang="en-US"/>
              <a:pPr/>
              <a:t>‹#›</a:t>
            </a:fld>
            <a:endParaRPr lang="en-US" altLang="en-US"/>
          </a:p>
        </p:txBody>
      </p:sp>
    </p:spTree>
    <p:extLst>
      <p:ext uri="{BB962C8B-B14F-4D97-AF65-F5344CB8AC3E}">
        <p14:creationId xmlns:p14="http://schemas.microsoft.com/office/powerpoint/2010/main" val="147271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25362B1-6256-5E4F-B0C5-890EF61E0F67}" type="slidenum">
              <a:rPr lang="en-US" altLang="en-US"/>
              <a:pPr/>
              <a:t>‹#›</a:t>
            </a:fld>
            <a:endParaRPr lang="en-US" altLang="en-US"/>
          </a:p>
        </p:txBody>
      </p:sp>
    </p:spTree>
    <p:extLst>
      <p:ext uri="{BB962C8B-B14F-4D97-AF65-F5344CB8AC3E}">
        <p14:creationId xmlns:p14="http://schemas.microsoft.com/office/powerpoint/2010/main" val="82427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847BF1-A39F-E344-A06D-1F87E29F45AD}" type="slidenum">
              <a:rPr lang="en-US" altLang="en-US"/>
              <a:pPr/>
              <a:t>‹#›</a:t>
            </a:fld>
            <a:endParaRPr lang="en-US" altLang="en-US"/>
          </a:p>
        </p:txBody>
      </p:sp>
    </p:spTree>
    <p:extLst>
      <p:ext uri="{BB962C8B-B14F-4D97-AF65-F5344CB8AC3E}">
        <p14:creationId xmlns:p14="http://schemas.microsoft.com/office/powerpoint/2010/main" val="7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989B1D-048F-3744-9CBC-D3389E605B38}" type="slidenum">
              <a:rPr lang="en-US" altLang="en-US"/>
              <a:pPr/>
              <a:t>‹#›</a:t>
            </a:fld>
            <a:endParaRPr lang="en-US" altLang="en-US"/>
          </a:p>
        </p:txBody>
      </p:sp>
    </p:spTree>
    <p:extLst>
      <p:ext uri="{BB962C8B-B14F-4D97-AF65-F5344CB8AC3E}">
        <p14:creationId xmlns:p14="http://schemas.microsoft.com/office/powerpoint/2010/main" val="177680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314210-EE10-1644-8EA6-1044C0617C4E}" type="slidenum">
              <a:rPr lang="en-US" altLang="en-US"/>
              <a:pPr/>
              <a:t>‹#›</a:t>
            </a:fld>
            <a:endParaRPr lang="en-US" altLang="en-US"/>
          </a:p>
        </p:txBody>
      </p:sp>
    </p:spTree>
    <p:extLst>
      <p:ext uri="{BB962C8B-B14F-4D97-AF65-F5344CB8AC3E}">
        <p14:creationId xmlns:p14="http://schemas.microsoft.com/office/powerpoint/2010/main" val="71184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BC86E04-6007-6D45-96A9-A035C81186EF}" type="slidenum">
              <a:rPr lang="en-US" altLang="en-US"/>
              <a:pPr/>
              <a:t>‹#›</a:t>
            </a:fld>
            <a:endParaRPr lang="en-US" altLang="en-US"/>
          </a:p>
        </p:txBody>
      </p:sp>
    </p:spTree>
    <p:extLst>
      <p:ext uri="{BB962C8B-B14F-4D97-AF65-F5344CB8AC3E}">
        <p14:creationId xmlns:p14="http://schemas.microsoft.com/office/powerpoint/2010/main" val="40415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C5174F6-E495-FE46-A3EF-74424906EE83}" type="slidenum">
              <a:rPr lang="en-US" altLang="en-US"/>
              <a:pPr/>
              <a:t>‹#›</a:t>
            </a:fld>
            <a:endParaRPr lang="en-US" altLang="en-US"/>
          </a:p>
        </p:txBody>
      </p:sp>
    </p:spTree>
    <p:extLst>
      <p:ext uri="{BB962C8B-B14F-4D97-AF65-F5344CB8AC3E}">
        <p14:creationId xmlns:p14="http://schemas.microsoft.com/office/powerpoint/2010/main" val="93737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006433-B20F-C241-AEE5-D80430F65593}" type="slidenum">
              <a:rPr lang="en-US" altLang="en-US"/>
              <a:pPr/>
              <a:t>‹#›</a:t>
            </a:fld>
            <a:endParaRPr lang="en-US" altLang="en-US"/>
          </a:p>
        </p:txBody>
      </p:sp>
    </p:spTree>
    <p:extLst>
      <p:ext uri="{BB962C8B-B14F-4D97-AF65-F5344CB8AC3E}">
        <p14:creationId xmlns:p14="http://schemas.microsoft.com/office/powerpoint/2010/main" val="205865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1FCCB2-EFEF-C444-BF13-16A39BFE34F4}" type="slidenum">
              <a:rPr lang="en-US" altLang="en-US"/>
              <a:pPr/>
              <a:t>‹#›</a:t>
            </a:fld>
            <a:endParaRPr lang="en-US" altLang="en-US"/>
          </a:p>
        </p:txBody>
      </p:sp>
    </p:spTree>
    <p:extLst>
      <p:ext uri="{BB962C8B-B14F-4D97-AF65-F5344CB8AC3E}">
        <p14:creationId xmlns:p14="http://schemas.microsoft.com/office/powerpoint/2010/main" val="197338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D45200-618B-8E40-B6F3-3BFBE651E8B9}" type="slidenum">
              <a:rPr lang="en-US" altLang="en-US"/>
              <a:pPr/>
              <a:t>‹#›</a:t>
            </a:fld>
            <a:endParaRPr lang="en-US" altLang="en-US"/>
          </a:p>
        </p:txBody>
      </p:sp>
    </p:spTree>
    <p:extLst>
      <p:ext uri="{BB962C8B-B14F-4D97-AF65-F5344CB8AC3E}">
        <p14:creationId xmlns:p14="http://schemas.microsoft.com/office/powerpoint/2010/main" val="1642548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B9AE40-CCE9-E748-B329-C1BECC43E2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98" charset="-128"/>
          <a:cs typeface="ＭＳ Ｐゴシック" pitchFamily="-98" charset="-128"/>
        </a:defRPr>
      </a:lvl1pPr>
      <a:lvl2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2pPr>
      <a:lvl3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3pPr>
      <a:lvl4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4pPr>
      <a:lvl5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8" charset="-128"/>
          <a:cs typeface="ＭＳ Ｐゴシック" pitchFamily="-9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70.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7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75.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76.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77.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78.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7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80.jpeg"/></Relationships>
</file>

<file path=ppt/slides/_rels/slide111.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jpeg"/><Relationship Id="rId5" Type="http://schemas.openxmlformats.org/officeDocument/2006/relationships/image" Target="../media/image83.png"/><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84.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85.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86.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84.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87.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88.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8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89.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QFKtI6gn9Y" TargetMode="External"/><Relationship Id="rId3" Type="http://schemas.openxmlformats.org/officeDocument/2006/relationships/image" Target="../media/image90.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no/imgres?imgurl=http://www.nordicsubs.com/covers/economist-large.jpg&amp;imgrefurl=http://www.tidningsbutiken.se/tidningsframsida.asp?nr=the-economist&amp;h=658&amp;w=500&amp;sz=72&amp;hl=no&amp;start=3&amp;tbnid=-W1umSEtJ0uSkM:&amp;tbnh=138&amp;tbnw=105&amp;prev=/images?q=economist&amp;svnum=10&amp;hl=no" TargetMode="External"/><Relationship Id="rId4" Type="http://schemas.openxmlformats.org/officeDocument/2006/relationships/image" Target="../media/image35.jpe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hyperlink" Target="http://www.tbray.org/ongoing/When/200x/2006/03/17/-big/IMGP2990.jpg" TargetMode="External"/><Relationship Id="rId4" Type="http://schemas.openxmlformats.org/officeDocument/2006/relationships/image" Target="../media/image38.pn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hyperlink" Target="http://www.tbray.org/ongoing/When/200x/2006/03/17/-big/IMGP2990.jpg" TargetMode="External"/><Relationship Id="rId4" Type="http://schemas.openxmlformats.org/officeDocument/2006/relationships/image" Target="../media/image38.pn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6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6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8.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69.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6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500063" y="333375"/>
            <a:ext cx="8077200" cy="2197100"/>
          </a:xfrm>
        </p:spPr>
        <p:txBody>
          <a:bodyPr/>
          <a:lstStyle/>
          <a:p>
            <a:endParaRPr lang="en-US" altLang="en-US">
              <a:solidFill>
                <a:srgbClr val="0000FF"/>
              </a:solidFill>
              <a:ea typeface="ＭＳ Ｐゴシック" charset="-128"/>
            </a:endParaRPr>
          </a:p>
        </p:txBody>
      </p:sp>
      <p:sp>
        <p:nvSpPr>
          <p:cNvPr id="16387" name="Subtitle 2"/>
          <p:cNvSpPr>
            <a:spLocks noGrp="1"/>
          </p:cNvSpPr>
          <p:nvPr>
            <p:ph type="subTitle" idx="1"/>
          </p:nvPr>
        </p:nvSpPr>
        <p:spPr>
          <a:xfrm>
            <a:off x="468313" y="476250"/>
            <a:ext cx="5616575" cy="2857500"/>
          </a:xfrm>
        </p:spPr>
        <p:txBody>
          <a:bodyPr/>
          <a:lstStyle/>
          <a:p>
            <a:r>
              <a:rPr lang="en-US" altLang="en-US" sz="3600">
                <a:solidFill>
                  <a:srgbClr val="0000FF"/>
                </a:solidFill>
                <a:ea typeface="ＭＳ Ｐゴシック" charset="-128"/>
              </a:rPr>
              <a:t>‘The madman is not the man who has lost his reason. The madman is the man who has lost everything but his reason.’</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4238"/>
            <a:ext cx="300196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a:ea typeface="ＭＳ Ｐゴシック" charset="-128"/>
              </a:rPr>
              <a:t>Deductive and induction reasoning</a:t>
            </a:r>
          </a:p>
        </p:txBody>
      </p:sp>
      <p:sp>
        <p:nvSpPr>
          <p:cNvPr id="33795" name="Content Placeholder 2"/>
          <p:cNvSpPr>
            <a:spLocks noGrp="1"/>
          </p:cNvSpPr>
          <p:nvPr>
            <p:ph idx="1"/>
          </p:nvPr>
        </p:nvSpPr>
        <p:spPr/>
        <p:txBody>
          <a:bodyPr/>
          <a:lstStyle/>
          <a:p>
            <a:endParaRPr lang="en-US" altLang="en-US">
              <a:ea typeface="ＭＳ Ｐゴシック" charset="-128"/>
            </a:endParaRPr>
          </a:p>
        </p:txBody>
      </p:sp>
      <p:pic>
        <p:nvPicPr>
          <p:cNvPr id="33796" name="Picture 2" descr="http://1.bp.blogspot.com/_RS7AxrV5uuc/SdjEiptsQQI/AAAAAAAAADI/Ij1YAAl-CbM/s400/penguin_syllog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25563"/>
            <a:ext cx="4608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GB" altLang="en-US">
                <a:solidFill>
                  <a:srgbClr val="FF0000"/>
                </a:solidFill>
                <a:ea typeface="ＭＳ Ｐゴシック" charset="-128"/>
              </a:rPr>
              <a:t>false dilemma</a:t>
            </a:r>
            <a:endParaRPr lang="en-US" altLang="en-US">
              <a:solidFill>
                <a:srgbClr val="FF0000"/>
              </a:solidFill>
              <a:ea typeface="ＭＳ Ｐゴシック" charset="-128"/>
            </a:endParaRPr>
          </a:p>
        </p:txBody>
      </p:sp>
      <p:sp>
        <p:nvSpPr>
          <p:cNvPr id="205827" name="Rectangle 3"/>
          <p:cNvSpPr>
            <a:spLocks noGrp="1" noChangeArrowheads="1"/>
          </p:cNvSpPr>
          <p:nvPr>
            <p:ph type="body" idx="1"/>
          </p:nvPr>
        </p:nvSpPr>
        <p:spPr/>
        <p:txBody>
          <a:bodyPr/>
          <a:lstStyle/>
          <a:p>
            <a:pPr>
              <a:buFontTx/>
              <a:buNone/>
            </a:pPr>
            <a:r>
              <a:rPr lang="en-GB" altLang="en-US">
                <a:ea typeface="ＭＳ Ｐゴシック" charset="-128"/>
              </a:rPr>
              <a:t>	In the fight against terrorism, you are either with the USA or against.</a:t>
            </a:r>
            <a:endParaRPr lang="en-US" altLang="en-US">
              <a:ea typeface="ＭＳ Ｐゴシック" charset="-128"/>
            </a:endParaRPr>
          </a:p>
        </p:txBody>
      </p:sp>
      <p:pic>
        <p:nvPicPr>
          <p:cNvPr id="205828" name="Picture 4" descr="2006-09-15T160532Z_01_NOOTR_RTRIDSP_2_OUKWD-UK-SECURITY-USA-B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36004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4"/>
          <p:cNvSpPr>
            <a:spLocks noGrp="1"/>
          </p:cNvSpPr>
          <p:nvPr>
            <p:ph type="title"/>
          </p:nvPr>
        </p:nvSpPr>
        <p:spPr/>
        <p:txBody>
          <a:bodyPr/>
          <a:lstStyle/>
          <a:p>
            <a:r>
              <a:rPr lang="en-US" altLang="en-US">
                <a:solidFill>
                  <a:srgbClr val="0000FF"/>
                </a:solidFill>
                <a:ea typeface="ＭＳ Ｐゴシック" charset="-128"/>
              </a:rPr>
              <a:t>What do you think?</a:t>
            </a:r>
          </a:p>
        </p:txBody>
      </p:sp>
      <p:sp>
        <p:nvSpPr>
          <p:cNvPr id="207875" name="Content Placeholder 5"/>
          <p:cNvSpPr>
            <a:spLocks noGrp="1"/>
          </p:cNvSpPr>
          <p:nvPr>
            <p:ph idx="1"/>
          </p:nvPr>
        </p:nvSpPr>
        <p:spPr/>
        <p:txBody>
          <a:bodyPr/>
          <a:lstStyle/>
          <a:p>
            <a:r>
              <a:rPr lang="en-US" altLang="en-US">
                <a:solidFill>
                  <a:srgbClr val="0000FF"/>
                </a:solidFill>
                <a:ea typeface="ＭＳ Ｐゴシック" charset="-128"/>
              </a:rPr>
              <a:t>In most legal systems, someone who is accused of a crime is considered innocent until proven guilty. Is this an example of argument ad ignorantiam? Should we abandon this assumption?</a:t>
            </a:r>
          </a:p>
        </p:txBody>
      </p:sp>
      <p:pic>
        <p:nvPicPr>
          <p:cNvPr id="207876" name="Picture 2" descr="http://2.bp.blogspot.com/_3lqp4zkPcFA/SIi0c7_0SHI/AAAAAAAAFF4/KbPXQ6jRAzw/s400/cerrate-775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160838"/>
            <a:ext cx="33162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4"/>
          <p:cNvSpPr>
            <a:spLocks noGrp="1"/>
          </p:cNvSpPr>
          <p:nvPr>
            <p:ph type="title"/>
          </p:nvPr>
        </p:nvSpPr>
        <p:spPr/>
        <p:txBody>
          <a:bodyPr/>
          <a:lstStyle/>
          <a:p>
            <a:r>
              <a:rPr lang="en-US" altLang="en-US">
                <a:ea typeface="ＭＳ Ｐゴシック" charset="-128"/>
              </a:rPr>
              <a:t>Causes of bad reasoning</a:t>
            </a:r>
          </a:p>
        </p:txBody>
      </p:sp>
      <p:sp>
        <p:nvSpPr>
          <p:cNvPr id="208899" name="Content Placeholder 5"/>
          <p:cNvSpPr>
            <a:spLocks noGrp="1"/>
          </p:cNvSpPr>
          <p:nvPr>
            <p:ph idx="1"/>
          </p:nvPr>
        </p:nvSpPr>
        <p:spPr/>
        <p:txBody>
          <a:bodyPr/>
          <a:lstStyle/>
          <a:p>
            <a:r>
              <a:rPr lang="en-US" altLang="en-US">
                <a:solidFill>
                  <a:srgbClr val="FF0000"/>
                </a:solidFill>
                <a:ea typeface="ＭＳ Ｐゴシック" charset="-128"/>
              </a:rPr>
              <a:t>Rationalisation</a:t>
            </a:r>
            <a:r>
              <a:rPr lang="en-US" altLang="en-US">
                <a:ea typeface="ＭＳ Ｐゴシック" charset="-128"/>
              </a:rPr>
              <a:t> – Manufacturing arguments to justify our ignorance, pride, laziness and prejudices</a:t>
            </a:r>
          </a:p>
          <a:p>
            <a:r>
              <a:rPr lang="en-US" altLang="en-US">
                <a:solidFill>
                  <a:srgbClr val="0000FF"/>
                </a:solidFill>
                <a:ea typeface="ＭＳ Ｐゴシック" charset="-128"/>
              </a:rPr>
              <a:t>Take any editorial or opinion article from a newspaper and see how many logical fallacies you can find in it.</a:t>
            </a:r>
          </a:p>
          <a:p>
            <a:r>
              <a:rPr lang="en-US" altLang="en-US">
                <a:solidFill>
                  <a:srgbClr val="0000FF"/>
                </a:solidFill>
                <a:ea typeface="ＭＳ Ｐゴシック" charset="-128"/>
              </a:rPr>
              <a:t>Have you ever rationalized?</a:t>
            </a:r>
          </a:p>
        </p:txBody>
      </p:sp>
      <p:pic>
        <p:nvPicPr>
          <p:cNvPr id="208900" name="Picture 2" descr="http://www.upcheer.com/images/foxnews/foxnews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4365625"/>
            <a:ext cx="321468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p:cNvSpPr>
            <a:spLocks noGrp="1" noChangeArrowheads="1"/>
          </p:cNvSpPr>
          <p:nvPr>
            <p:ph type="title"/>
          </p:nvPr>
        </p:nvSpPr>
        <p:spPr/>
        <p:txBody>
          <a:bodyPr/>
          <a:lstStyle/>
          <a:p>
            <a:r>
              <a:rPr lang="en-GB" altLang="en-US">
                <a:ea typeface="ＭＳ Ｐゴシック" charset="-128"/>
              </a:rPr>
              <a:t>Lateral Thinking</a:t>
            </a:r>
            <a:endParaRPr lang="en-US" altLang="en-US">
              <a:ea typeface="ＭＳ Ｐゴシック" charset="-128"/>
            </a:endParaRPr>
          </a:p>
        </p:txBody>
      </p:sp>
      <p:sp>
        <p:nvSpPr>
          <p:cNvPr id="209923" name="Rectangle 5"/>
          <p:cNvSpPr>
            <a:spLocks noGrp="1" noChangeArrowheads="1"/>
          </p:cNvSpPr>
          <p:nvPr>
            <p:ph type="body" idx="1"/>
          </p:nvPr>
        </p:nvSpPr>
        <p:spPr/>
        <p:txBody>
          <a:bodyPr/>
          <a:lstStyle/>
          <a:p>
            <a:pPr algn="ctr">
              <a:buFontTx/>
              <a:buNone/>
            </a:pPr>
            <a:r>
              <a:rPr lang="en-GB" altLang="en-US">
                <a:ea typeface="ＭＳ Ｐゴシック" charset="-128"/>
              </a:rPr>
              <a:t> “Thinking out the box”</a:t>
            </a:r>
            <a:endParaRPr lang="en-US" altLang="en-US">
              <a:ea typeface="ＭＳ Ｐゴシック" charset="-128"/>
            </a:endParaRPr>
          </a:p>
        </p:txBody>
      </p:sp>
      <p:pic>
        <p:nvPicPr>
          <p:cNvPr id="209924" name="Picture 7" descr="1998-0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260600"/>
            <a:ext cx="338455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Rectangle 8"/>
          <p:cNvSpPr>
            <a:spLocks noChangeArrowheads="1"/>
          </p:cNvSpPr>
          <p:nvPr/>
        </p:nvSpPr>
        <p:spPr bwMode="auto">
          <a:xfrm>
            <a:off x="2771775" y="6381750"/>
            <a:ext cx="280828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09926" name="Rectangle 11"/>
          <p:cNvSpPr>
            <a:spLocks noChangeArrowheads="1"/>
          </p:cNvSpPr>
          <p:nvPr/>
        </p:nvSpPr>
        <p:spPr bwMode="auto">
          <a:xfrm>
            <a:off x="2339975" y="2205038"/>
            <a:ext cx="36004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altLang="en-US">
                <a:ea typeface="ＭＳ Ｐゴシック" charset="-128"/>
              </a:rPr>
              <a:t>Lateral Thinking</a:t>
            </a:r>
          </a:p>
        </p:txBody>
      </p:sp>
      <p:sp>
        <p:nvSpPr>
          <p:cNvPr id="211971" name="Content Placeholder 2"/>
          <p:cNvSpPr>
            <a:spLocks noGrp="1"/>
          </p:cNvSpPr>
          <p:nvPr>
            <p:ph idx="1"/>
          </p:nvPr>
        </p:nvSpPr>
        <p:spPr>
          <a:xfrm>
            <a:off x="2857500" y="1643063"/>
            <a:ext cx="6072188" cy="5000625"/>
          </a:xfrm>
        </p:spPr>
        <p:txBody>
          <a:bodyPr/>
          <a:lstStyle/>
          <a:p>
            <a:pPr>
              <a:lnSpc>
                <a:spcPct val="80000"/>
              </a:lnSpc>
            </a:pPr>
            <a:r>
              <a:rPr lang="en-US" altLang="en-US" sz="2500">
                <a:ea typeface="ＭＳ Ｐゴシック" charset="-128"/>
              </a:rPr>
              <a:t>Both inductive and deductive reasoning have their flaws and often confine the knower to a systematic approach to thinking. So perhaps it is better if we all had a little more intellectual flexibility. According to Eduardo de Bono (1993-) if we are to escape from the ‘prison of consistency’ then we must learn to ‘think outside of the box’ and come up with more creative ways to looking at problems. He argues we cannot rely on traditional logic to give us new ideas, we need to adopt a more creative way of thinking that encourages us to search actively for better solutions to problems.</a:t>
            </a:r>
          </a:p>
        </p:txBody>
      </p:sp>
      <p:pic>
        <p:nvPicPr>
          <p:cNvPr id="211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071688"/>
            <a:ext cx="2428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en-US">
                <a:ea typeface="ＭＳ Ｐゴシック" charset="-128"/>
              </a:rPr>
              <a:t>Body in the Park</a:t>
            </a:r>
            <a:endParaRPr lang="en-GB" altLang="en-US">
              <a:ea typeface="ＭＳ Ｐゴシック" charset="-128"/>
            </a:endParaRPr>
          </a:p>
        </p:txBody>
      </p:sp>
      <p:sp>
        <p:nvSpPr>
          <p:cNvPr id="212995" name="Rectangle 3"/>
          <p:cNvSpPr>
            <a:spLocks noGrp="1" noChangeArrowheads="1"/>
          </p:cNvSpPr>
          <p:nvPr>
            <p:ph type="body" idx="1"/>
          </p:nvPr>
        </p:nvSpPr>
        <p:spPr/>
        <p:txBody>
          <a:bodyPr/>
          <a:lstStyle/>
          <a:p>
            <a:r>
              <a:rPr lang="en-GB" altLang="en-US">
                <a:ea typeface="ＭＳ Ｐゴシック" charset="-128"/>
              </a:rPr>
              <a:t>A body is discovered in a park in Chicago in the middle of summer. It has a fractured skull and many other broken bones, but the cause of death was hypothermia. Can you explain?</a:t>
            </a:r>
            <a:endParaRPr lang="en-US" altLang="en-US">
              <a:ea typeface="ＭＳ Ｐゴシック" charset="-128"/>
            </a:endParaRPr>
          </a:p>
        </p:txBody>
      </p:sp>
      <p:pic>
        <p:nvPicPr>
          <p:cNvPr id="212996" name="Picture 5" descr="MAD_body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81400"/>
            <a:ext cx="167957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a:ea typeface="ＭＳ Ｐゴシック" charset="-128"/>
              </a:rPr>
              <a:t>Body in the Park</a:t>
            </a:r>
            <a:endParaRPr lang="en-GB" altLang="en-US">
              <a:ea typeface="ＭＳ Ｐゴシック" charset="-128"/>
            </a:endParaRPr>
          </a:p>
        </p:txBody>
      </p:sp>
      <p:sp>
        <p:nvSpPr>
          <p:cNvPr id="215043" name="Rectangle 3"/>
          <p:cNvSpPr>
            <a:spLocks noGrp="1" noChangeArrowheads="1"/>
          </p:cNvSpPr>
          <p:nvPr>
            <p:ph type="body" idx="1"/>
          </p:nvPr>
        </p:nvSpPr>
        <p:spPr>
          <a:xfrm>
            <a:off x="457200" y="1600200"/>
            <a:ext cx="5715000" cy="4525963"/>
          </a:xfrm>
        </p:spPr>
        <p:txBody>
          <a:bodyPr/>
          <a:lstStyle/>
          <a:p>
            <a:r>
              <a:rPr lang="en-GB" altLang="en-US" sz="2800">
                <a:ea typeface="ＭＳ Ｐゴシック" charset="-128"/>
              </a:rPr>
              <a:t>A body is discovered in a park in Chicago in the middle of summer. It has a fractured skull and many other broken bones, but the cause of death was hypothermia. Can you explain?</a:t>
            </a:r>
          </a:p>
          <a:p>
            <a:r>
              <a:rPr lang="en-GB" altLang="en-US" sz="2800">
                <a:solidFill>
                  <a:srgbClr val="FF0000"/>
                </a:solidFill>
                <a:ea typeface="ＭＳ Ｐゴシック" charset="-128"/>
              </a:rPr>
              <a:t>He was a stowaway hiding in the landing gear of an aircraft. He fell out when the wheels opened for landing at Chicago airport.</a:t>
            </a:r>
            <a:endParaRPr lang="en-US" altLang="en-US" sz="2800">
              <a:solidFill>
                <a:srgbClr val="FF0000"/>
              </a:solidFill>
              <a:ea typeface="ＭＳ Ｐゴシック" charset="-128"/>
            </a:endParaRPr>
          </a:p>
        </p:txBody>
      </p:sp>
      <p:pic>
        <p:nvPicPr>
          <p:cNvPr id="215044" name="Picture 5" descr="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52800"/>
            <a:ext cx="2474913"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a:ea typeface="ＭＳ Ｐゴシック" charset="-128"/>
              </a:rPr>
              <a:t>Guilty Sister</a:t>
            </a:r>
            <a:endParaRPr lang="en-GB" altLang="en-US">
              <a:ea typeface="ＭＳ Ｐゴシック" charset="-128"/>
            </a:endParaRPr>
          </a:p>
        </p:txBody>
      </p:sp>
      <p:sp>
        <p:nvSpPr>
          <p:cNvPr id="217091" name="Rectangle 3"/>
          <p:cNvSpPr>
            <a:spLocks noGrp="1" noChangeArrowheads="1"/>
          </p:cNvSpPr>
          <p:nvPr>
            <p:ph type="body" idx="1"/>
          </p:nvPr>
        </p:nvSpPr>
        <p:spPr/>
        <p:txBody>
          <a:bodyPr/>
          <a:lstStyle/>
          <a:p>
            <a:r>
              <a:rPr lang="en-GB" altLang="en-US">
                <a:ea typeface="ＭＳ Ｐゴシック" charset="-128"/>
              </a:rPr>
              <a:t>A woman has incontrovertible proof in court that her husband was murdered by her sister. The judge declares, "This is the strangest case I've ever seen. Though it's a cut-and-dried case, this woman cannot be punished." Why?</a:t>
            </a:r>
            <a:endParaRPr lang="en-US" altLang="en-US">
              <a:ea typeface="ＭＳ Ｐゴシック" charset="-128"/>
            </a:endParaRPr>
          </a:p>
        </p:txBody>
      </p:sp>
      <p:pic>
        <p:nvPicPr>
          <p:cNvPr id="217092" name="Picture 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148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en-US">
                <a:ea typeface="ＭＳ Ｐゴシック" charset="-128"/>
              </a:rPr>
              <a:t>Guilty Sister</a:t>
            </a:r>
            <a:endParaRPr lang="en-GB" altLang="en-US">
              <a:ea typeface="ＭＳ Ｐゴシック" charset="-128"/>
            </a:endParaRPr>
          </a:p>
        </p:txBody>
      </p:sp>
      <p:sp>
        <p:nvSpPr>
          <p:cNvPr id="219139" name="Rectangle 3"/>
          <p:cNvSpPr>
            <a:spLocks noGrp="1" noChangeArrowheads="1"/>
          </p:cNvSpPr>
          <p:nvPr>
            <p:ph type="body" idx="1"/>
          </p:nvPr>
        </p:nvSpPr>
        <p:spPr>
          <a:xfrm>
            <a:off x="457200" y="1600200"/>
            <a:ext cx="5568950" cy="4525963"/>
          </a:xfrm>
        </p:spPr>
        <p:txBody>
          <a:bodyPr/>
          <a:lstStyle/>
          <a:p>
            <a:r>
              <a:rPr lang="en-GB" altLang="en-US" sz="2400">
                <a:ea typeface="ＭＳ Ｐゴシック" charset="-128"/>
              </a:rPr>
              <a:t>A woman has incontrovertible proof in court that her husband was murdered by her sister. The judge declares, "This is the strangest case I've ever seen. Though it's a cut-and-dried case, this woman cannot be punished." Why?</a:t>
            </a:r>
          </a:p>
          <a:p>
            <a:r>
              <a:rPr lang="en-GB" altLang="en-US">
                <a:solidFill>
                  <a:srgbClr val="FF0000"/>
                </a:solidFill>
                <a:ea typeface="ＭＳ Ｐゴシック" charset="-128"/>
              </a:rPr>
              <a:t>Her sister is her conjoined twin.</a:t>
            </a:r>
            <a:endParaRPr lang="en-US" altLang="en-US">
              <a:solidFill>
                <a:srgbClr val="FF0000"/>
              </a:solidFill>
              <a:ea typeface="ＭＳ Ｐゴシック" charset="-128"/>
            </a:endParaRPr>
          </a:p>
        </p:txBody>
      </p:sp>
      <p:pic>
        <p:nvPicPr>
          <p:cNvPr id="219140" name="Picture 5" descr="Bijan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2008188"/>
            <a:ext cx="25384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en-US">
                <a:ea typeface="ＭＳ Ｐゴシック" charset="-128"/>
              </a:rPr>
              <a:t>Deadly Shoes</a:t>
            </a:r>
            <a:endParaRPr lang="en-GB" altLang="en-US">
              <a:ea typeface="ＭＳ Ｐゴシック" charset="-128"/>
            </a:endParaRPr>
          </a:p>
        </p:txBody>
      </p:sp>
      <p:sp>
        <p:nvSpPr>
          <p:cNvPr id="221187" name="Rectangle 3"/>
          <p:cNvSpPr>
            <a:spLocks noGrp="1" noChangeArrowheads="1"/>
          </p:cNvSpPr>
          <p:nvPr>
            <p:ph type="body" idx="1"/>
          </p:nvPr>
        </p:nvSpPr>
        <p:spPr/>
        <p:txBody>
          <a:bodyPr/>
          <a:lstStyle/>
          <a:p>
            <a:r>
              <a:rPr lang="en-GB" altLang="en-US">
                <a:ea typeface="ＭＳ Ｐゴシック" charset="-128"/>
              </a:rPr>
              <a:t>A woman buys a new pair of shoes, goes to work, and dies.</a:t>
            </a:r>
            <a:endParaRPr lang="en-US" altLang="en-US">
              <a:ea typeface="ＭＳ Ｐゴシック" charset="-128"/>
            </a:endParaRPr>
          </a:p>
        </p:txBody>
      </p:sp>
      <p:pic>
        <p:nvPicPr>
          <p:cNvPr id="221188" name="Picture 5" descr="STOMP-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Witches</a:t>
            </a:r>
            <a:endParaRPr lang="en-US" dirty="0"/>
          </a:p>
        </p:txBody>
      </p:sp>
      <p:sp>
        <p:nvSpPr>
          <p:cNvPr id="3" name="Content Placeholder 2"/>
          <p:cNvSpPr>
            <a:spLocks noGrp="1"/>
          </p:cNvSpPr>
          <p:nvPr>
            <p:ph idx="1"/>
          </p:nvPr>
        </p:nvSpPr>
        <p:spPr/>
        <p:txBody>
          <a:bodyPr/>
          <a:lstStyle/>
          <a:p>
            <a:endParaRPr lang="en-US" dirty="0"/>
          </a:p>
        </p:txBody>
      </p:sp>
      <p:sp>
        <p:nvSpPr>
          <p:cNvPr id="5"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98" charset="-128"/>
                <a:cs typeface="ＭＳ Ｐゴシック" pitchFamily="-98" charset="-128"/>
              </a:defRPr>
            </a:lvl1pPr>
            <a:lvl2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2pPr>
            <a:lvl3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3pPr>
            <a:lvl4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4pPr>
            <a:lvl5pPr algn="ctr" rtl="0" eaLnBrk="0" fontAlgn="base" hangingPunct="0">
              <a:spcBef>
                <a:spcPct val="0"/>
              </a:spcBef>
              <a:spcAft>
                <a:spcPct val="0"/>
              </a:spcAft>
              <a:defRPr sz="4400">
                <a:solidFill>
                  <a:schemeClr val="tx2"/>
                </a:solidFill>
                <a:latin typeface="Arial" charset="0"/>
                <a:ea typeface="ＭＳ Ｐゴシック" pitchFamily="-98" charset="-128"/>
                <a:cs typeface="ＭＳ Ｐゴシック" pitchFamily="-98"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smtClean="0"/>
              <a:t>Seven Witches</a:t>
            </a:r>
            <a:endParaRPr lang="en-US" kern="0" dirty="0"/>
          </a:p>
        </p:txBody>
      </p:sp>
      <p:sp>
        <p:nvSpPr>
          <p:cNvPr id="6" name="Content Placeholder 2"/>
          <p:cNvSpPr txBox="1">
            <a:spLocks/>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8" charset="-128"/>
                <a:cs typeface="ＭＳ Ｐゴシック" pitchFamily="-9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1800" kern="0" smtClean="0"/>
              <a:t>Once upon a time, on top of a magical peak</a:t>
            </a:r>
          </a:p>
          <a:p>
            <a:pPr>
              <a:buFontTx/>
              <a:buNone/>
            </a:pPr>
            <a:r>
              <a:rPr lang="en-US" sz="1800" kern="0" smtClean="0"/>
              <a:t>Seven witches wished wishes one week.</a:t>
            </a:r>
          </a:p>
          <a:p>
            <a:pPr>
              <a:buFontTx/>
              <a:buNone/>
            </a:pPr>
            <a:r>
              <a:rPr lang="en-US" sz="1800" kern="0" smtClean="0"/>
              <a:t>Sunday the first witch sought beauty.</a:t>
            </a:r>
          </a:p>
          <a:p>
            <a:pPr>
              <a:buFontTx/>
              <a:buNone/>
            </a:pPr>
            <a:r>
              <a:rPr lang="en-US" sz="1800" kern="0" smtClean="0"/>
              <a:t>On Wednesday one asked for wealth.</a:t>
            </a:r>
          </a:p>
          <a:p>
            <a:pPr>
              <a:buFontTx/>
              <a:buNone/>
            </a:pPr>
            <a:r>
              <a:rPr lang="en-US" sz="1800" kern="0" smtClean="0"/>
              <a:t>(Broomhilda just wanted her health.) </a:t>
            </a:r>
          </a:p>
          <a:p>
            <a:pPr>
              <a:buFontTx/>
              <a:buNone/>
            </a:pPr>
            <a:r>
              <a:rPr lang="en-US" sz="1800" kern="0" smtClean="0"/>
              <a:t>The day after Broomhilda had finished, </a:t>
            </a:r>
          </a:p>
          <a:p>
            <a:pPr>
              <a:buFontTx/>
              <a:buNone/>
            </a:pPr>
            <a:r>
              <a:rPr lang="en-US" sz="1800" kern="0" smtClean="0"/>
              <a:t>Morgana wished to be queen.</a:t>
            </a:r>
          </a:p>
          <a:p>
            <a:pPr>
              <a:buFontTx/>
              <a:buNone/>
            </a:pPr>
            <a:r>
              <a:rPr lang="en-US" sz="1800" kern="0" smtClean="0"/>
              <a:t>One witch was named Jolene.</a:t>
            </a:r>
          </a:p>
          <a:p>
            <a:pPr>
              <a:buFontTx/>
              <a:buNone/>
            </a:pPr>
            <a:r>
              <a:rPr lang="en-US" sz="1800" kern="0" smtClean="0"/>
              <a:t> </a:t>
            </a:r>
          </a:p>
          <a:p>
            <a:pPr>
              <a:buFontTx/>
              <a:buNone/>
            </a:pPr>
            <a:r>
              <a:rPr lang="en-US" sz="1800" kern="0" smtClean="0"/>
              <a:t>On Friday one witch said,</a:t>
            </a:r>
          </a:p>
          <a:p>
            <a:pPr>
              <a:buFontTx/>
              <a:buNone/>
            </a:pPr>
            <a:r>
              <a:rPr lang="en-US" sz="1800" kern="0" smtClean="0"/>
              <a:t>“I wish most of all for fame.”</a:t>
            </a:r>
          </a:p>
          <a:p>
            <a:pPr>
              <a:buFontTx/>
              <a:buNone/>
            </a:pPr>
            <a:r>
              <a:rPr lang="en-US" sz="1800" kern="0" smtClean="0"/>
              <a:t>Drusella was not this one’s name.</a:t>
            </a:r>
          </a:p>
          <a:p>
            <a:pPr>
              <a:buFontTx/>
              <a:buNone/>
            </a:pPr>
            <a:endParaRPr lang="en-US" sz="1800" kern="0" dirty="0"/>
          </a:p>
        </p:txBody>
      </p:sp>
      <p:sp>
        <p:nvSpPr>
          <p:cNvPr id="7" name="Content Placeholder 3"/>
          <p:cNvSpPr txBox="1">
            <a:spLocks/>
          </p:cNvSpPr>
          <p:nvPr/>
        </p:nvSpPr>
        <p:spPr>
          <a:xfrm>
            <a:off x="4648200" y="1600200"/>
            <a:ext cx="4038600" cy="4525963"/>
          </a:xfrm>
          <a:prstGeom prst="rect">
            <a:avLst/>
          </a:prstGeom>
        </p:spPr>
        <p:txBody>
          <a:bodyPr>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8" charset="-128"/>
                <a:cs typeface="ＭＳ Ｐゴシック" pitchFamily="-9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smtClean="0"/>
              <a:t>Saturday’s witch asked for diamonds</a:t>
            </a:r>
          </a:p>
          <a:p>
            <a:r>
              <a:rPr lang="en-US" kern="0" smtClean="0"/>
              <a:t>To hang from her door like a wreath.</a:t>
            </a:r>
          </a:p>
          <a:p>
            <a:r>
              <a:rPr lang="en-US" kern="0" smtClean="0"/>
              <a:t>(Poor Greta just wanted some teeth.)</a:t>
            </a:r>
          </a:p>
          <a:p>
            <a:r>
              <a:rPr lang="en-US" kern="0" smtClean="0"/>
              <a:t> </a:t>
            </a:r>
          </a:p>
          <a:p>
            <a:r>
              <a:rPr lang="en-US" kern="0" smtClean="0"/>
              <a:t>Samantha wished before Hannah,</a:t>
            </a:r>
          </a:p>
          <a:p>
            <a:r>
              <a:rPr lang="en-US" kern="0" smtClean="0"/>
              <a:t>Who didn’t want diamonds or fame.</a:t>
            </a:r>
          </a:p>
          <a:p>
            <a:r>
              <a:rPr lang="en-US" kern="0" smtClean="0"/>
              <a:t>And now you can play the game.</a:t>
            </a:r>
          </a:p>
          <a:p>
            <a:r>
              <a:rPr lang="en-US" kern="0" smtClean="0"/>
              <a:t> </a:t>
            </a:r>
          </a:p>
          <a:p>
            <a:r>
              <a:rPr lang="en-US" kern="0" smtClean="0"/>
              <a:t>If each day a witch wished a wish</a:t>
            </a:r>
          </a:p>
          <a:p>
            <a:r>
              <a:rPr lang="en-US" kern="0" smtClean="0"/>
              <a:t>In this magical land far away,</a:t>
            </a:r>
          </a:p>
          <a:p>
            <a:r>
              <a:rPr lang="en-US" sz="3636" kern="0" smtClean="0"/>
              <a:t>Which witch wished which wish which day?</a:t>
            </a:r>
          </a:p>
          <a:p>
            <a:endParaRPr lang="en-US" kern="0" dirty="0"/>
          </a:p>
        </p:txBody>
      </p:sp>
    </p:spTree>
    <p:extLst>
      <p:ext uri="{BB962C8B-B14F-4D97-AF65-F5344CB8AC3E}">
        <p14:creationId xmlns:p14="http://schemas.microsoft.com/office/powerpoint/2010/main" val="4960600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en-US">
                <a:ea typeface="ＭＳ Ｐゴシック" charset="-128"/>
              </a:rPr>
              <a:t>Deadly Shoes</a:t>
            </a:r>
            <a:endParaRPr lang="en-GB" altLang="en-US">
              <a:ea typeface="ＭＳ Ｐゴシック" charset="-128"/>
            </a:endParaRPr>
          </a:p>
        </p:txBody>
      </p:sp>
      <p:sp>
        <p:nvSpPr>
          <p:cNvPr id="223235" name="Rectangle 3"/>
          <p:cNvSpPr>
            <a:spLocks noGrp="1" noChangeArrowheads="1"/>
          </p:cNvSpPr>
          <p:nvPr>
            <p:ph type="body" idx="1"/>
          </p:nvPr>
        </p:nvSpPr>
        <p:spPr>
          <a:xfrm>
            <a:off x="457200" y="1600200"/>
            <a:ext cx="4648200" cy="4525963"/>
          </a:xfrm>
        </p:spPr>
        <p:txBody>
          <a:bodyPr/>
          <a:lstStyle/>
          <a:p>
            <a:pPr>
              <a:lnSpc>
                <a:spcPct val="90000"/>
              </a:lnSpc>
            </a:pPr>
            <a:r>
              <a:rPr lang="en-GB" altLang="en-US" sz="2800">
                <a:ea typeface="ＭＳ Ｐゴシック" charset="-128"/>
              </a:rPr>
              <a:t>A woman buys a new pair of shoes, goes to work, and dies.</a:t>
            </a:r>
          </a:p>
          <a:p>
            <a:pPr>
              <a:lnSpc>
                <a:spcPct val="90000"/>
              </a:lnSpc>
            </a:pPr>
            <a:r>
              <a:rPr lang="en-GB" altLang="en-US" sz="2800">
                <a:solidFill>
                  <a:srgbClr val="FF0000"/>
                </a:solidFill>
                <a:ea typeface="ＭＳ Ｐゴシック" charset="-128"/>
              </a:rPr>
              <a:t>She works as an assistant to a knife-thrower at the circus. The sho</a:t>
            </a:r>
            <a:r>
              <a:rPr lang="en-US" altLang="en-US" sz="2800">
                <a:solidFill>
                  <a:srgbClr val="FF0000"/>
                </a:solidFill>
                <a:ea typeface="ＭＳ Ｐゴシック" charset="-128"/>
              </a:rPr>
              <a:t>e</a:t>
            </a:r>
            <a:r>
              <a:rPr lang="en-GB" altLang="en-US" sz="2800">
                <a:solidFill>
                  <a:srgbClr val="FF0000"/>
                </a:solidFill>
                <a:ea typeface="ＭＳ Ｐゴシック" charset="-128"/>
              </a:rPr>
              <a:t>s have high heels. The knife thrower blindfolds himself and throws as normal, hitting the woman.</a:t>
            </a:r>
            <a:endParaRPr lang="en-US" altLang="en-US" sz="2800">
              <a:solidFill>
                <a:srgbClr val="FF0000"/>
              </a:solidFill>
              <a:ea typeface="ＭＳ Ｐゴシック" charset="-128"/>
            </a:endParaRPr>
          </a:p>
        </p:txBody>
      </p:sp>
      <p:pic>
        <p:nvPicPr>
          <p:cNvPr id="223236" name="Picture 5" descr="throwd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200"/>
            <a:ext cx="3429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ltLang="en-US">
                <a:ea typeface="ＭＳ Ｐゴシック" charset="-128"/>
              </a:rPr>
              <a:t>Pete and John</a:t>
            </a:r>
            <a:endParaRPr lang="en-GB" altLang="en-US">
              <a:ea typeface="ＭＳ Ｐゴシック" charset="-128"/>
            </a:endParaRPr>
          </a:p>
        </p:txBody>
      </p:sp>
      <p:sp>
        <p:nvSpPr>
          <p:cNvPr id="225283" name="Rectangle 3"/>
          <p:cNvSpPr>
            <a:spLocks noGrp="1" noChangeArrowheads="1"/>
          </p:cNvSpPr>
          <p:nvPr>
            <p:ph type="body" sz="half" idx="1"/>
          </p:nvPr>
        </p:nvSpPr>
        <p:spPr>
          <a:xfrm>
            <a:off x="457200" y="1600200"/>
            <a:ext cx="8205788" cy="4525963"/>
          </a:xfrm>
        </p:spPr>
        <p:txBody>
          <a:bodyPr/>
          <a:lstStyle/>
          <a:p>
            <a:r>
              <a:rPr lang="en-GB" altLang="en-US" sz="2800">
                <a:ea typeface="ＭＳ Ｐゴシック" charset="-128"/>
              </a:rPr>
              <a:t>Two men enter a bar. They are served identical drinks. One lives; the other dies.</a:t>
            </a:r>
            <a:endParaRPr lang="en-US" altLang="en-US" sz="2800">
              <a:ea typeface="ＭＳ Ｐゴシック" charset="-128"/>
            </a:endParaRPr>
          </a:p>
        </p:txBody>
      </p:sp>
      <p:pic>
        <p:nvPicPr>
          <p:cNvPr id="225284" name="Picture 8" descr="joh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30200" y="2833688"/>
            <a:ext cx="2914650" cy="2185987"/>
          </a:xfrm>
          <a:noFill/>
        </p:spPr>
      </p:pic>
      <p:pic>
        <p:nvPicPr>
          <p:cNvPr id="225285" name="Picture 7" descr="happyh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13" y="5186363"/>
            <a:ext cx="14017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12" descr="happyhou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60900" y="5178425"/>
            <a:ext cx="1397000" cy="1533525"/>
          </a:xfrm>
          <a:noFill/>
        </p:spPr>
      </p:pic>
      <p:pic>
        <p:nvPicPr>
          <p:cNvPr id="225287" name="Picture 14" descr="pete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888" y="2451100"/>
            <a:ext cx="2449512"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ltLang="en-US">
                <a:ea typeface="ＭＳ Ｐゴシック" charset="-128"/>
              </a:rPr>
              <a:t>Pete and John</a:t>
            </a:r>
            <a:endParaRPr lang="en-GB" altLang="en-US">
              <a:ea typeface="ＭＳ Ｐゴシック" charset="-128"/>
            </a:endParaRPr>
          </a:p>
        </p:txBody>
      </p:sp>
      <p:sp>
        <p:nvSpPr>
          <p:cNvPr id="227331" name="Rectangle 3"/>
          <p:cNvSpPr>
            <a:spLocks noGrp="1" noChangeArrowheads="1"/>
          </p:cNvSpPr>
          <p:nvPr>
            <p:ph type="body" idx="1"/>
          </p:nvPr>
        </p:nvSpPr>
        <p:spPr/>
        <p:txBody>
          <a:bodyPr/>
          <a:lstStyle/>
          <a:p>
            <a:r>
              <a:rPr lang="en-GB" altLang="en-US">
                <a:ea typeface="ＭＳ Ｐゴシック" charset="-128"/>
              </a:rPr>
              <a:t>Two men enter a bar. They are served identical drinks. One lives; the other dies.</a:t>
            </a:r>
          </a:p>
          <a:p>
            <a:r>
              <a:rPr lang="en-GB" altLang="en-US">
                <a:solidFill>
                  <a:srgbClr val="FF0000"/>
                </a:solidFill>
                <a:ea typeface="ＭＳ Ｐゴシック" charset="-128"/>
              </a:rPr>
              <a:t>The drinks contain poisoned ice cubes. One mans drinks his drink quickly before the ice melts.</a:t>
            </a:r>
            <a:endParaRPr lang="en-US" altLang="en-US">
              <a:solidFill>
                <a:srgbClr val="FF0000"/>
              </a:solidFill>
              <a:ea typeface="ＭＳ Ｐゴシック" charset="-128"/>
            </a:endParaRPr>
          </a:p>
        </p:txBody>
      </p:sp>
      <p:sp>
        <p:nvSpPr>
          <p:cNvPr id="227332" name="AutoShape 4"/>
          <p:cNvSpPr>
            <a:spLocks noChangeArrowheads="1"/>
          </p:cNvSpPr>
          <p:nvPr/>
        </p:nvSpPr>
        <p:spPr bwMode="auto">
          <a:xfrm>
            <a:off x="1835150" y="4868863"/>
            <a:ext cx="649288" cy="865187"/>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27333" name="AutoShape 5"/>
          <p:cNvSpPr>
            <a:spLocks noChangeArrowheads="1"/>
          </p:cNvSpPr>
          <p:nvPr/>
        </p:nvSpPr>
        <p:spPr bwMode="auto">
          <a:xfrm>
            <a:off x="3348038" y="5157788"/>
            <a:ext cx="1214437" cy="1214437"/>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27334" name="AutoShape 6"/>
          <p:cNvSpPr>
            <a:spLocks noChangeArrowheads="1"/>
          </p:cNvSpPr>
          <p:nvPr/>
        </p:nvSpPr>
        <p:spPr bwMode="auto">
          <a:xfrm>
            <a:off x="3132138" y="4652963"/>
            <a:ext cx="792162" cy="360362"/>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a:ea typeface="ＭＳ Ｐゴシック" charset="-128"/>
              </a:rPr>
              <a:t>Top Floor</a:t>
            </a:r>
            <a:endParaRPr lang="en-GB" altLang="en-US">
              <a:ea typeface="ＭＳ Ｐゴシック" charset="-128"/>
            </a:endParaRPr>
          </a:p>
        </p:txBody>
      </p:sp>
      <p:sp>
        <p:nvSpPr>
          <p:cNvPr id="229379" name="Rectangle 3"/>
          <p:cNvSpPr>
            <a:spLocks noGrp="1" noChangeArrowheads="1"/>
          </p:cNvSpPr>
          <p:nvPr>
            <p:ph type="body" idx="1"/>
          </p:nvPr>
        </p:nvSpPr>
        <p:spPr>
          <a:xfrm>
            <a:off x="152400" y="1600200"/>
            <a:ext cx="5638800" cy="4525963"/>
          </a:xfrm>
        </p:spPr>
        <p:txBody>
          <a:bodyPr/>
          <a:lstStyle/>
          <a:p>
            <a:r>
              <a:rPr lang="en-GB" altLang="en-US" sz="2800">
                <a:ea typeface="ＭＳ Ｐゴシック" charset="-128"/>
              </a:rPr>
              <a:t>A man lives in the penthouse of an apartment building. Every morning he takes the elevator down to the lobby and leaves the building. Upon his return, however, </a:t>
            </a:r>
            <a:r>
              <a:rPr lang="en-US" altLang="en-US" sz="2800">
                <a:ea typeface="ＭＳ Ｐゴシック" charset="-128"/>
              </a:rPr>
              <a:t>if he is alone </a:t>
            </a:r>
            <a:r>
              <a:rPr lang="en-GB" altLang="en-US" sz="2800">
                <a:ea typeface="ＭＳ Ｐゴシック" charset="-128"/>
              </a:rPr>
              <a:t>he can only travel halfway up in the lift and has to walk the rest of the way - unless it's raining. What is the explanation for this?</a:t>
            </a:r>
          </a:p>
        </p:txBody>
      </p:sp>
      <p:pic>
        <p:nvPicPr>
          <p:cNvPr id="229380" name="Picture 4" descr="20 storey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9718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en-US">
                <a:ea typeface="ＭＳ Ｐゴシック" charset="-128"/>
              </a:rPr>
              <a:t>Top Floor</a:t>
            </a:r>
            <a:endParaRPr lang="en-GB" altLang="en-US">
              <a:ea typeface="ＭＳ Ｐゴシック" charset="-128"/>
            </a:endParaRPr>
          </a:p>
        </p:txBody>
      </p:sp>
      <p:sp>
        <p:nvSpPr>
          <p:cNvPr id="231427" name="Rectangle 3"/>
          <p:cNvSpPr>
            <a:spLocks noGrp="1" noChangeArrowheads="1"/>
          </p:cNvSpPr>
          <p:nvPr>
            <p:ph type="body" idx="1"/>
          </p:nvPr>
        </p:nvSpPr>
        <p:spPr>
          <a:xfrm>
            <a:off x="457200" y="1600200"/>
            <a:ext cx="5943600" cy="4525963"/>
          </a:xfrm>
        </p:spPr>
        <p:txBody>
          <a:bodyPr/>
          <a:lstStyle/>
          <a:p>
            <a:r>
              <a:rPr lang="en-GB" altLang="en-US" sz="2000">
                <a:ea typeface="ＭＳ Ｐゴシック" charset="-128"/>
              </a:rPr>
              <a:t>A man lives in the penthouse of an apartment building. Every morning he takes the elevator down to the lobby and leaves the building. Upon his return, however, </a:t>
            </a:r>
            <a:r>
              <a:rPr lang="en-US" altLang="en-US" sz="2000">
                <a:ea typeface="ＭＳ Ｐゴシック" charset="-128"/>
              </a:rPr>
              <a:t>if he is alone </a:t>
            </a:r>
            <a:r>
              <a:rPr lang="en-GB" altLang="en-US" sz="2000">
                <a:ea typeface="ＭＳ Ｐゴシック" charset="-128"/>
              </a:rPr>
              <a:t>he can only travel halfway up in the lift and has to walk the rest of the way - unless it's raining. What is the explanation for this?</a:t>
            </a:r>
          </a:p>
          <a:p>
            <a:r>
              <a:rPr lang="en-GB" altLang="en-US" sz="2800">
                <a:solidFill>
                  <a:srgbClr val="FF0000"/>
                </a:solidFill>
                <a:ea typeface="ＭＳ Ｐゴシック" charset="-128"/>
              </a:rPr>
              <a:t>He’s a dwarf and cannot press the top buttons in the elevator (unless he uses an umbrella).</a:t>
            </a:r>
            <a:endParaRPr lang="en-US" altLang="en-US" sz="2800">
              <a:solidFill>
                <a:srgbClr val="FF0000"/>
              </a:solidFill>
              <a:ea typeface="ＭＳ Ｐゴシック" charset="-128"/>
            </a:endParaRPr>
          </a:p>
        </p:txBody>
      </p:sp>
      <p:pic>
        <p:nvPicPr>
          <p:cNvPr id="231428" name="Picture 5" descr="dwarf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20558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en-US">
                <a:ea typeface="ＭＳ Ｐゴシック" charset="-128"/>
              </a:rPr>
              <a:t>Falling Baby</a:t>
            </a:r>
            <a:endParaRPr lang="en-GB" altLang="en-US">
              <a:ea typeface="ＭＳ Ｐゴシック" charset="-128"/>
            </a:endParaRPr>
          </a:p>
        </p:txBody>
      </p:sp>
      <p:sp>
        <p:nvSpPr>
          <p:cNvPr id="233475" name="Rectangle 3"/>
          <p:cNvSpPr>
            <a:spLocks noGrp="1" noChangeArrowheads="1"/>
          </p:cNvSpPr>
          <p:nvPr>
            <p:ph type="body" idx="1"/>
          </p:nvPr>
        </p:nvSpPr>
        <p:spPr/>
        <p:txBody>
          <a:bodyPr/>
          <a:lstStyle/>
          <a:p>
            <a:r>
              <a:rPr lang="en-GB" altLang="en-US">
                <a:ea typeface="ＭＳ Ｐゴシック" charset="-128"/>
              </a:rPr>
              <a:t>How could a baby fall out of a twenty-story building onto the ground and live?</a:t>
            </a:r>
          </a:p>
          <a:p>
            <a:endParaRPr lang="en-GB" altLang="en-US">
              <a:ea typeface="ＭＳ Ｐゴシック" charset="-128"/>
            </a:endParaRPr>
          </a:p>
        </p:txBody>
      </p:sp>
      <p:pic>
        <p:nvPicPr>
          <p:cNvPr id="233476" name="Picture 5" descr="_38132860_cot_baby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3444875"/>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en-US">
                <a:ea typeface="ＭＳ Ｐゴシック" charset="-128"/>
              </a:rPr>
              <a:t>Falling Baby</a:t>
            </a:r>
            <a:endParaRPr lang="en-GB" altLang="en-US">
              <a:ea typeface="ＭＳ Ｐゴシック" charset="-128"/>
            </a:endParaRPr>
          </a:p>
        </p:txBody>
      </p:sp>
      <p:sp>
        <p:nvSpPr>
          <p:cNvPr id="235523" name="Rectangle 3"/>
          <p:cNvSpPr>
            <a:spLocks noGrp="1" noChangeArrowheads="1"/>
          </p:cNvSpPr>
          <p:nvPr>
            <p:ph type="body" idx="1"/>
          </p:nvPr>
        </p:nvSpPr>
        <p:spPr/>
        <p:txBody>
          <a:bodyPr/>
          <a:lstStyle/>
          <a:p>
            <a:r>
              <a:rPr lang="en-GB" altLang="en-US">
                <a:ea typeface="ＭＳ Ｐゴシック" charset="-128"/>
              </a:rPr>
              <a:t>How could a baby fall out of a twenty-story building onto the ground and live?</a:t>
            </a:r>
            <a:endParaRPr lang="en-US" altLang="en-US">
              <a:ea typeface="ＭＳ Ｐゴシック" charset="-128"/>
            </a:endParaRPr>
          </a:p>
          <a:p>
            <a:r>
              <a:rPr lang="en-US" altLang="en-US">
                <a:solidFill>
                  <a:srgbClr val="FF0000"/>
                </a:solidFill>
                <a:ea typeface="ＭＳ Ｐゴシック" charset="-128"/>
              </a:rPr>
              <a:t>The baby fell out of a ground floor window.</a:t>
            </a:r>
            <a:endParaRPr lang="en-GB" altLang="en-US">
              <a:solidFill>
                <a:srgbClr val="FF0000"/>
              </a:solidFill>
              <a:ea typeface="ＭＳ Ｐゴシック" charset="-128"/>
            </a:endParaRPr>
          </a:p>
          <a:p>
            <a:endParaRPr lang="en-GB" altLang="en-US">
              <a:solidFill>
                <a:srgbClr val="FF0000"/>
              </a:solidFill>
              <a:ea typeface="ＭＳ Ｐゴシック" charset="-128"/>
            </a:endParaRPr>
          </a:p>
        </p:txBody>
      </p:sp>
      <p:pic>
        <p:nvPicPr>
          <p:cNvPr id="235524" name="Picture 4" descr="20 storey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3381375"/>
            <a:ext cx="23193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Line 5"/>
          <p:cNvSpPr>
            <a:spLocks noChangeShapeType="1"/>
          </p:cNvSpPr>
          <p:nvPr/>
        </p:nvSpPr>
        <p:spPr bwMode="auto">
          <a:xfrm>
            <a:off x="2600325" y="3289300"/>
            <a:ext cx="3432175" cy="26844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en-US">
                <a:ea typeface="ＭＳ Ｐゴシック" charset="-128"/>
              </a:rPr>
              <a:t>Hands up!</a:t>
            </a:r>
            <a:endParaRPr lang="en-GB" altLang="en-US">
              <a:ea typeface="ＭＳ Ｐゴシック" charset="-128"/>
            </a:endParaRPr>
          </a:p>
        </p:txBody>
      </p:sp>
      <p:sp>
        <p:nvSpPr>
          <p:cNvPr id="237571" name="Rectangle 3"/>
          <p:cNvSpPr>
            <a:spLocks noGrp="1" noChangeArrowheads="1"/>
          </p:cNvSpPr>
          <p:nvPr>
            <p:ph type="body" idx="1"/>
          </p:nvPr>
        </p:nvSpPr>
        <p:spPr/>
        <p:txBody>
          <a:bodyPr/>
          <a:lstStyle/>
          <a:p>
            <a:r>
              <a:rPr lang="en-GB" altLang="en-US">
                <a:ea typeface="ＭＳ Ｐゴシック" charset="-128"/>
              </a:rPr>
              <a:t>Assume there are approximately </a:t>
            </a:r>
            <a:r>
              <a:rPr lang="en-US" altLang="en-US">
                <a:ea typeface="ＭＳ Ｐゴシック" charset="-128"/>
              </a:rPr>
              <a:t>6</a:t>
            </a:r>
            <a:r>
              <a:rPr lang="en-GB" altLang="en-US">
                <a:ea typeface="ＭＳ Ｐゴシック" charset="-128"/>
              </a:rPr>
              <a:t> billion people on Earth. What would you estimate to be the result, if you multiply together the number of fingers on every person's left-hands?</a:t>
            </a:r>
          </a:p>
          <a:p>
            <a:endParaRPr lang="en-GB" altLang="en-US">
              <a:ea typeface="ＭＳ Ｐゴシック" charset="-128"/>
            </a:endParaRPr>
          </a:p>
        </p:txBody>
      </p:sp>
      <p:pic>
        <p:nvPicPr>
          <p:cNvPr id="237572" name="Picture 5" descr="crowded%20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3687763"/>
            <a:ext cx="44672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ltLang="en-US">
                <a:ea typeface="ＭＳ Ｐゴシック" charset="-128"/>
              </a:rPr>
              <a:t>Hands up!</a:t>
            </a:r>
            <a:endParaRPr lang="en-GB" altLang="en-US">
              <a:ea typeface="ＭＳ Ｐゴシック" charset="-128"/>
            </a:endParaRPr>
          </a:p>
        </p:txBody>
      </p:sp>
      <p:sp>
        <p:nvSpPr>
          <p:cNvPr id="239619" name="Rectangle 3"/>
          <p:cNvSpPr>
            <a:spLocks noGrp="1" noChangeArrowheads="1"/>
          </p:cNvSpPr>
          <p:nvPr>
            <p:ph type="body" idx="1"/>
          </p:nvPr>
        </p:nvSpPr>
        <p:spPr/>
        <p:txBody>
          <a:bodyPr/>
          <a:lstStyle/>
          <a:p>
            <a:r>
              <a:rPr lang="en-GB" altLang="en-US" sz="2400">
                <a:ea typeface="ＭＳ Ｐゴシック" charset="-128"/>
              </a:rPr>
              <a:t>Assume there are approximately </a:t>
            </a:r>
            <a:r>
              <a:rPr lang="en-US" altLang="en-US" sz="2400">
                <a:ea typeface="ＭＳ Ｐゴシック" charset="-128"/>
              </a:rPr>
              <a:t>6</a:t>
            </a:r>
            <a:r>
              <a:rPr lang="en-GB" altLang="en-US" sz="2400">
                <a:ea typeface="ＭＳ Ｐゴシック" charset="-128"/>
              </a:rPr>
              <a:t> billion people on Earth. What would you estimate to be the result, if you multiply together the number of fingers on every person's left-hands?</a:t>
            </a:r>
            <a:endParaRPr lang="en-US" altLang="en-US" sz="2400">
              <a:ea typeface="ＭＳ Ｐゴシック" charset="-128"/>
            </a:endParaRPr>
          </a:p>
          <a:p>
            <a:r>
              <a:rPr lang="en-US" altLang="en-US">
                <a:solidFill>
                  <a:srgbClr val="FF0000"/>
                </a:solidFill>
                <a:ea typeface="ＭＳ Ｐゴシック" charset="-128"/>
              </a:rPr>
              <a:t>Z</a:t>
            </a:r>
            <a:r>
              <a:rPr lang="en-GB" altLang="en-US">
                <a:solidFill>
                  <a:srgbClr val="FF0000"/>
                </a:solidFill>
                <a:ea typeface="ＭＳ Ｐゴシック" charset="-128"/>
              </a:rPr>
              <a:t>ero. It only takes one person to have no fingers on their left hand for the product to be zero, because anything multiplied by zero equals zero. </a:t>
            </a:r>
          </a:p>
          <a:p>
            <a:endParaRPr lang="en-GB" altLang="en-US">
              <a:ea typeface="ＭＳ Ｐゴシック" charset="-128"/>
            </a:endParaRPr>
          </a:p>
          <a:p>
            <a:endParaRPr lang="en-GB" altLang="en-US">
              <a:ea typeface="ＭＳ Ｐゴシック" charset="-128"/>
            </a:endParaRPr>
          </a:p>
        </p:txBody>
      </p:sp>
      <p:pic>
        <p:nvPicPr>
          <p:cNvPr id="239620" name="Picture 5" descr="hand-print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724400"/>
            <a:ext cx="19319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1" name="Rectangle 6"/>
          <p:cNvSpPr>
            <a:spLocks noChangeArrowheads="1"/>
          </p:cNvSpPr>
          <p:nvPr/>
        </p:nvSpPr>
        <p:spPr bwMode="auto">
          <a:xfrm>
            <a:off x="4144963" y="5557838"/>
            <a:ext cx="201612" cy="487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39622" name="Rectangle 7"/>
          <p:cNvSpPr>
            <a:spLocks noChangeArrowheads="1"/>
          </p:cNvSpPr>
          <p:nvPr/>
        </p:nvSpPr>
        <p:spPr bwMode="auto">
          <a:xfrm>
            <a:off x="4427538" y="5341938"/>
            <a:ext cx="485775" cy="665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39623" name="Rectangle 8"/>
          <p:cNvSpPr>
            <a:spLocks noChangeArrowheads="1"/>
          </p:cNvSpPr>
          <p:nvPr/>
        </p:nvSpPr>
        <p:spPr bwMode="auto">
          <a:xfrm>
            <a:off x="4864100" y="5910263"/>
            <a:ext cx="557213" cy="747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39624" name="Rectangle 9"/>
          <p:cNvSpPr>
            <a:spLocks noChangeArrowheads="1"/>
          </p:cNvSpPr>
          <p:nvPr/>
        </p:nvSpPr>
        <p:spPr bwMode="auto">
          <a:xfrm>
            <a:off x="4821238" y="5711825"/>
            <a:ext cx="166687"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39625" name="Rectangle 10"/>
          <p:cNvSpPr>
            <a:spLocks noChangeArrowheads="1"/>
          </p:cNvSpPr>
          <p:nvPr/>
        </p:nvSpPr>
        <p:spPr bwMode="auto">
          <a:xfrm>
            <a:off x="4916488" y="5700713"/>
            <a:ext cx="201612" cy="236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ltLang="en-US">
                <a:ea typeface="ＭＳ Ｐゴシック" charset="-128"/>
              </a:rPr>
              <a:t>Baby puzzle</a:t>
            </a:r>
            <a:endParaRPr lang="en-GB" altLang="en-US">
              <a:ea typeface="ＭＳ Ｐゴシック" charset="-128"/>
            </a:endParaRPr>
          </a:p>
        </p:txBody>
      </p:sp>
      <p:sp>
        <p:nvSpPr>
          <p:cNvPr id="241667" name="Rectangle 3"/>
          <p:cNvSpPr>
            <a:spLocks noGrp="1" noChangeArrowheads="1"/>
          </p:cNvSpPr>
          <p:nvPr>
            <p:ph type="body" idx="1"/>
          </p:nvPr>
        </p:nvSpPr>
        <p:spPr/>
        <p:txBody>
          <a:bodyPr/>
          <a:lstStyle/>
          <a:p>
            <a:r>
              <a:rPr lang="en-GB" altLang="en-US">
                <a:ea typeface="ＭＳ Ｐゴシック" charset="-128"/>
              </a:rPr>
              <a:t>A woman gave natural birth to two sons who were born on the same hour of the same day of the same month of the same year. But they were not twins and she had no access to a time machine. How could this be?</a:t>
            </a:r>
          </a:p>
          <a:p>
            <a:endParaRPr lang="en-GB" altLang="en-US">
              <a:ea typeface="ＭＳ Ｐゴシック" charset="-128"/>
            </a:endParaRPr>
          </a:p>
        </p:txBody>
      </p:sp>
      <p:pic>
        <p:nvPicPr>
          <p:cNvPr id="241668" name="Picture 5" descr="DENTICI%20TRIPLETS%2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88" y="4171950"/>
            <a:ext cx="37496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Rectangle 6"/>
          <p:cNvSpPr>
            <a:spLocks noChangeArrowheads="1"/>
          </p:cNvSpPr>
          <p:nvPr/>
        </p:nvSpPr>
        <p:spPr bwMode="auto">
          <a:xfrm>
            <a:off x="5629275" y="4108450"/>
            <a:ext cx="1423988"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41670" name="Rectangle 7"/>
          <p:cNvSpPr>
            <a:spLocks noChangeArrowheads="1"/>
          </p:cNvSpPr>
          <p:nvPr/>
        </p:nvSpPr>
        <p:spPr bwMode="auto">
          <a:xfrm>
            <a:off x="2763838" y="4117975"/>
            <a:ext cx="581025"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witch wished which wish which day?</a:t>
            </a:r>
            <a:endParaRPr lang="en-US" dirty="0"/>
          </a:p>
        </p:txBody>
      </p:sp>
      <p:pic>
        <p:nvPicPr>
          <p:cNvPr id="4" name="Content Placeholder 3"/>
          <p:cNvPicPr>
            <a:picLocks noGrp="1" noChangeAspect="1"/>
          </p:cNvPicPr>
          <p:nvPr>
            <p:ph idx="1"/>
          </p:nvPr>
        </p:nvPicPr>
        <p:blipFill>
          <a:blip r:embed="rId2"/>
          <a:stretch>
            <a:fillRect/>
          </a:stretch>
        </p:blipFill>
        <p:spPr>
          <a:xfrm>
            <a:off x="1043608" y="1628800"/>
            <a:ext cx="6045200" cy="2717800"/>
          </a:xfrm>
          <a:prstGeom prst="rect">
            <a:avLst/>
          </a:prstGeom>
        </p:spPr>
      </p:pic>
      <p:pic>
        <p:nvPicPr>
          <p:cNvPr id="6" name="Picture 5"/>
          <p:cNvPicPr>
            <a:picLocks noChangeAspect="1"/>
          </p:cNvPicPr>
          <p:nvPr/>
        </p:nvPicPr>
        <p:blipFill>
          <a:blip r:embed="rId3"/>
          <a:stretch>
            <a:fillRect/>
          </a:stretch>
        </p:blipFill>
        <p:spPr>
          <a:xfrm>
            <a:off x="2339752" y="4346600"/>
            <a:ext cx="4013200" cy="2019300"/>
          </a:xfrm>
          <a:prstGeom prst="rect">
            <a:avLst/>
          </a:prstGeom>
        </p:spPr>
      </p:pic>
    </p:spTree>
    <p:extLst>
      <p:ext uri="{BB962C8B-B14F-4D97-AF65-F5344CB8AC3E}">
        <p14:creationId xmlns:p14="http://schemas.microsoft.com/office/powerpoint/2010/main" val="14986176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en-US">
                <a:ea typeface="ＭＳ Ｐゴシック" charset="-128"/>
              </a:rPr>
              <a:t>Baby puzzle</a:t>
            </a:r>
            <a:endParaRPr lang="en-GB" altLang="en-US">
              <a:ea typeface="ＭＳ Ｐゴシック" charset="-128"/>
            </a:endParaRPr>
          </a:p>
        </p:txBody>
      </p:sp>
      <p:sp>
        <p:nvSpPr>
          <p:cNvPr id="243715" name="Rectangle 3"/>
          <p:cNvSpPr>
            <a:spLocks noGrp="1" noChangeArrowheads="1"/>
          </p:cNvSpPr>
          <p:nvPr>
            <p:ph type="body" idx="1"/>
          </p:nvPr>
        </p:nvSpPr>
        <p:spPr/>
        <p:txBody>
          <a:bodyPr/>
          <a:lstStyle/>
          <a:p>
            <a:r>
              <a:rPr lang="en-GB" altLang="en-US" sz="2000">
                <a:ea typeface="ＭＳ Ｐゴシック" charset="-128"/>
              </a:rPr>
              <a:t>A woman gave natural birth to two sons who were born on the same hour of the same day of the same month of the same year. But they were not twins and she had no access to a time machine. How could this be?</a:t>
            </a:r>
            <a:endParaRPr lang="en-US" altLang="en-US" sz="2000">
              <a:ea typeface="ＭＳ Ｐゴシック" charset="-128"/>
            </a:endParaRPr>
          </a:p>
          <a:p>
            <a:r>
              <a:rPr lang="en-US" altLang="en-US">
                <a:solidFill>
                  <a:srgbClr val="FF0000"/>
                </a:solidFill>
                <a:ea typeface="ＭＳ Ｐゴシック" charset="-128"/>
              </a:rPr>
              <a:t>They were two babies from a set of triplets</a:t>
            </a:r>
            <a:endParaRPr lang="en-GB" altLang="en-US">
              <a:solidFill>
                <a:srgbClr val="FF0000"/>
              </a:solidFill>
              <a:ea typeface="ＭＳ Ｐゴシック" charset="-128"/>
            </a:endParaRPr>
          </a:p>
          <a:p>
            <a:endParaRPr lang="en-GB" altLang="en-US">
              <a:solidFill>
                <a:srgbClr val="FF0000"/>
              </a:solidFill>
              <a:ea typeface="ＭＳ Ｐゴシック" charset="-128"/>
            </a:endParaRPr>
          </a:p>
        </p:txBody>
      </p:sp>
      <p:pic>
        <p:nvPicPr>
          <p:cNvPr id="243716" name="Picture 4" descr="DENTICI%20TRIPLETS%2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88" y="4171950"/>
            <a:ext cx="37496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help?</a:t>
            </a:r>
            <a:endParaRPr lang="en-US" dirty="0"/>
          </a:p>
        </p:txBody>
      </p:sp>
      <p:sp>
        <p:nvSpPr>
          <p:cNvPr id="3" name="Content Placeholder 2"/>
          <p:cNvSpPr>
            <a:spLocks noGrp="1"/>
          </p:cNvSpPr>
          <p:nvPr>
            <p:ph idx="1"/>
          </p:nvPr>
        </p:nvSpPr>
        <p:spPr/>
        <p:txBody>
          <a:bodyPr/>
          <a:lstStyle/>
          <a:p>
            <a:r>
              <a:rPr lang="en-US" sz="2800" dirty="0"/>
              <a:t>You are driving down the road in your car on a wild, stormy night, when you pass by a bus stop and you see three people waiting for the bus:</a:t>
            </a:r>
          </a:p>
          <a:p>
            <a:r>
              <a:rPr lang="en-US" sz="2800" dirty="0"/>
              <a:t>1. An old lady who looks as if she is about to die.</a:t>
            </a:r>
            <a:br>
              <a:rPr lang="en-US" sz="2800" dirty="0"/>
            </a:br>
            <a:r>
              <a:rPr lang="en-US" sz="2800" dirty="0"/>
              <a:t>2. An old friend who once saved your life.</a:t>
            </a:r>
            <a:br>
              <a:rPr lang="en-US" sz="2800" dirty="0"/>
            </a:br>
            <a:r>
              <a:rPr lang="en-US" sz="2800" dirty="0"/>
              <a:t>3. The perfect partner you have been dreaming about.</a:t>
            </a:r>
            <a:br>
              <a:rPr lang="en-US" sz="2800" dirty="0"/>
            </a:br>
            <a:endParaRPr lang="en-US" sz="2800" dirty="0"/>
          </a:p>
          <a:p>
            <a:r>
              <a:rPr lang="en-US" sz="2800" dirty="0"/>
              <a:t>Knowing that there can only be one passenger in your car, whom would you choose? </a:t>
            </a:r>
          </a:p>
          <a:p>
            <a:endParaRPr lang="en-US" dirty="0"/>
          </a:p>
        </p:txBody>
      </p:sp>
    </p:spTree>
    <p:extLst>
      <p:ext uri="{BB962C8B-B14F-4D97-AF65-F5344CB8AC3E}">
        <p14:creationId xmlns:p14="http://schemas.microsoft.com/office/powerpoint/2010/main" val="20279076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a:t>
            </a:r>
            <a:endParaRPr lang="en-US" dirty="0"/>
          </a:p>
        </p:txBody>
      </p:sp>
      <p:sp>
        <p:nvSpPr>
          <p:cNvPr id="3" name="Content Placeholder 2"/>
          <p:cNvSpPr>
            <a:spLocks noGrp="1"/>
          </p:cNvSpPr>
          <p:nvPr>
            <p:ph idx="1"/>
          </p:nvPr>
        </p:nvSpPr>
        <p:spPr/>
        <p:txBody>
          <a:bodyPr/>
          <a:lstStyle/>
          <a:p>
            <a:r>
              <a:rPr lang="en-US" dirty="0" smtClean="0"/>
              <a:t>You </a:t>
            </a:r>
            <a:r>
              <a:rPr lang="en-US" dirty="0"/>
              <a:t>can make everyone happy. Your car can only contain one passenger, so whom should it be?</a:t>
            </a:r>
          </a:p>
        </p:txBody>
      </p:sp>
    </p:spTree>
    <p:extLst>
      <p:ext uri="{BB962C8B-B14F-4D97-AF65-F5344CB8AC3E}">
        <p14:creationId xmlns:p14="http://schemas.microsoft.com/office/powerpoint/2010/main" val="69395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The old lady of course! After helping the old lady into the car, you can give your keys to your friend, and wait with your perfect partner for the bus.</a:t>
            </a:r>
          </a:p>
        </p:txBody>
      </p:sp>
    </p:spTree>
    <p:extLst>
      <p:ext uri="{BB962C8B-B14F-4D97-AF65-F5344CB8AC3E}">
        <p14:creationId xmlns:p14="http://schemas.microsoft.com/office/powerpoint/2010/main" val="6548873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Jeopardy Doors</a:t>
            </a:r>
            <a:endParaRPr lang="en-US" dirty="0"/>
          </a:p>
        </p:txBody>
      </p:sp>
      <p:sp>
        <p:nvSpPr>
          <p:cNvPr id="3" name="Content Placeholder 2"/>
          <p:cNvSpPr>
            <a:spLocks noGrp="1"/>
          </p:cNvSpPr>
          <p:nvPr>
            <p:ph idx="1"/>
          </p:nvPr>
        </p:nvSpPr>
        <p:spPr/>
        <p:txBody>
          <a:bodyPr/>
          <a:lstStyle/>
          <a:p>
            <a:r>
              <a:rPr lang="en-US" sz="2400" dirty="0"/>
              <a:t>You are trapped in a room with two doors. One leads to certain death and the other leads to freedom. You don't know which is which.</a:t>
            </a:r>
          </a:p>
          <a:p>
            <a:r>
              <a:rPr lang="en-US" sz="2400" dirty="0"/>
              <a:t>There are two robots guarding the doors. They will let you choose one door but upon doing so you must go through it.</a:t>
            </a:r>
          </a:p>
          <a:p>
            <a:r>
              <a:rPr lang="en-US" sz="2400" dirty="0"/>
              <a:t>You can, however, ask one robot one question. The problem is one robot always tells the truth ,the other always lies and you don't know which is which.</a:t>
            </a:r>
          </a:p>
          <a:p>
            <a:r>
              <a:rPr lang="en-US" sz="2400" dirty="0"/>
              <a:t>What is the question you ask?</a:t>
            </a:r>
          </a:p>
          <a:p>
            <a:endParaRPr lang="en-US" dirty="0"/>
          </a:p>
        </p:txBody>
      </p:sp>
    </p:spTree>
    <p:extLst>
      <p:ext uri="{BB962C8B-B14F-4D97-AF65-F5344CB8AC3E}">
        <p14:creationId xmlns:p14="http://schemas.microsoft.com/office/powerpoint/2010/main" val="2389626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a:t>
            </a:r>
            <a:endParaRPr lang="en-US" dirty="0"/>
          </a:p>
        </p:txBody>
      </p:sp>
      <p:sp>
        <p:nvSpPr>
          <p:cNvPr id="3" name="Content Placeholder 2"/>
          <p:cNvSpPr>
            <a:spLocks noGrp="1"/>
          </p:cNvSpPr>
          <p:nvPr>
            <p:ph idx="1"/>
          </p:nvPr>
        </p:nvSpPr>
        <p:spPr/>
        <p:txBody>
          <a:bodyPr/>
          <a:lstStyle/>
          <a:p>
            <a:r>
              <a:rPr lang="en-US" dirty="0"/>
              <a:t>The two robots know each others personality. That they talk when they're bored, lonely, etc. Try to get the two robots to cancel their evil &amp; good ways out.</a:t>
            </a:r>
          </a:p>
        </p:txBody>
      </p:sp>
    </p:spTree>
    <p:extLst>
      <p:ext uri="{BB962C8B-B14F-4D97-AF65-F5344CB8AC3E}">
        <p14:creationId xmlns:p14="http://schemas.microsoft.com/office/powerpoint/2010/main" val="19676810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Ask one robot what the other robot would say, if it was asked which door was safe. Then go through the other door.</a:t>
            </a:r>
          </a:p>
        </p:txBody>
      </p:sp>
    </p:spTree>
    <p:extLst>
      <p:ext uri="{BB962C8B-B14F-4D97-AF65-F5344CB8AC3E}">
        <p14:creationId xmlns:p14="http://schemas.microsoft.com/office/powerpoint/2010/main" val="19534433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Something about Mary</a:t>
            </a:r>
            <a:endParaRPr lang="en-US" dirty="0"/>
          </a:p>
        </p:txBody>
      </p:sp>
      <p:sp>
        <p:nvSpPr>
          <p:cNvPr id="3" name="Content Placeholder 2"/>
          <p:cNvSpPr>
            <a:spLocks noGrp="1"/>
          </p:cNvSpPr>
          <p:nvPr>
            <p:ph idx="1"/>
          </p:nvPr>
        </p:nvSpPr>
        <p:spPr/>
        <p:txBody>
          <a:bodyPr/>
          <a:lstStyle/>
          <a:p>
            <a:r>
              <a:rPr lang="en-US" sz="4000" dirty="0"/>
              <a:t>Mary's mum has four children.</a:t>
            </a:r>
            <a:br>
              <a:rPr lang="en-US" sz="4000" dirty="0"/>
            </a:br>
            <a:r>
              <a:rPr lang="en-US" sz="4000" dirty="0"/>
              <a:t>The first child is called April.</a:t>
            </a:r>
            <a:br>
              <a:rPr lang="en-US" sz="4000" dirty="0"/>
            </a:br>
            <a:r>
              <a:rPr lang="en-US" sz="4000" dirty="0"/>
              <a:t>The second May.</a:t>
            </a:r>
            <a:br>
              <a:rPr lang="en-US" sz="4000" dirty="0"/>
            </a:br>
            <a:r>
              <a:rPr lang="en-US" sz="4000" dirty="0"/>
              <a:t>The third June.</a:t>
            </a:r>
            <a:br>
              <a:rPr lang="en-US" sz="4000" dirty="0"/>
            </a:br>
            <a:r>
              <a:rPr lang="en-US" sz="4000" dirty="0"/>
              <a:t>What is the name of the fourth child?</a:t>
            </a:r>
          </a:p>
        </p:txBody>
      </p:sp>
    </p:spTree>
    <p:extLst>
      <p:ext uri="{BB962C8B-B14F-4D97-AF65-F5344CB8AC3E}">
        <p14:creationId xmlns:p14="http://schemas.microsoft.com/office/powerpoint/2010/main" val="6250321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Mary</a:t>
            </a:r>
            <a:endParaRPr lang="en-US" dirty="0"/>
          </a:p>
        </p:txBody>
      </p:sp>
    </p:spTree>
    <p:extLst>
      <p:ext uri="{BB962C8B-B14F-4D97-AF65-F5344CB8AC3E}">
        <p14:creationId xmlns:p14="http://schemas.microsoft.com/office/powerpoint/2010/main" val="4463407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Dark and Stormy Night</a:t>
            </a:r>
            <a:endParaRPr lang="en-US" dirty="0"/>
          </a:p>
        </p:txBody>
      </p:sp>
      <p:sp>
        <p:nvSpPr>
          <p:cNvPr id="3" name="Content Placeholder 2"/>
          <p:cNvSpPr>
            <a:spLocks noGrp="1"/>
          </p:cNvSpPr>
          <p:nvPr>
            <p:ph idx="1"/>
          </p:nvPr>
        </p:nvSpPr>
        <p:spPr/>
        <p:txBody>
          <a:bodyPr/>
          <a:lstStyle/>
          <a:p>
            <a:r>
              <a:rPr lang="en-US" sz="2800" dirty="0"/>
              <a:t>It was a dark stormy night and a couple were in a car racing madly through a foreign city. The car broke down and the husband had to go get help from someone who spoke his language. He was afraid to leave his wife alone in the car so he pulled up the windows and locked the car before leaving. When he came back, the car was in the same state as he had left it but his wife was dead, there was blood on the floor and there was a stranger in the car. What happened?</a:t>
            </a:r>
          </a:p>
        </p:txBody>
      </p:sp>
    </p:spTree>
    <p:extLst>
      <p:ext uri="{BB962C8B-B14F-4D97-AF65-F5344CB8AC3E}">
        <p14:creationId xmlns:p14="http://schemas.microsoft.com/office/powerpoint/2010/main" val="11614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1"/>
          </p:nvPr>
        </p:nvSpPr>
        <p:spPr/>
        <p:txBody>
          <a:bodyPr/>
          <a:lstStyle/>
          <a:p>
            <a:pPr eaLnBrk="1" hangingPunct="1">
              <a:buFontTx/>
              <a:buNone/>
            </a:pPr>
            <a:endParaRPr lang="en-US" altLang="en-US" sz="2800">
              <a:ea typeface="ＭＳ Ｐゴシック" charset="-128"/>
            </a:endParaRPr>
          </a:p>
        </p:txBody>
      </p:sp>
      <p:pic>
        <p:nvPicPr>
          <p:cNvPr id="34819" name="Picture 6" descr="http://flowtv.org/wp-content/uploads/2007/11/cs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39641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Content Placeholder 5"/>
          <p:cNvSpPr>
            <a:spLocks noGrp="1"/>
          </p:cNvSpPr>
          <p:nvPr>
            <p:ph sz="half" idx="2"/>
          </p:nvPr>
        </p:nvSpPr>
        <p:spPr/>
        <p:txBody>
          <a:bodyPr/>
          <a:lstStyle/>
          <a:p>
            <a:endParaRPr lang="en-US" altLang="en-US">
              <a:ea typeface="ＭＳ Ｐゴシック" charset="-128"/>
            </a:endParaRPr>
          </a:p>
        </p:txBody>
      </p:sp>
      <p:sp>
        <p:nvSpPr>
          <p:cNvPr id="34821" name="Rectangle 2"/>
          <p:cNvSpPr>
            <a:spLocks noGrp="1" noChangeArrowheads="1"/>
          </p:cNvSpPr>
          <p:nvPr>
            <p:ph type="title"/>
          </p:nvPr>
        </p:nvSpPr>
        <p:spPr>
          <a:xfrm>
            <a:off x="1908175" y="0"/>
            <a:ext cx="8229600" cy="1143000"/>
          </a:xfrm>
        </p:spPr>
        <p:txBody>
          <a:bodyPr/>
          <a:lstStyle/>
          <a:p>
            <a:pPr eaLnBrk="1" hangingPunct="1"/>
            <a:r>
              <a:rPr lang="en-GB" altLang="en-US">
                <a:solidFill>
                  <a:srgbClr val="FFFF00"/>
                </a:solidFill>
                <a:ea typeface="ＭＳ Ｐゴシック" charset="-128"/>
              </a:rPr>
              <a:t>Deductive reasoning</a:t>
            </a:r>
            <a:endParaRPr lang="en-US" altLang="en-US">
              <a:solidFill>
                <a:srgbClr val="FFFF00"/>
              </a:solidFill>
              <a:ea typeface="ＭＳ Ｐゴシック" charset="-12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a:t>
            </a:r>
            <a:endParaRPr lang="en-US" dirty="0"/>
          </a:p>
        </p:txBody>
      </p:sp>
      <p:sp>
        <p:nvSpPr>
          <p:cNvPr id="3" name="Content Placeholder 2"/>
          <p:cNvSpPr>
            <a:spLocks noGrp="1"/>
          </p:cNvSpPr>
          <p:nvPr>
            <p:ph idx="1"/>
          </p:nvPr>
        </p:nvSpPr>
        <p:spPr/>
        <p:txBody>
          <a:bodyPr/>
          <a:lstStyle/>
          <a:p>
            <a:r>
              <a:rPr lang="en-US" dirty="0" smtClean="0"/>
              <a:t>He must have been gone for more than a few minutes.</a:t>
            </a:r>
            <a:endParaRPr lang="en-US" dirty="0"/>
          </a:p>
        </p:txBody>
      </p:sp>
    </p:spTree>
    <p:extLst>
      <p:ext uri="{BB962C8B-B14F-4D97-AF65-F5344CB8AC3E}">
        <p14:creationId xmlns:p14="http://schemas.microsoft.com/office/powerpoint/2010/main" val="2557895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a:t>The wife was about to have a baby. They were driving to the hospital. The baby was born, and the wife didn't survive the birth.</a:t>
            </a:r>
          </a:p>
        </p:txBody>
      </p:sp>
    </p:spTree>
    <p:extLst>
      <p:ext uri="{BB962C8B-B14F-4D97-AF65-F5344CB8AC3E}">
        <p14:creationId xmlns:p14="http://schemas.microsoft.com/office/powerpoint/2010/main" val="19748064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r>
              <a:rPr lang="en-US" altLang="en-US">
                <a:ea typeface="ＭＳ Ｐゴシック" charset="-128"/>
              </a:rPr>
              <a:t>Conclusion</a:t>
            </a:r>
          </a:p>
        </p:txBody>
      </p:sp>
      <p:sp>
        <p:nvSpPr>
          <p:cNvPr id="245763" name="Content Placeholder 2"/>
          <p:cNvSpPr>
            <a:spLocks noGrp="1"/>
          </p:cNvSpPr>
          <p:nvPr>
            <p:ph idx="1"/>
          </p:nvPr>
        </p:nvSpPr>
        <p:spPr/>
        <p:txBody>
          <a:bodyPr/>
          <a:lstStyle/>
          <a:p>
            <a:pPr>
              <a:lnSpc>
                <a:spcPct val="80000"/>
              </a:lnSpc>
            </a:pPr>
            <a:r>
              <a:rPr lang="en-US" altLang="en-US" sz="2200">
                <a:ea typeface="ＭＳ Ｐゴシック" charset="-128"/>
              </a:rPr>
              <a:t>Rationalist philosophers like Rene Descartes believed that reason was a way of knowing that can give us certainty. But as we have seen this belief is open to serious doubt. For reason is only as certain as the premises on which it is based, and it is always possible that we have reasoned badly in arguing from premises to conclusions. We also raised various philosophical doubts about induction and deduction but in practice it is difficult to see how we can do without these two ways of reasoning.</a:t>
            </a:r>
          </a:p>
          <a:p>
            <a:pPr>
              <a:lnSpc>
                <a:spcPct val="80000"/>
              </a:lnSpc>
            </a:pPr>
            <a:r>
              <a:rPr lang="en-US" altLang="en-US" sz="2200">
                <a:ea typeface="ＭＳ Ｐゴシック" charset="-128"/>
              </a:rPr>
              <a:t>It seems that reason like other ways of knowing is a double edged tool. We need to reason to develop consistent beliefs about the world but we can become trapped in the ‘prison of logic’ and this can stifle our creativity. Furthermore, reason is not appropriate in every situation, and if someone is too rational they may simply come across as a cold and unfeeling robot. Reason needs to be balanced by emotion.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r>
              <a:rPr lang="en-US" altLang="en-US">
                <a:ea typeface="ＭＳ Ｐゴシック" charset="-128"/>
              </a:rPr>
              <a:t>Let’s read (p141-142)</a:t>
            </a:r>
          </a:p>
        </p:txBody>
      </p:sp>
      <p:sp>
        <p:nvSpPr>
          <p:cNvPr id="246787" name="Content Placeholder 2"/>
          <p:cNvSpPr>
            <a:spLocks noGrp="1"/>
          </p:cNvSpPr>
          <p:nvPr>
            <p:ph idx="1"/>
          </p:nvPr>
        </p:nvSpPr>
        <p:spPr/>
        <p:txBody>
          <a:bodyPr/>
          <a:lstStyle/>
          <a:p>
            <a:r>
              <a:rPr lang="en-US" altLang="en-US">
                <a:ea typeface="ＭＳ Ｐゴシック" charset="-128"/>
                <a:hlinkClick r:id="rId2"/>
              </a:rPr>
              <a:t>YouTube - Argument Clinic</a:t>
            </a:r>
            <a:endParaRPr lang="en-US" altLang="en-US">
              <a:ea typeface="ＭＳ Ｐゴシック" charset="-128"/>
            </a:endParaRPr>
          </a:p>
        </p:txBody>
      </p:sp>
      <p:pic>
        <p:nvPicPr>
          <p:cNvPr id="246788" name="Picture 2" descr="http://img.youtube.com/vi/RDjCqjzbvJ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305050"/>
            <a:ext cx="554513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US" altLang="en-US">
                <a:ea typeface="ＭＳ Ｐゴシック" charset="-128"/>
              </a:rPr>
              <a:t>Let’s write another essay!</a:t>
            </a:r>
          </a:p>
        </p:txBody>
      </p:sp>
      <p:sp>
        <p:nvSpPr>
          <p:cNvPr id="247811" name="Content Placeholder 2"/>
          <p:cNvSpPr>
            <a:spLocks noGrp="1"/>
          </p:cNvSpPr>
          <p:nvPr>
            <p:ph idx="1"/>
          </p:nvPr>
        </p:nvSpPr>
        <p:spPr/>
        <p:txBody>
          <a:bodyPr/>
          <a:lstStyle/>
          <a:p>
            <a:r>
              <a:rPr lang="en-US" altLang="en-US">
                <a:ea typeface="ＭＳ Ｐゴシック" charset="-128"/>
              </a:rPr>
              <a:t>Is adversarial argument the best way to decide someone’s innocence. Discuss.</a:t>
            </a:r>
          </a:p>
        </p:txBody>
      </p:sp>
      <p:pic>
        <p:nvPicPr>
          <p:cNvPr id="247812" name="Picture 5" descr="http://www.rumorsdaily.com/brd/wp-content/uploads/2008/07/male-wigs-701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0403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a:ea typeface="ＭＳ Ｐゴシック" charset="-128"/>
              </a:rPr>
              <a:t>Syllogisms</a:t>
            </a:r>
            <a:endParaRPr lang="en-US" altLang="en-US">
              <a:ea typeface="ＭＳ Ｐゴシック" charset="-128"/>
            </a:endParaRPr>
          </a:p>
        </p:txBody>
      </p:sp>
      <p:sp>
        <p:nvSpPr>
          <p:cNvPr id="36867"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a:t>
            </a:r>
            <a:r>
              <a:rPr lang="en-GB" altLang="en-US">
                <a:ea typeface="ＭＳ Ｐゴシック" charset="-128"/>
              </a:rPr>
              <a:t>Holmes reasoning is an example of a </a:t>
            </a:r>
            <a:r>
              <a:rPr lang="en-GB" altLang="en-US">
                <a:solidFill>
                  <a:srgbClr val="FF0000"/>
                </a:solidFill>
                <a:ea typeface="ＭＳ Ｐゴシック" charset="-128"/>
              </a:rPr>
              <a:t>syllogism.</a:t>
            </a:r>
            <a:endParaRPr lang="en-US" altLang="en-US">
              <a:solidFill>
                <a:srgbClr val="FF0000"/>
              </a:solidFill>
              <a:ea typeface="ＭＳ Ｐゴシック" charset="-128"/>
            </a:endParaRPr>
          </a:p>
        </p:txBody>
      </p:sp>
      <p:pic>
        <p:nvPicPr>
          <p:cNvPr id="36868" name="Picture 4" descr="sherlock_holmes_az_ezust_fulbeval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35600" y="1916113"/>
            <a:ext cx="3194050" cy="4525962"/>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a:ea typeface="ＭＳ Ｐゴシック" charset="-128"/>
              </a:rPr>
              <a:t>The Socrates Syllogism</a:t>
            </a:r>
            <a:endParaRPr lang="en-US" altLang="en-US">
              <a:ea typeface="ＭＳ Ｐゴシック" charset="-128"/>
            </a:endParaRPr>
          </a:p>
        </p:txBody>
      </p:sp>
      <p:sp>
        <p:nvSpPr>
          <p:cNvPr id="38915" name="Rectangle 3"/>
          <p:cNvSpPr>
            <a:spLocks noGrp="1" noChangeArrowheads="1"/>
          </p:cNvSpPr>
          <p:nvPr>
            <p:ph type="body" sz="half" idx="1"/>
          </p:nvPr>
        </p:nvSpPr>
        <p:spPr>
          <a:xfrm>
            <a:off x="457200" y="1600200"/>
            <a:ext cx="6778625" cy="4525963"/>
          </a:xfrm>
        </p:spPr>
        <p:txBody>
          <a:bodyPr/>
          <a:lstStyle/>
          <a:p>
            <a:pPr eaLnBrk="1" hangingPunct="1"/>
            <a:endParaRPr lang="en-GB" altLang="en-US" sz="2800">
              <a:ea typeface="ＭＳ Ｐゴシック" charset="-128"/>
            </a:endParaRPr>
          </a:p>
          <a:p>
            <a:pPr eaLnBrk="1" hangingPunct="1"/>
            <a:endParaRPr lang="en-GB" altLang="en-US" sz="2800">
              <a:ea typeface="ＭＳ Ｐゴシック" charset="-128"/>
            </a:endParaRPr>
          </a:p>
          <a:p>
            <a:pPr eaLnBrk="1" hangingPunct="1"/>
            <a:r>
              <a:rPr lang="en-GB" altLang="en-US">
                <a:ea typeface="ＭＳ Ｐゴシック" charset="-128"/>
              </a:rPr>
              <a:t>All human beings are mortal </a:t>
            </a:r>
          </a:p>
          <a:p>
            <a:pPr eaLnBrk="1" hangingPunct="1"/>
            <a:r>
              <a:rPr lang="en-GB" altLang="en-US">
                <a:ea typeface="ＭＳ Ｐゴシック" charset="-128"/>
              </a:rPr>
              <a:t>Socrates is a human being</a:t>
            </a:r>
          </a:p>
          <a:p>
            <a:pPr eaLnBrk="1" hangingPunct="1"/>
            <a:r>
              <a:rPr lang="en-GB" altLang="en-US">
                <a:ea typeface="ＭＳ Ｐゴシック" charset="-128"/>
              </a:rPr>
              <a:t>Therefore Socrates is mortal</a:t>
            </a:r>
            <a:endParaRPr lang="en-US" altLang="en-US">
              <a:ea typeface="ＭＳ Ｐゴシック" charset="-128"/>
            </a:endParaRPr>
          </a:p>
        </p:txBody>
      </p:sp>
      <p:sp>
        <p:nvSpPr>
          <p:cNvPr id="38916" name="Text Box 4"/>
          <p:cNvSpPr txBox="1">
            <a:spLocks noChangeArrowheads="1"/>
          </p:cNvSpPr>
          <p:nvPr/>
        </p:nvSpPr>
        <p:spPr bwMode="auto">
          <a:xfrm>
            <a:off x="6948488" y="1700213"/>
            <a:ext cx="187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2800">
                <a:solidFill>
                  <a:srgbClr val="FF0000"/>
                </a:solidFill>
              </a:rPr>
              <a:t>premises</a:t>
            </a:r>
            <a:endParaRPr lang="en-US" altLang="en-US" sz="2800">
              <a:solidFill>
                <a:srgbClr val="FF0000"/>
              </a:solidFill>
            </a:endParaRPr>
          </a:p>
        </p:txBody>
      </p:sp>
      <p:sp>
        <p:nvSpPr>
          <p:cNvPr id="38917" name="Line 5"/>
          <p:cNvSpPr>
            <a:spLocks noChangeShapeType="1"/>
          </p:cNvSpPr>
          <p:nvPr/>
        </p:nvSpPr>
        <p:spPr bwMode="auto">
          <a:xfrm flipH="1">
            <a:off x="6011863" y="2060575"/>
            <a:ext cx="1008062" cy="863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8" name="Line 6"/>
          <p:cNvSpPr>
            <a:spLocks noChangeShapeType="1"/>
          </p:cNvSpPr>
          <p:nvPr/>
        </p:nvSpPr>
        <p:spPr bwMode="auto">
          <a:xfrm flipH="1">
            <a:off x="5795963" y="2205038"/>
            <a:ext cx="1223962" cy="15113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9" name="Text Box 7"/>
          <p:cNvSpPr txBox="1">
            <a:spLocks noChangeArrowheads="1"/>
          </p:cNvSpPr>
          <p:nvPr/>
        </p:nvSpPr>
        <p:spPr bwMode="auto">
          <a:xfrm>
            <a:off x="6516688" y="5734050"/>
            <a:ext cx="1871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2800">
                <a:solidFill>
                  <a:srgbClr val="0000FF"/>
                </a:solidFill>
              </a:rPr>
              <a:t>conclusion</a:t>
            </a:r>
            <a:endParaRPr lang="en-US" altLang="en-US" sz="2800">
              <a:solidFill>
                <a:srgbClr val="0000FF"/>
              </a:solidFill>
            </a:endParaRPr>
          </a:p>
        </p:txBody>
      </p:sp>
      <p:sp>
        <p:nvSpPr>
          <p:cNvPr id="38920" name="Line 8"/>
          <p:cNvSpPr>
            <a:spLocks noChangeShapeType="1"/>
          </p:cNvSpPr>
          <p:nvPr/>
        </p:nvSpPr>
        <p:spPr bwMode="auto">
          <a:xfrm flipH="1" flipV="1">
            <a:off x="5867400" y="4292600"/>
            <a:ext cx="649288" cy="15128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8921" name="Picture 10" descr="socrat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188913"/>
            <a:ext cx="1457325" cy="2189162"/>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a:ea typeface="ＭＳ Ｐゴシック" charset="-128"/>
              </a:rPr>
              <a:t>Syllogisms contain:</a:t>
            </a:r>
            <a:endParaRPr lang="en-US" altLang="en-US">
              <a:ea typeface="ＭＳ Ｐゴシック" charset="-128"/>
            </a:endParaRPr>
          </a:p>
        </p:txBody>
      </p:sp>
      <p:sp>
        <p:nvSpPr>
          <p:cNvPr id="40963" name="Rectangle 3"/>
          <p:cNvSpPr>
            <a:spLocks noGrp="1" noChangeArrowheads="1"/>
          </p:cNvSpPr>
          <p:nvPr>
            <p:ph type="body" idx="1"/>
          </p:nvPr>
        </p:nvSpPr>
        <p:spPr/>
        <p:txBody>
          <a:bodyPr/>
          <a:lstStyle/>
          <a:p>
            <a:pPr eaLnBrk="1" hangingPunct="1"/>
            <a:r>
              <a:rPr lang="en-GB" altLang="en-US">
                <a:ea typeface="ＭＳ Ｐゴシック" charset="-128"/>
              </a:rPr>
              <a:t>Two premises and a conclusion</a:t>
            </a:r>
          </a:p>
          <a:p>
            <a:pPr eaLnBrk="1" hangingPunct="1"/>
            <a:r>
              <a:rPr lang="en-GB" altLang="en-US">
                <a:ea typeface="ＭＳ Ｐゴシック" charset="-128"/>
              </a:rPr>
              <a:t>Three terms, each must occur twice (“Socrates”, “human”, “mortal”.)</a:t>
            </a:r>
          </a:p>
          <a:p>
            <a:pPr eaLnBrk="1" hangingPunct="1"/>
            <a:r>
              <a:rPr lang="en-GB" altLang="en-US">
                <a:solidFill>
                  <a:srgbClr val="CC3300"/>
                </a:solidFill>
                <a:ea typeface="ＭＳ Ｐゴシック" charset="-128"/>
              </a:rPr>
              <a:t>Quantifiers</a:t>
            </a:r>
            <a:r>
              <a:rPr lang="en-GB" altLang="en-US">
                <a:ea typeface="ＭＳ Ｐゴシック" charset="-128"/>
              </a:rPr>
              <a:t>, such as “all”, or “some” or “no” which tell us of the quantity being referred to</a:t>
            </a:r>
            <a:endParaRPr lang="en-US" altLang="en-US">
              <a:ea typeface="ＭＳ Ｐゴシック" charset="-128"/>
            </a:endParaRPr>
          </a:p>
        </p:txBody>
      </p:sp>
      <p:sp>
        <p:nvSpPr>
          <p:cNvPr id="40964" name="Text Box 4"/>
          <p:cNvSpPr txBox="1">
            <a:spLocks noChangeArrowheads="1"/>
          </p:cNvSpPr>
          <p:nvPr/>
        </p:nvSpPr>
        <p:spPr bwMode="auto">
          <a:xfrm>
            <a:off x="3995738" y="5949950"/>
            <a:ext cx="43926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“TOK for the IB Diploma”, Richard van de Lagemaat, Cambridge</a:t>
            </a:r>
            <a:endParaRPr lang="en-US" alt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a:ea typeface="ＭＳ Ｐゴシック" charset="-128"/>
              </a:rPr>
              <a:t>Truth and </a:t>
            </a:r>
            <a:r>
              <a:rPr lang="en-GB" altLang="en-US">
                <a:solidFill>
                  <a:srgbClr val="CC3300"/>
                </a:solidFill>
                <a:ea typeface="ＭＳ Ｐゴシック" charset="-128"/>
              </a:rPr>
              <a:t>validity</a:t>
            </a:r>
            <a:endParaRPr lang="en-US" altLang="en-US">
              <a:solidFill>
                <a:srgbClr val="CC3300"/>
              </a:solidFill>
              <a:ea typeface="ＭＳ Ｐゴシック" charset="-128"/>
            </a:endParaRPr>
          </a:p>
        </p:txBody>
      </p:sp>
      <p:sp>
        <p:nvSpPr>
          <p:cNvPr id="43011" name="Rectangle 3"/>
          <p:cNvSpPr>
            <a:spLocks noGrp="1" noChangeArrowheads="1"/>
          </p:cNvSpPr>
          <p:nvPr>
            <p:ph type="body" sz="half" idx="1"/>
          </p:nvPr>
        </p:nvSpPr>
        <p:spPr>
          <a:xfrm>
            <a:off x="457200" y="1600200"/>
            <a:ext cx="8075613" cy="4525963"/>
          </a:xfrm>
        </p:spPr>
        <p:txBody>
          <a:bodyPr/>
          <a:lstStyle/>
          <a:p>
            <a:pPr eaLnBrk="1" hangingPunct="1">
              <a:buFontTx/>
              <a:buNone/>
            </a:pPr>
            <a:r>
              <a:rPr lang="en-GB" altLang="en-US" sz="2800">
                <a:ea typeface="ＭＳ Ｐゴシック" charset="-128"/>
              </a:rPr>
              <a:t>	An argument is </a:t>
            </a:r>
            <a:r>
              <a:rPr lang="en-GB" altLang="en-US" sz="2800">
                <a:solidFill>
                  <a:srgbClr val="FF0000"/>
                </a:solidFill>
                <a:ea typeface="ＭＳ Ｐゴシック" charset="-128"/>
              </a:rPr>
              <a:t>valid</a:t>
            </a:r>
            <a:r>
              <a:rPr lang="en-GB" altLang="en-US" sz="2800">
                <a:ea typeface="ＭＳ Ｐゴシック" charset="-128"/>
              </a:rPr>
              <a:t> if the conclusion follows logically from the premises.</a:t>
            </a:r>
          </a:p>
          <a:p>
            <a:pPr eaLnBrk="1" hangingPunct="1">
              <a:buFontTx/>
              <a:buNone/>
            </a:pPr>
            <a:endParaRPr lang="en-GB" altLang="en-US" sz="2800">
              <a:ea typeface="ＭＳ Ｐゴシック" charset="-128"/>
            </a:endParaRPr>
          </a:p>
          <a:p>
            <a:pPr eaLnBrk="1" hangingPunct="1">
              <a:buFontTx/>
              <a:buNone/>
            </a:pPr>
            <a:r>
              <a:rPr lang="en-GB" altLang="en-US" sz="2800">
                <a:solidFill>
                  <a:srgbClr val="0000FF"/>
                </a:solidFill>
                <a:ea typeface="ＭＳ Ｐゴシック" charset="-128"/>
              </a:rPr>
              <a:t>All hippopotamuses eat cockroaches</a:t>
            </a:r>
          </a:p>
          <a:p>
            <a:pPr eaLnBrk="1" hangingPunct="1">
              <a:buFontTx/>
              <a:buNone/>
            </a:pPr>
            <a:r>
              <a:rPr lang="en-GB" altLang="en-US" sz="2800">
                <a:solidFill>
                  <a:srgbClr val="0000FF"/>
                </a:solidFill>
                <a:ea typeface="ＭＳ Ｐゴシック" charset="-128"/>
              </a:rPr>
              <a:t>Mr Porter is a hippopotamus</a:t>
            </a:r>
          </a:p>
          <a:p>
            <a:pPr eaLnBrk="1" hangingPunct="1">
              <a:buFontTx/>
              <a:buNone/>
            </a:pPr>
            <a:r>
              <a:rPr lang="en-GB" altLang="en-US" sz="2800">
                <a:solidFill>
                  <a:srgbClr val="0000FF"/>
                </a:solidFill>
                <a:ea typeface="ＭＳ Ｐゴシック" charset="-128"/>
              </a:rPr>
              <a:t>Therefore Mr Porter eats cockroaches</a:t>
            </a:r>
          </a:p>
          <a:p>
            <a:pPr eaLnBrk="1" hangingPunct="1">
              <a:buFontTx/>
              <a:buNone/>
            </a:pPr>
            <a:endParaRPr lang="en-GB" altLang="en-US" sz="2800">
              <a:ea typeface="ＭＳ Ｐゴシック" charset="-128"/>
            </a:endParaRPr>
          </a:p>
          <a:p>
            <a:pPr eaLnBrk="1" hangingPunct="1">
              <a:buFontTx/>
              <a:buNone/>
            </a:pPr>
            <a:r>
              <a:rPr lang="en-GB" altLang="en-US" sz="2800">
                <a:ea typeface="ＭＳ Ｐゴシック" charset="-128"/>
              </a:rPr>
              <a:t>	Both premises and conclusion are false, but the argument is </a:t>
            </a:r>
            <a:r>
              <a:rPr lang="en-GB" altLang="en-US" sz="2800">
                <a:solidFill>
                  <a:srgbClr val="CC3300"/>
                </a:solidFill>
                <a:ea typeface="ＭＳ Ｐゴシック" charset="-128"/>
              </a:rPr>
              <a:t>valid</a:t>
            </a:r>
            <a:r>
              <a:rPr lang="en-GB" altLang="en-US" sz="2800">
                <a:ea typeface="ＭＳ Ｐゴシック" charset="-128"/>
              </a:rPr>
              <a:t>.</a:t>
            </a:r>
            <a:endParaRPr lang="en-US" altLang="en-US" sz="2800">
              <a:ea typeface="ＭＳ Ｐゴシック" charset="-128"/>
            </a:endParaRPr>
          </a:p>
        </p:txBody>
      </p:sp>
      <p:pic>
        <p:nvPicPr>
          <p:cNvPr id="43012" name="Picture 4" descr="hippo"/>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43663" y="2205038"/>
            <a:ext cx="2308225" cy="1846262"/>
          </a:xfrm>
          <a:noFill/>
        </p:spPr>
      </p:pic>
      <p:pic>
        <p:nvPicPr>
          <p:cNvPr id="43013" name="Picture 6" descr="cockroach"/>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3850" y="188913"/>
            <a:ext cx="1531938" cy="1544637"/>
          </a:xfrm>
          <a:noFill/>
        </p:spPr>
      </p:pic>
      <p:sp>
        <p:nvSpPr>
          <p:cNvPr id="43014" name="AutoShape 8"/>
          <p:cNvSpPr>
            <a:spLocks noChangeArrowheads="1"/>
          </p:cNvSpPr>
          <p:nvPr/>
        </p:nvSpPr>
        <p:spPr bwMode="auto">
          <a:xfrm>
            <a:off x="6300788" y="4076700"/>
            <a:ext cx="2376487" cy="1079500"/>
          </a:xfrm>
          <a:prstGeom prst="wedgeRoundRectCallout">
            <a:avLst>
              <a:gd name="adj1" fmla="val 704"/>
              <a:gd name="adj2" fmla="val -80588"/>
              <a:gd name="adj3" fmla="val 16667"/>
            </a:avLst>
          </a:prstGeom>
          <a:solidFill>
            <a:srgbClr val="FF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n-US" sz="1600"/>
              <a:t>Imagine that some strange planet exists where the premises are true</a:t>
            </a:r>
            <a:endParaRPr lang="en-US" altLang="en-US" sz="16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a:ea typeface="ＭＳ Ｐゴシック" charset="-128"/>
              </a:rPr>
              <a:t>Truth and </a:t>
            </a:r>
            <a:r>
              <a:rPr lang="en-GB" altLang="en-US">
                <a:solidFill>
                  <a:srgbClr val="CC3300"/>
                </a:solidFill>
                <a:ea typeface="ＭＳ Ｐゴシック" charset="-128"/>
              </a:rPr>
              <a:t>validity</a:t>
            </a:r>
            <a:endParaRPr lang="en-US" altLang="en-US">
              <a:solidFill>
                <a:srgbClr val="CC3300"/>
              </a:solidFill>
              <a:ea typeface="ＭＳ Ｐゴシック" charset="-128"/>
            </a:endParaRPr>
          </a:p>
        </p:txBody>
      </p:sp>
      <p:sp>
        <p:nvSpPr>
          <p:cNvPr id="45059" name="Rectangle 3"/>
          <p:cNvSpPr>
            <a:spLocks noGrp="1" noChangeArrowheads="1"/>
          </p:cNvSpPr>
          <p:nvPr>
            <p:ph type="body" sz="half" idx="1"/>
          </p:nvPr>
        </p:nvSpPr>
        <p:spPr>
          <a:xfrm>
            <a:off x="457200" y="1600200"/>
            <a:ext cx="7643813" cy="4525963"/>
          </a:xfrm>
        </p:spPr>
        <p:txBody>
          <a:bodyPr/>
          <a:lstStyle/>
          <a:p>
            <a:pPr eaLnBrk="1" hangingPunct="1">
              <a:buFontTx/>
              <a:buNone/>
            </a:pPr>
            <a:r>
              <a:rPr lang="en-GB" altLang="en-US" sz="2800">
                <a:ea typeface="ＭＳ Ｐゴシック" charset="-128"/>
              </a:rPr>
              <a:t>All rats are teachers</a:t>
            </a:r>
          </a:p>
          <a:p>
            <a:pPr eaLnBrk="1" hangingPunct="1">
              <a:buFontTx/>
              <a:buNone/>
            </a:pPr>
            <a:r>
              <a:rPr lang="en-GB" altLang="en-US" sz="2800">
                <a:ea typeface="ＭＳ Ｐゴシック" charset="-128"/>
              </a:rPr>
              <a:t>Mr Hulings is a rat</a:t>
            </a:r>
          </a:p>
          <a:p>
            <a:pPr eaLnBrk="1" hangingPunct="1">
              <a:buFontTx/>
              <a:buNone/>
            </a:pPr>
            <a:r>
              <a:rPr lang="en-GB" altLang="en-US" sz="2800">
                <a:ea typeface="ＭＳ Ｐゴシック" charset="-128"/>
              </a:rPr>
              <a:t>Therefore Mr Hulings is a teacher</a:t>
            </a:r>
          </a:p>
          <a:p>
            <a:pPr eaLnBrk="1" hangingPunct="1">
              <a:buFontTx/>
              <a:buNone/>
            </a:pPr>
            <a:endParaRPr lang="en-GB" altLang="en-US" sz="2800">
              <a:ea typeface="ＭＳ Ｐゴシック" charset="-128"/>
            </a:endParaRPr>
          </a:p>
          <a:p>
            <a:pPr eaLnBrk="1" hangingPunct="1">
              <a:buFontTx/>
              <a:buNone/>
            </a:pPr>
            <a:r>
              <a:rPr lang="en-GB" altLang="en-US" sz="2800">
                <a:ea typeface="ＭＳ Ｐゴシック" charset="-128"/>
              </a:rPr>
              <a:t>	Both premises are false and conclusion is true! (but the argument is still </a:t>
            </a:r>
            <a:r>
              <a:rPr lang="en-GB" altLang="en-US" sz="2800">
                <a:solidFill>
                  <a:srgbClr val="CC3300"/>
                </a:solidFill>
                <a:ea typeface="ＭＳ Ｐゴシック" charset="-128"/>
              </a:rPr>
              <a:t>valid)</a:t>
            </a:r>
            <a:r>
              <a:rPr lang="en-GB" altLang="en-US" sz="2800">
                <a:ea typeface="ＭＳ Ｐゴシック" charset="-128"/>
              </a:rPr>
              <a:t>.</a:t>
            </a:r>
            <a:endParaRPr lang="en-US" altLang="en-US" sz="2800">
              <a:ea typeface="ＭＳ Ｐゴシック" charset="-128"/>
            </a:endParaRPr>
          </a:p>
        </p:txBody>
      </p:sp>
      <p:sp>
        <p:nvSpPr>
          <p:cNvPr id="45060" name="Text Box 8"/>
          <p:cNvSpPr txBox="1">
            <a:spLocks noChangeArrowheads="1"/>
          </p:cNvSpPr>
          <p:nvPr/>
        </p:nvSpPr>
        <p:spPr bwMode="auto">
          <a:xfrm>
            <a:off x="5364163" y="4941888"/>
            <a:ext cx="936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8000"/>
              <a:t>=</a:t>
            </a:r>
            <a:endParaRPr lang="en-US" altLang="en-US" sz="8000"/>
          </a:p>
        </p:txBody>
      </p:sp>
      <p:sp>
        <p:nvSpPr>
          <p:cNvPr id="45061" name="Content Placeholder 6"/>
          <p:cNvSpPr>
            <a:spLocks noGrp="1"/>
          </p:cNvSpPr>
          <p:nvPr>
            <p:ph sz="quarter" idx="2"/>
          </p:nvPr>
        </p:nvSpPr>
        <p:spPr/>
        <p:txBody>
          <a:bodyPr/>
          <a:lstStyle/>
          <a:p>
            <a:endParaRPr lang="en-US" altLang="en-US">
              <a:ea typeface="ＭＳ Ｐゴシック" charset="-128"/>
            </a:endParaRPr>
          </a:p>
        </p:txBody>
      </p:sp>
      <p:sp>
        <p:nvSpPr>
          <p:cNvPr id="45062" name="Content Placeholder 7"/>
          <p:cNvSpPr>
            <a:spLocks noGrp="1"/>
          </p:cNvSpPr>
          <p:nvPr>
            <p:ph sz="quarter" idx="3"/>
          </p:nvPr>
        </p:nvSpPr>
        <p:spPr/>
        <p:txBody>
          <a:bodyPr/>
          <a:lstStyle/>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a:ea typeface="ＭＳ Ｐゴシック" charset="-128"/>
              </a:rPr>
              <a:t>Deductive reasoning and truth</a:t>
            </a:r>
            <a:endParaRPr lang="en-US" altLang="en-US">
              <a:ea typeface="ＭＳ Ｐゴシック" charset="-128"/>
            </a:endParaRPr>
          </a:p>
        </p:txBody>
      </p:sp>
      <p:sp>
        <p:nvSpPr>
          <p:cNvPr id="47107" name="Rectangle 3"/>
          <p:cNvSpPr>
            <a:spLocks noGrp="1" noChangeArrowheads="1"/>
          </p:cNvSpPr>
          <p:nvPr>
            <p:ph type="body" sz="half" idx="1"/>
          </p:nvPr>
        </p:nvSpPr>
        <p:spPr/>
        <p:txBody>
          <a:bodyPr/>
          <a:lstStyle/>
          <a:p>
            <a:pPr eaLnBrk="1" hangingPunct="1">
              <a:lnSpc>
                <a:spcPct val="90000"/>
              </a:lnSpc>
            </a:pPr>
            <a:r>
              <a:rPr lang="en-GB" altLang="en-US" sz="2800">
                <a:ea typeface="ＭＳ Ｐゴシック" charset="-128"/>
              </a:rPr>
              <a:t>Just because an argument is </a:t>
            </a:r>
            <a:r>
              <a:rPr lang="en-GB" altLang="en-US" sz="2800">
                <a:solidFill>
                  <a:srgbClr val="FF0000"/>
                </a:solidFill>
                <a:ea typeface="ＭＳ Ｐゴシック" charset="-128"/>
              </a:rPr>
              <a:t>valid</a:t>
            </a:r>
            <a:r>
              <a:rPr lang="en-GB" altLang="en-US" sz="2800">
                <a:ea typeface="ＭＳ Ｐゴシック" charset="-128"/>
              </a:rPr>
              <a:t> does not mean that the conclusion is </a:t>
            </a:r>
            <a:r>
              <a:rPr lang="en-GB" altLang="en-US" sz="2800">
                <a:solidFill>
                  <a:srgbClr val="FF0000"/>
                </a:solidFill>
                <a:ea typeface="ＭＳ Ｐゴシック" charset="-128"/>
              </a:rPr>
              <a:t>true.</a:t>
            </a:r>
          </a:p>
          <a:p>
            <a:pPr eaLnBrk="1" hangingPunct="1">
              <a:lnSpc>
                <a:spcPct val="90000"/>
              </a:lnSpc>
            </a:pPr>
            <a:endParaRPr lang="en-US" altLang="en-US" sz="2800">
              <a:ea typeface="ＭＳ Ｐゴシック" charset="-128"/>
            </a:endParaRPr>
          </a:p>
        </p:txBody>
      </p:sp>
      <p:graphicFrame>
        <p:nvGraphicFramePr>
          <p:cNvPr id="6" name="Content Placeholder 5"/>
          <p:cNvGraphicFramePr>
            <a:graphicFrameLocks noGrp="1"/>
          </p:cNvGraphicFramePr>
          <p:nvPr>
            <p:ph sz="half" idx="2"/>
          </p:nvPr>
        </p:nvGraphicFramePr>
        <p:xfrm>
          <a:off x="4648200" y="1600200"/>
          <a:ext cx="4038600" cy="3291840"/>
        </p:xfrm>
        <a:graphic>
          <a:graphicData uri="http://schemas.openxmlformats.org/drawingml/2006/table">
            <a:tbl>
              <a:tblPr/>
              <a:tblGrid>
                <a:gridCol w="1346200"/>
                <a:gridCol w="1346200"/>
                <a:gridCol w="1346200"/>
              </a:tblGrid>
              <a:tr h="371475">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ＭＳ Ｐゴシック" charset="-128"/>
                        </a:rPr>
                        <a:t>Premises are true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ＭＳ Ｐゴシック" charset="-128"/>
                        </a:rPr>
                        <a:t>Premises are false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Valid Argument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Conclusion must be true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Conclusion could be either true or false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Invalid Argument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Conclusion could be either true or false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ＭＳ Ｐゴシック" charset="-128"/>
                        </a:rPr>
                        <a:t>Conclusion could be either true or false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a:ea typeface="ＭＳ Ｐゴシック" charset="-128"/>
              </a:rPr>
              <a:t>The curious incident</a:t>
            </a:r>
            <a:endParaRPr lang="en-US" altLang="en-US">
              <a:ea typeface="ＭＳ Ｐゴシック" charset="-128"/>
            </a:endParaRPr>
          </a:p>
        </p:txBody>
      </p:sp>
      <p:sp>
        <p:nvSpPr>
          <p:cNvPr id="17411" name="Rectangle 3"/>
          <p:cNvSpPr>
            <a:spLocks noGrp="1" noChangeArrowheads="1"/>
          </p:cNvSpPr>
          <p:nvPr>
            <p:ph type="body" sz="half" idx="1"/>
          </p:nvPr>
        </p:nvSpPr>
        <p:spPr>
          <a:xfrm>
            <a:off x="457200" y="1600200"/>
            <a:ext cx="8075613" cy="4525963"/>
          </a:xfrm>
        </p:spPr>
        <p:txBody>
          <a:bodyPr/>
          <a:lstStyle/>
          <a:p>
            <a:pPr eaLnBrk="1" hangingPunct="1">
              <a:buFontTx/>
              <a:buNone/>
            </a:pPr>
            <a:r>
              <a:rPr lang="en-GB" altLang="en-US" sz="2800">
                <a:ea typeface="ＭＳ Ｐゴシック" charset="-128"/>
              </a:rPr>
              <a:t>	An expensive racehorse has been stolen. A policeman talks to Sherlock Holmes.</a:t>
            </a:r>
            <a:endParaRPr lang="en-US" altLang="en-US" sz="2800">
              <a:ea typeface="ＭＳ Ｐゴシック" charset="-128"/>
            </a:endParaRPr>
          </a:p>
        </p:txBody>
      </p:sp>
      <p:pic>
        <p:nvPicPr>
          <p:cNvPr id="17412" name="Picture 4" descr="Race_Hors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4663" y="3048000"/>
            <a:ext cx="4319587" cy="3314700"/>
          </a:xfrm>
          <a:noFill/>
        </p:spPr>
      </p:pic>
      <p:sp>
        <p:nvSpPr>
          <p:cNvPr id="17413" name="AutoShape 6"/>
          <p:cNvSpPr>
            <a:spLocks noChangeArrowheads="1"/>
          </p:cNvSpPr>
          <p:nvPr/>
        </p:nvSpPr>
        <p:spPr bwMode="auto">
          <a:xfrm>
            <a:off x="323850" y="5445125"/>
            <a:ext cx="3024188" cy="719138"/>
          </a:xfrm>
          <a:prstGeom prst="wedgeRectCallout">
            <a:avLst>
              <a:gd name="adj1" fmla="val 92259"/>
              <a:gd name="adj2" fmla="val -196139"/>
            </a:avLst>
          </a:prstGeom>
          <a:solidFill>
            <a:srgbClr val="FF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n-US" sz="1800"/>
              <a:t>I’ve been stolen, that’s why I’ve got such a long face!</a:t>
            </a:r>
            <a:endParaRPr lang="en-US" altLang="en-US"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altLang="en-US">
                <a:ea typeface="ＭＳ Ｐゴシック" charset="-128"/>
              </a:rPr>
              <a:t>Socrates</a:t>
            </a:r>
            <a:endParaRPr lang="en-US" altLang="en-US">
              <a:ea typeface="ＭＳ Ｐゴシック" charset="-128"/>
            </a:endParaRPr>
          </a:p>
        </p:txBody>
      </p:sp>
      <p:sp>
        <p:nvSpPr>
          <p:cNvPr id="49155" name="Rectangle 3"/>
          <p:cNvSpPr>
            <a:spLocks noGrp="1" noChangeArrowheads="1"/>
          </p:cNvSpPr>
          <p:nvPr>
            <p:ph type="body" sz="half" idx="1"/>
          </p:nvPr>
        </p:nvSpPr>
        <p:spPr/>
        <p:txBody>
          <a:bodyPr/>
          <a:lstStyle/>
          <a:p>
            <a:pPr eaLnBrk="1" hangingPunct="1"/>
            <a:r>
              <a:rPr lang="en-GB" altLang="en-US" sz="2800">
                <a:solidFill>
                  <a:schemeClr val="accent2"/>
                </a:solidFill>
                <a:ea typeface="ＭＳ Ｐゴシック" charset="-128"/>
              </a:rPr>
              <a:t>Socrates is a man</a:t>
            </a:r>
          </a:p>
          <a:p>
            <a:pPr eaLnBrk="1" hangingPunct="1"/>
            <a:r>
              <a:rPr lang="en-GB" altLang="en-US" sz="2800">
                <a:solidFill>
                  <a:schemeClr val="accent2"/>
                </a:solidFill>
                <a:ea typeface="ＭＳ Ｐゴシック" charset="-128"/>
              </a:rPr>
              <a:t>All men are mortal</a:t>
            </a:r>
          </a:p>
          <a:p>
            <a:pPr eaLnBrk="1" hangingPunct="1"/>
            <a:r>
              <a:rPr lang="en-GB" altLang="en-US" sz="2800">
                <a:solidFill>
                  <a:srgbClr val="669900"/>
                </a:solidFill>
                <a:ea typeface="ＭＳ Ｐゴシック" charset="-128"/>
              </a:rPr>
              <a:t>Therefore Socrates is mortal</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The </a:t>
            </a:r>
            <a:r>
              <a:rPr lang="en-GB" altLang="en-US" sz="2800">
                <a:solidFill>
                  <a:srgbClr val="669900"/>
                </a:solidFill>
                <a:ea typeface="ＭＳ Ｐゴシック" charset="-128"/>
              </a:rPr>
              <a:t>conclusion</a:t>
            </a:r>
            <a:r>
              <a:rPr lang="en-GB" altLang="en-US" sz="2800">
                <a:ea typeface="ＭＳ Ｐゴシック" charset="-128"/>
              </a:rPr>
              <a:t> is only true if the </a:t>
            </a:r>
            <a:r>
              <a:rPr lang="en-GB" altLang="en-US" sz="2800">
                <a:solidFill>
                  <a:schemeClr val="accent2"/>
                </a:solidFill>
                <a:ea typeface="ＭＳ Ｐゴシック" charset="-128"/>
              </a:rPr>
              <a:t>premises </a:t>
            </a:r>
            <a:r>
              <a:rPr lang="en-GB" altLang="en-US" sz="2800">
                <a:ea typeface="ＭＳ Ｐゴシック" charset="-128"/>
              </a:rPr>
              <a:t>are true.</a:t>
            </a:r>
            <a:endParaRPr lang="en-US" altLang="en-US" sz="2800">
              <a:ea typeface="ＭＳ Ｐゴシック" charset="-128"/>
            </a:endParaRPr>
          </a:p>
        </p:txBody>
      </p:sp>
      <p:sp>
        <p:nvSpPr>
          <p:cNvPr id="49156" name="Content Placeholder 4"/>
          <p:cNvSpPr>
            <a:spLocks noGrp="1"/>
          </p:cNvSpPr>
          <p:nvPr>
            <p:ph sz="half" idx="2"/>
          </p:nvPr>
        </p:nvSpPr>
        <p:spPr/>
        <p:txBody>
          <a:bodyPr/>
          <a:lstStyle/>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457200" y="274638"/>
            <a:ext cx="8229600" cy="2074862"/>
          </a:xfrm>
        </p:spPr>
        <p:txBody>
          <a:bodyPr/>
          <a:lstStyle/>
          <a:p>
            <a:r>
              <a:rPr lang="en-US" altLang="en-US">
                <a:solidFill>
                  <a:srgbClr val="0000FF"/>
                </a:solidFill>
                <a:ea typeface="ＭＳ Ｐゴシック" charset="-128"/>
              </a:rPr>
              <a:t>Make up your own VALID syllogisms to illustrate each of the following;</a:t>
            </a:r>
          </a:p>
        </p:txBody>
      </p:sp>
      <p:sp>
        <p:nvSpPr>
          <p:cNvPr id="51203" name="Content Placeholder 5"/>
          <p:cNvSpPr>
            <a:spLocks noGrp="1"/>
          </p:cNvSpPr>
          <p:nvPr>
            <p:ph idx="1"/>
          </p:nvPr>
        </p:nvSpPr>
        <p:spPr>
          <a:xfrm>
            <a:off x="457200" y="2492375"/>
            <a:ext cx="8229600" cy="4032250"/>
          </a:xfrm>
        </p:spPr>
        <p:txBody>
          <a:bodyPr/>
          <a:lstStyle/>
          <a:p>
            <a:pPr marL="514350" indent="-514350">
              <a:buFontTx/>
              <a:buAutoNum type="arabicPeriod"/>
            </a:pPr>
            <a:r>
              <a:rPr lang="en-US" altLang="en-US">
                <a:solidFill>
                  <a:srgbClr val="0000FF"/>
                </a:solidFill>
                <a:ea typeface="ＭＳ Ｐゴシック" charset="-128"/>
              </a:rPr>
              <a:t>2 true premises and a true conclusion</a:t>
            </a:r>
          </a:p>
          <a:p>
            <a:pPr marL="514350" indent="-514350">
              <a:buFontTx/>
              <a:buAutoNum type="arabicPeriod"/>
            </a:pPr>
            <a:r>
              <a:rPr lang="en-US" altLang="en-US">
                <a:solidFill>
                  <a:srgbClr val="0000FF"/>
                </a:solidFill>
                <a:ea typeface="ＭＳ Ｐゴシック" charset="-128"/>
              </a:rPr>
              <a:t>1 true premise, 1 false premise and a true conclusion</a:t>
            </a:r>
          </a:p>
          <a:p>
            <a:pPr marL="514350" indent="-514350">
              <a:buFontTx/>
              <a:buAutoNum type="arabicPeriod"/>
            </a:pPr>
            <a:r>
              <a:rPr lang="en-US" altLang="en-US">
                <a:solidFill>
                  <a:srgbClr val="0000FF"/>
                </a:solidFill>
                <a:ea typeface="ＭＳ Ｐゴシック" charset="-128"/>
              </a:rPr>
              <a:t>1 true premise, 1 false premise and a false conclusion</a:t>
            </a:r>
          </a:p>
          <a:p>
            <a:pPr marL="514350" indent="-514350">
              <a:buFontTx/>
              <a:buAutoNum type="arabicPeriod"/>
            </a:pPr>
            <a:r>
              <a:rPr lang="en-US" altLang="en-US">
                <a:solidFill>
                  <a:srgbClr val="0000FF"/>
                </a:solidFill>
                <a:ea typeface="ＭＳ Ｐゴシック" charset="-128"/>
              </a:rPr>
              <a:t>2 false premises and a true conclusion</a:t>
            </a:r>
          </a:p>
          <a:p>
            <a:pPr marL="514350" indent="-514350">
              <a:buFontTx/>
              <a:buAutoNum type="arabicPeriod"/>
            </a:pPr>
            <a:r>
              <a:rPr lang="en-US" altLang="en-US">
                <a:solidFill>
                  <a:srgbClr val="0000FF"/>
                </a:solidFill>
                <a:ea typeface="ＭＳ Ｐゴシック" charset="-128"/>
              </a:rPr>
              <a:t>2 false premises and a false conclusion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ea typeface="ＭＳ Ｐゴシック" charset="-128"/>
              </a:rPr>
              <a:t>Belief Bias</a:t>
            </a:r>
          </a:p>
        </p:txBody>
      </p:sp>
      <p:sp>
        <p:nvSpPr>
          <p:cNvPr id="52227" name="Content Placeholder 2"/>
          <p:cNvSpPr>
            <a:spLocks noGrp="1"/>
          </p:cNvSpPr>
          <p:nvPr>
            <p:ph idx="1"/>
          </p:nvPr>
        </p:nvSpPr>
        <p:spPr/>
        <p:txBody>
          <a:bodyPr/>
          <a:lstStyle/>
          <a:p>
            <a:r>
              <a:rPr lang="en-US" altLang="en-US">
                <a:ea typeface="ＭＳ Ｐゴシック" charset="-128"/>
              </a:rPr>
              <a:t>The tendency to think an argument is valid simply because you agree with the conclusion.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ltLang="en-US" sz="4000">
                <a:ea typeface="ＭＳ Ｐゴシック" charset="-128"/>
              </a:rPr>
              <a:t>Deciding whether a syllogism is valid</a:t>
            </a:r>
            <a:endParaRPr lang="en-US" altLang="en-US" sz="4000">
              <a:ea typeface="ＭＳ Ｐゴシック" charset="-128"/>
            </a:endParaRPr>
          </a:p>
        </p:txBody>
      </p:sp>
      <p:sp>
        <p:nvSpPr>
          <p:cNvPr id="53251"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Trying to decide if a syllogism is valid is not easy.</a:t>
            </a:r>
          </a:p>
          <a:p>
            <a:pPr eaLnBrk="1" hangingPunct="1">
              <a:buFontTx/>
              <a:buNone/>
            </a:pPr>
            <a:endParaRPr lang="en-GB" altLang="en-US" sz="2800">
              <a:ea typeface="ＭＳ Ｐゴシック" charset="-128"/>
            </a:endParaRPr>
          </a:p>
          <a:p>
            <a:pPr eaLnBrk="1" hangingPunct="1">
              <a:buFontTx/>
              <a:buNone/>
            </a:pPr>
            <a:r>
              <a:rPr lang="en-GB" altLang="en-US" sz="2800">
                <a:ea typeface="ＭＳ Ｐゴシック" charset="-128"/>
              </a:rPr>
              <a:t>	Venn diagrams can help (at last a good use for Venn diagrams!)</a:t>
            </a:r>
            <a:endParaRPr lang="en-US" altLang="en-US" sz="2800">
              <a:ea typeface="ＭＳ Ｐゴシック" charset="-128"/>
            </a:endParaRPr>
          </a:p>
        </p:txBody>
      </p:sp>
      <p:pic>
        <p:nvPicPr>
          <p:cNvPr id="53252" name="Picture 4" descr="ven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600200"/>
            <a:ext cx="3673475" cy="452596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ltLang="en-US">
                <a:ea typeface="ＭＳ Ｐゴシック" charset="-128"/>
              </a:rPr>
              <a:t>An example</a:t>
            </a:r>
            <a:endParaRPr lang="en-US" altLang="en-US">
              <a:ea typeface="ＭＳ Ｐゴシック" charset="-128"/>
            </a:endParaRPr>
          </a:p>
        </p:txBody>
      </p:sp>
      <p:sp>
        <p:nvSpPr>
          <p:cNvPr id="55299" name="Rectangle 3"/>
          <p:cNvSpPr>
            <a:spLocks noGrp="1" noChangeArrowheads="1"/>
          </p:cNvSpPr>
          <p:nvPr>
            <p:ph type="body" idx="1"/>
          </p:nvPr>
        </p:nvSpPr>
        <p:spPr/>
        <p:txBody>
          <a:bodyPr/>
          <a:lstStyle/>
          <a:p>
            <a:pPr eaLnBrk="1" hangingPunct="1"/>
            <a:r>
              <a:rPr lang="en-GB" altLang="en-US">
                <a:ea typeface="ＭＳ Ｐゴシック" charset="-128"/>
              </a:rPr>
              <a:t>All As are Bs</a:t>
            </a:r>
          </a:p>
          <a:p>
            <a:pPr eaLnBrk="1" hangingPunct="1"/>
            <a:r>
              <a:rPr lang="en-GB" altLang="en-US">
                <a:ea typeface="ＭＳ Ｐゴシック" charset="-128"/>
              </a:rPr>
              <a:t>All Bs are Cs</a:t>
            </a:r>
          </a:p>
          <a:p>
            <a:pPr eaLnBrk="1" hangingPunct="1"/>
            <a:r>
              <a:rPr lang="en-GB" altLang="en-US">
                <a:ea typeface="ＭＳ Ｐゴシック" charset="-128"/>
              </a:rPr>
              <a:t>Therefore all Cs are As</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57347" name="Rectangle 3"/>
          <p:cNvSpPr>
            <a:spLocks noGrp="1" noChangeArrowheads="1"/>
          </p:cNvSpPr>
          <p:nvPr>
            <p:ph type="body" idx="1"/>
          </p:nvPr>
        </p:nvSpPr>
        <p:spPr/>
        <p:txBody>
          <a:bodyPr/>
          <a:lstStyle/>
          <a:p>
            <a:pPr eaLnBrk="1" hangingPunct="1"/>
            <a:r>
              <a:rPr lang="en-GB" altLang="en-US">
                <a:ea typeface="ＭＳ Ｐゴシック" charset="-128"/>
              </a:rPr>
              <a:t>All As are Bs</a:t>
            </a:r>
          </a:p>
          <a:p>
            <a:pPr eaLnBrk="1" hangingPunct="1">
              <a:buFontTx/>
              <a:buNone/>
            </a:pPr>
            <a:endParaRPr lang="en-US" altLang="en-US">
              <a:ea typeface="ＭＳ Ｐゴシック" charset="-128"/>
            </a:endParaRPr>
          </a:p>
        </p:txBody>
      </p:sp>
      <p:sp>
        <p:nvSpPr>
          <p:cNvPr id="57348"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57349"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57350"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57351"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59395" name="Rectangle 3"/>
          <p:cNvSpPr>
            <a:spLocks noGrp="1" noChangeArrowheads="1"/>
          </p:cNvSpPr>
          <p:nvPr>
            <p:ph type="body" idx="1"/>
          </p:nvPr>
        </p:nvSpPr>
        <p:spPr/>
        <p:txBody>
          <a:bodyPr/>
          <a:lstStyle/>
          <a:p>
            <a:pPr eaLnBrk="1" hangingPunct="1"/>
            <a:r>
              <a:rPr lang="en-GB" altLang="en-US">
                <a:ea typeface="ＭＳ Ｐゴシック" charset="-128"/>
              </a:rPr>
              <a:t>All Bs are Cs</a:t>
            </a:r>
          </a:p>
          <a:p>
            <a:pPr eaLnBrk="1" hangingPunct="1">
              <a:buFontTx/>
              <a:buNone/>
            </a:pPr>
            <a:endParaRPr lang="en-US" altLang="en-US">
              <a:ea typeface="ＭＳ Ｐゴシック" charset="-128"/>
            </a:endParaRPr>
          </a:p>
        </p:txBody>
      </p:sp>
      <p:sp>
        <p:nvSpPr>
          <p:cNvPr id="59396"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59397"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59398"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59399"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
        <p:nvSpPr>
          <p:cNvPr id="59400" name="Oval 8"/>
          <p:cNvSpPr>
            <a:spLocks noChangeArrowheads="1"/>
          </p:cNvSpPr>
          <p:nvPr/>
        </p:nvSpPr>
        <p:spPr bwMode="auto">
          <a:xfrm>
            <a:off x="2124075" y="2276475"/>
            <a:ext cx="4897438" cy="4149725"/>
          </a:xfrm>
          <a:prstGeom prst="ellipse">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59401" name="Text Box 9"/>
          <p:cNvSpPr txBox="1">
            <a:spLocks noChangeArrowheads="1"/>
          </p:cNvSpPr>
          <p:nvPr/>
        </p:nvSpPr>
        <p:spPr bwMode="auto">
          <a:xfrm>
            <a:off x="4140200" y="580548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C</a:t>
            </a:r>
            <a:endParaRPr lang="en-US" alt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61443" name="Rectangle 3"/>
          <p:cNvSpPr>
            <a:spLocks noGrp="1" noChangeArrowheads="1"/>
          </p:cNvSpPr>
          <p:nvPr>
            <p:ph type="body" idx="1"/>
          </p:nvPr>
        </p:nvSpPr>
        <p:spPr/>
        <p:txBody>
          <a:bodyPr/>
          <a:lstStyle/>
          <a:p>
            <a:pPr eaLnBrk="1" hangingPunct="1"/>
            <a:r>
              <a:rPr lang="en-GB" altLang="en-US">
                <a:ea typeface="ＭＳ Ｐゴシック" charset="-128"/>
              </a:rPr>
              <a:t>Therefore all Cs are As</a:t>
            </a:r>
          </a:p>
          <a:p>
            <a:pPr eaLnBrk="1" hangingPunct="1">
              <a:buFontTx/>
              <a:buNone/>
            </a:pPr>
            <a:endParaRPr lang="en-US" altLang="en-US">
              <a:ea typeface="ＭＳ Ｐゴシック" charset="-128"/>
            </a:endParaRPr>
          </a:p>
        </p:txBody>
      </p:sp>
      <p:sp>
        <p:nvSpPr>
          <p:cNvPr id="61444"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1445"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61446"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61447"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
        <p:nvSpPr>
          <p:cNvPr id="61448" name="Oval 8"/>
          <p:cNvSpPr>
            <a:spLocks noChangeArrowheads="1"/>
          </p:cNvSpPr>
          <p:nvPr/>
        </p:nvSpPr>
        <p:spPr bwMode="auto">
          <a:xfrm>
            <a:off x="2124075" y="2276475"/>
            <a:ext cx="4897438" cy="4221163"/>
          </a:xfrm>
          <a:prstGeom prst="ellipse">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1449" name="Text Box 9"/>
          <p:cNvSpPr txBox="1">
            <a:spLocks noChangeArrowheads="1"/>
          </p:cNvSpPr>
          <p:nvPr/>
        </p:nvSpPr>
        <p:spPr bwMode="auto">
          <a:xfrm>
            <a:off x="4140200" y="580548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C</a:t>
            </a:r>
            <a:endParaRPr lang="en-US" altLang="en-US" sz="1800"/>
          </a:p>
        </p:txBody>
      </p:sp>
      <p:sp>
        <p:nvSpPr>
          <p:cNvPr id="61450" name="Text Box 10"/>
          <p:cNvSpPr txBox="1">
            <a:spLocks noChangeArrowheads="1"/>
          </p:cNvSpPr>
          <p:nvPr/>
        </p:nvSpPr>
        <p:spPr bwMode="auto">
          <a:xfrm>
            <a:off x="6227763" y="1916113"/>
            <a:ext cx="2592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solidFill>
                  <a:srgbClr val="FF0000"/>
                </a:solidFill>
              </a:rPr>
              <a:t>These Cs are not As</a:t>
            </a:r>
            <a:endParaRPr lang="en-US" altLang="en-US" sz="1800">
              <a:solidFill>
                <a:srgbClr val="FF0000"/>
              </a:solidFill>
            </a:endParaRPr>
          </a:p>
        </p:txBody>
      </p:sp>
      <p:sp>
        <p:nvSpPr>
          <p:cNvPr id="61451" name="Line 11"/>
          <p:cNvSpPr>
            <a:spLocks noChangeShapeType="1"/>
          </p:cNvSpPr>
          <p:nvPr/>
        </p:nvSpPr>
        <p:spPr bwMode="auto">
          <a:xfrm flipH="1">
            <a:off x="5940425" y="2349500"/>
            <a:ext cx="503238"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2" name="Text Box 12"/>
          <p:cNvSpPr txBox="1">
            <a:spLocks noChangeArrowheads="1"/>
          </p:cNvSpPr>
          <p:nvPr/>
        </p:nvSpPr>
        <p:spPr bwMode="auto">
          <a:xfrm>
            <a:off x="179388" y="6237288"/>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b="1">
                <a:solidFill>
                  <a:srgbClr val="FF0000"/>
                </a:solidFill>
              </a:rPr>
              <a:t>The syllogism is  </a:t>
            </a:r>
            <a:r>
              <a:rPr lang="en-GB" altLang="en-US" b="1" u="sng">
                <a:solidFill>
                  <a:srgbClr val="FF0000"/>
                </a:solidFill>
              </a:rPr>
              <a:t>not</a:t>
            </a:r>
            <a:r>
              <a:rPr lang="en-GB" altLang="en-US" b="1">
                <a:solidFill>
                  <a:srgbClr val="FF0000"/>
                </a:solidFill>
              </a:rPr>
              <a:t> valid</a:t>
            </a:r>
            <a:endParaRPr lang="en-US" altLang="en-US" b="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63491" name="Rectangle 3"/>
          <p:cNvSpPr>
            <a:spLocks noGrp="1" noChangeArrowheads="1"/>
          </p:cNvSpPr>
          <p:nvPr>
            <p:ph type="body" idx="1"/>
          </p:nvPr>
        </p:nvSpPr>
        <p:spPr/>
        <p:txBody>
          <a:bodyPr/>
          <a:lstStyle/>
          <a:p>
            <a:pPr eaLnBrk="1" hangingPunct="1"/>
            <a:r>
              <a:rPr lang="en-GB" altLang="en-US">
                <a:ea typeface="ＭＳ Ｐゴシック" charset="-128"/>
              </a:rPr>
              <a:t>All As are Bs</a:t>
            </a:r>
          </a:p>
          <a:p>
            <a:pPr eaLnBrk="1" hangingPunct="1"/>
            <a:r>
              <a:rPr lang="en-GB" altLang="en-US">
                <a:ea typeface="ＭＳ Ｐゴシック" charset="-128"/>
              </a:rPr>
              <a:t>Some As are Cs</a:t>
            </a:r>
          </a:p>
          <a:p>
            <a:pPr eaLnBrk="1" hangingPunct="1"/>
            <a:r>
              <a:rPr lang="en-GB" altLang="en-US">
                <a:ea typeface="ＭＳ Ｐゴシック" charset="-128"/>
              </a:rPr>
              <a:t>Therefore some Bs are Cs</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65539" name="Rectangle 3"/>
          <p:cNvSpPr>
            <a:spLocks noGrp="1" noChangeArrowheads="1"/>
          </p:cNvSpPr>
          <p:nvPr>
            <p:ph type="body" idx="1"/>
          </p:nvPr>
        </p:nvSpPr>
        <p:spPr/>
        <p:txBody>
          <a:bodyPr/>
          <a:lstStyle/>
          <a:p>
            <a:pPr eaLnBrk="1" hangingPunct="1"/>
            <a:r>
              <a:rPr lang="en-GB" altLang="en-US">
                <a:ea typeface="ＭＳ Ｐゴシック" charset="-128"/>
              </a:rPr>
              <a:t>All As are Bs</a:t>
            </a:r>
            <a:endParaRPr lang="en-US" altLang="en-US">
              <a:ea typeface="ＭＳ Ｐゴシック" charset="-128"/>
            </a:endParaRPr>
          </a:p>
        </p:txBody>
      </p:sp>
      <p:sp>
        <p:nvSpPr>
          <p:cNvPr id="65540"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5541"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65542"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65543"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ea typeface="ＭＳ Ｐゴシック" charset="-128"/>
              </a:rPr>
              <a:t>The curious incident</a:t>
            </a:r>
            <a:endParaRPr lang="en-US" altLang="en-US">
              <a:ea typeface="ＭＳ Ｐゴシック" charset="-128"/>
            </a:endParaRPr>
          </a:p>
        </p:txBody>
      </p:sp>
      <p:sp>
        <p:nvSpPr>
          <p:cNvPr id="19459"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a:t>
            </a:r>
          </a:p>
          <a:p>
            <a:pPr eaLnBrk="1" hangingPunct="1">
              <a:buFontTx/>
              <a:buNone/>
            </a:pPr>
            <a:endParaRPr lang="en-GB" altLang="en-US" sz="2800">
              <a:ea typeface="ＭＳ Ｐゴシック" charset="-128"/>
            </a:endParaRPr>
          </a:p>
          <a:p>
            <a:pPr eaLnBrk="1" hangingPunct="1">
              <a:buFontTx/>
              <a:buNone/>
            </a:pPr>
            <a:endParaRPr lang="en-US" altLang="en-US" sz="2800">
              <a:ea typeface="ＭＳ Ｐゴシック" charset="-128"/>
            </a:endParaRPr>
          </a:p>
        </p:txBody>
      </p:sp>
      <p:pic>
        <p:nvPicPr>
          <p:cNvPr id="19460" name="Picture 4" descr="Sherlock%20Holmes%20II%20wallpap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4005263"/>
            <a:ext cx="2951162" cy="2219325"/>
          </a:xfrm>
          <a:noFill/>
        </p:spPr>
      </p:pic>
      <p:pic>
        <p:nvPicPr>
          <p:cNvPr id="19461" name="Picture 6" descr="London Policem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48488" y="3429000"/>
            <a:ext cx="1722437" cy="2546350"/>
          </a:xfrm>
          <a:noFill/>
        </p:spPr>
      </p:pic>
      <p:sp>
        <p:nvSpPr>
          <p:cNvPr id="19462" name="AutoShape 8"/>
          <p:cNvSpPr>
            <a:spLocks noChangeArrowheads="1"/>
          </p:cNvSpPr>
          <p:nvPr/>
        </p:nvSpPr>
        <p:spPr bwMode="auto">
          <a:xfrm>
            <a:off x="4140200" y="1268413"/>
            <a:ext cx="2520950" cy="1944687"/>
          </a:xfrm>
          <a:prstGeom prst="wedgeRectCallout">
            <a:avLst>
              <a:gd name="adj1" fmla="val 70023"/>
              <a:gd name="adj2" fmla="val 138569"/>
            </a:avLst>
          </a:prstGeom>
          <a:solidFill>
            <a:schemeClr val="accent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GB" altLang="en-US"/>
              <a:t>Does any aspect of the crime strike you as significent Mr Holmes?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67587" name="Rectangle 3"/>
          <p:cNvSpPr>
            <a:spLocks noGrp="1" noChangeArrowheads="1"/>
          </p:cNvSpPr>
          <p:nvPr>
            <p:ph type="body" idx="1"/>
          </p:nvPr>
        </p:nvSpPr>
        <p:spPr/>
        <p:txBody>
          <a:bodyPr/>
          <a:lstStyle/>
          <a:p>
            <a:pPr eaLnBrk="1" hangingPunct="1"/>
            <a:r>
              <a:rPr lang="en-GB" altLang="en-US">
                <a:ea typeface="ＭＳ Ｐゴシック" charset="-128"/>
              </a:rPr>
              <a:t>Some As are Cs</a:t>
            </a:r>
            <a:endParaRPr lang="en-US" altLang="en-US">
              <a:ea typeface="ＭＳ Ｐゴシック" charset="-128"/>
            </a:endParaRPr>
          </a:p>
        </p:txBody>
      </p:sp>
      <p:sp>
        <p:nvSpPr>
          <p:cNvPr id="67588"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7589"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67590"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67591"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
        <p:nvSpPr>
          <p:cNvPr id="67592" name="Oval 8"/>
          <p:cNvSpPr>
            <a:spLocks noChangeArrowheads="1"/>
          </p:cNvSpPr>
          <p:nvPr/>
        </p:nvSpPr>
        <p:spPr bwMode="auto">
          <a:xfrm>
            <a:off x="4211638" y="3068638"/>
            <a:ext cx="3097212" cy="1944687"/>
          </a:xfrm>
          <a:prstGeom prst="ellipse">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7593" name="Text Box 9"/>
          <p:cNvSpPr txBox="1">
            <a:spLocks noChangeArrowheads="1"/>
          </p:cNvSpPr>
          <p:nvPr/>
        </p:nvSpPr>
        <p:spPr bwMode="auto">
          <a:xfrm>
            <a:off x="6156325" y="39338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C</a:t>
            </a:r>
            <a:endParaRPr lang="en-US" alt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en-US">
                <a:ea typeface="ＭＳ Ｐゴシック" charset="-128"/>
              </a:rPr>
              <a:t>Another example!</a:t>
            </a:r>
            <a:endParaRPr lang="en-US" altLang="en-US">
              <a:ea typeface="ＭＳ Ｐゴシック" charset="-128"/>
            </a:endParaRPr>
          </a:p>
        </p:txBody>
      </p:sp>
      <p:sp>
        <p:nvSpPr>
          <p:cNvPr id="69635" name="Rectangle 3"/>
          <p:cNvSpPr>
            <a:spLocks noGrp="1" noChangeArrowheads="1"/>
          </p:cNvSpPr>
          <p:nvPr>
            <p:ph type="body" idx="1"/>
          </p:nvPr>
        </p:nvSpPr>
        <p:spPr/>
        <p:txBody>
          <a:bodyPr/>
          <a:lstStyle/>
          <a:p>
            <a:pPr eaLnBrk="1" hangingPunct="1"/>
            <a:r>
              <a:rPr lang="en-GB" altLang="en-US">
                <a:ea typeface="ＭＳ Ｐゴシック" charset="-128"/>
              </a:rPr>
              <a:t>Therefore some Bs are Cs</a:t>
            </a:r>
            <a:endParaRPr lang="en-US" altLang="en-US">
              <a:ea typeface="ＭＳ Ｐゴシック" charset="-128"/>
            </a:endParaRPr>
          </a:p>
        </p:txBody>
      </p:sp>
      <p:sp>
        <p:nvSpPr>
          <p:cNvPr id="69636" name="Oval 4"/>
          <p:cNvSpPr>
            <a:spLocks noChangeArrowheads="1"/>
          </p:cNvSpPr>
          <p:nvPr/>
        </p:nvSpPr>
        <p:spPr bwMode="auto">
          <a:xfrm>
            <a:off x="3419475" y="3573463"/>
            <a:ext cx="1152525" cy="863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9637" name="Text Box 5"/>
          <p:cNvSpPr txBox="1">
            <a:spLocks noChangeArrowheads="1"/>
          </p:cNvSpPr>
          <p:nvPr/>
        </p:nvSpPr>
        <p:spPr bwMode="auto">
          <a:xfrm>
            <a:off x="3779838" y="3860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A</a:t>
            </a:r>
            <a:endParaRPr lang="en-US" altLang="en-US" sz="1800"/>
          </a:p>
        </p:txBody>
      </p:sp>
      <p:sp>
        <p:nvSpPr>
          <p:cNvPr id="69638" name="Oval 6"/>
          <p:cNvSpPr>
            <a:spLocks noChangeArrowheads="1"/>
          </p:cNvSpPr>
          <p:nvPr/>
        </p:nvSpPr>
        <p:spPr bwMode="auto">
          <a:xfrm>
            <a:off x="2627313" y="2781300"/>
            <a:ext cx="2951162" cy="273685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FF"/>
              </a:solidFill>
            </a:endParaRPr>
          </a:p>
        </p:txBody>
      </p:sp>
      <p:sp>
        <p:nvSpPr>
          <p:cNvPr id="69639" name="Text Box 7"/>
          <p:cNvSpPr txBox="1">
            <a:spLocks noChangeArrowheads="1"/>
          </p:cNvSpPr>
          <p:nvPr/>
        </p:nvSpPr>
        <p:spPr bwMode="auto">
          <a:xfrm>
            <a:off x="3779838" y="4797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B</a:t>
            </a:r>
            <a:endParaRPr lang="en-US" altLang="en-US" sz="1800"/>
          </a:p>
        </p:txBody>
      </p:sp>
      <p:sp>
        <p:nvSpPr>
          <p:cNvPr id="69640" name="Oval 8"/>
          <p:cNvSpPr>
            <a:spLocks noChangeArrowheads="1"/>
          </p:cNvSpPr>
          <p:nvPr/>
        </p:nvSpPr>
        <p:spPr bwMode="auto">
          <a:xfrm>
            <a:off x="4211638" y="3068638"/>
            <a:ext cx="3097212" cy="1944687"/>
          </a:xfrm>
          <a:prstGeom prst="ellipse">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69641" name="Text Box 9"/>
          <p:cNvSpPr txBox="1">
            <a:spLocks noChangeArrowheads="1"/>
          </p:cNvSpPr>
          <p:nvPr/>
        </p:nvSpPr>
        <p:spPr bwMode="auto">
          <a:xfrm>
            <a:off x="6156325" y="39338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800"/>
              <a:t>C</a:t>
            </a:r>
            <a:endParaRPr lang="en-US" altLang="en-US" sz="1800"/>
          </a:p>
        </p:txBody>
      </p:sp>
      <p:sp>
        <p:nvSpPr>
          <p:cNvPr id="69642" name="Line 10"/>
          <p:cNvSpPr>
            <a:spLocks noChangeShapeType="1"/>
          </p:cNvSpPr>
          <p:nvPr/>
        </p:nvSpPr>
        <p:spPr bwMode="auto">
          <a:xfrm>
            <a:off x="4932363" y="2205038"/>
            <a:ext cx="0" cy="18002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3" name="Text Box 11"/>
          <p:cNvSpPr txBox="1">
            <a:spLocks noChangeArrowheads="1"/>
          </p:cNvSpPr>
          <p:nvPr/>
        </p:nvSpPr>
        <p:spPr bwMode="auto">
          <a:xfrm>
            <a:off x="755650" y="5734050"/>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b="1">
                <a:solidFill>
                  <a:srgbClr val="FF0000"/>
                </a:solidFill>
              </a:rPr>
              <a:t>The syllogism is valid</a:t>
            </a:r>
            <a:endParaRPr lang="en-US" altLang="en-US" b="1">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en-US">
                <a:ea typeface="ＭＳ Ｐゴシック" charset="-128"/>
              </a:rPr>
              <a:t>Now your turn</a:t>
            </a:r>
            <a:endParaRPr lang="en-US" altLang="en-US">
              <a:ea typeface="ＭＳ Ｐゴシック" charset="-128"/>
            </a:endParaRPr>
          </a:p>
        </p:txBody>
      </p:sp>
      <p:sp>
        <p:nvSpPr>
          <p:cNvPr id="71683" name="Rectangle 3"/>
          <p:cNvSpPr>
            <a:spLocks noGrp="1" noChangeArrowheads="1"/>
          </p:cNvSpPr>
          <p:nvPr>
            <p:ph type="body" idx="1"/>
          </p:nvPr>
        </p:nvSpPr>
        <p:spPr/>
        <p:txBody>
          <a:bodyPr/>
          <a:lstStyle/>
          <a:p>
            <a:pPr eaLnBrk="1" hangingPunct="1">
              <a:buFontTx/>
              <a:buNone/>
            </a:pPr>
            <a:r>
              <a:rPr lang="en-GB" altLang="en-US">
                <a:ea typeface="ＭＳ Ｐゴシック" charset="-128"/>
              </a:rPr>
              <a:t>	Using Venn diagrams in your notebooks, decide whether each of the following arguments is </a:t>
            </a:r>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r>
              <a:rPr lang="en-GB" altLang="en-US">
                <a:ea typeface="ＭＳ Ｐゴシック" charset="-128"/>
              </a:rPr>
              <a:t>.</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endParaRPr lang="en-US" altLang="en-US">
              <a:solidFill>
                <a:srgbClr val="0000FF"/>
              </a:solidFill>
              <a:ea typeface="ＭＳ Ｐゴシック" charset="-128"/>
            </a:endParaRPr>
          </a:p>
        </p:txBody>
      </p:sp>
      <p:sp>
        <p:nvSpPr>
          <p:cNvPr id="73731" name="Rectangle 3"/>
          <p:cNvSpPr>
            <a:spLocks noGrp="1" noChangeArrowheads="1"/>
          </p:cNvSpPr>
          <p:nvPr>
            <p:ph type="body" sz="half" idx="1"/>
          </p:nvPr>
        </p:nvSpPr>
        <p:spPr/>
        <p:txBody>
          <a:bodyPr/>
          <a:lstStyle/>
          <a:p>
            <a:pPr eaLnBrk="1" hangingPunct="1"/>
            <a:r>
              <a:rPr lang="en-GB" altLang="en-US" sz="2800">
                <a:ea typeface="ＭＳ Ｐゴシック" charset="-128"/>
              </a:rPr>
              <a:t>All Norwegians eat hotdogs</a:t>
            </a:r>
          </a:p>
          <a:p>
            <a:pPr eaLnBrk="1" hangingPunct="1"/>
            <a:r>
              <a:rPr lang="en-GB" altLang="en-US" sz="2800">
                <a:ea typeface="ＭＳ Ｐゴシック" charset="-128"/>
              </a:rPr>
              <a:t>Ethan eats hotdogs</a:t>
            </a:r>
          </a:p>
          <a:p>
            <a:pPr eaLnBrk="1" hangingPunct="1"/>
            <a:r>
              <a:rPr lang="en-GB" altLang="en-US" sz="2800">
                <a:ea typeface="ＭＳ Ｐゴシック" charset="-128"/>
              </a:rPr>
              <a:t>Therefore Ethan is Norwegian</a:t>
            </a:r>
            <a:endParaRPr lang="en-US" altLang="en-US" sz="2800">
              <a:ea typeface="ＭＳ Ｐゴシック" charset="-128"/>
            </a:endParaRPr>
          </a:p>
        </p:txBody>
      </p:sp>
      <p:pic>
        <p:nvPicPr>
          <p:cNvPr id="73732" name="Picture 6" descr="hotdo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1188" y="4437063"/>
            <a:ext cx="2916237" cy="2187575"/>
          </a:xfrm>
          <a:noFill/>
        </p:spPr>
      </p:pic>
      <p:pic>
        <p:nvPicPr>
          <p:cNvPr id="73733" name="Picture 9" descr="_40999027_vikingpa203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557338"/>
            <a:ext cx="33020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10"/>
          <p:cNvSpPr>
            <a:spLocks noGrp="1" noChangeArrowheads="1"/>
          </p:cNvSpPr>
          <p:nvPr>
            <p:ph sz="quarter" idx="2"/>
          </p:nvPr>
        </p:nvSpPr>
        <p:spPr/>
        <p:txBody>
          <a:bodyPr/>
          <a:lstStyle/>
          <a:p>
            <a:pPr eaLnBrk="1" hangingPunct="1"/>
            <a:endParaRPr lang="en-US" altLang="en-US" sz="2400">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endParaRPr lang="en-US" altLang="en-US">
              <a:solidFill>
                <a:srgbClr val="0000FF"/>
              </a:solidFill>
              <a:ea typeface="ＭＳ Ｐゴシック" charset="-128"/>
            </a:endParaRPr>
          </a:p>
        </p:txBody>
      </p:sp>
      <p:sp>
        <p:nvSpPr>
          <p:cNvPr id="75779" name="Rectangle 3"/>
          <p:cNvSpPr>
            <a:spLocks noGrp="1" noChangeArrowheads="1"/>
          </p:cNvSpPr>
          <p:nvPr>
            <p:ph type="body" sz="half" idx="1"/>
          </p:nvPr>
        </p:nvSpPr>
        <p:spPr>
          <a:xfrm>
            <a:off x="428625" y="1571625"/>
            <a:ext cx="4038600" cy="4525963"/>
          </a:xfrm>
        </p:spPr>
        <p:txBody>
          <a:bodyPr/>
          <a:lstStyle/>
          <a:p>
            <a:pPr eaLnBrk="1" hangingPunct="1"/>
            <a:r>
              <a:rPr lang="en-GB" altLang="en-US" sz="2800">
                <a:ea typeface="ＭＳ Ｐゴシック" charset="-128"/>
              </a:rPr>
              <a:t>All Seniors are brave</a:t>
            </a:r>
          </a:p>
          <a:p>
            <a:pPr eaLnBrk="1" hangingPunct="1"/>
            <a:r>
              <a:rPr lang="en-GB" altLang="en-US" sz="2800">
                <a:ea typeface="ＭＳ Ｐゴシック" charset="-128"/>
              </a:rPr>
              <a:t>Some brave people are compassionate</a:t>
            </a:r>
          </a:p>
          <a:p>
            <a:pPr eaLnBrk="1" hangingPunct="1"/>
            <a:r>
              <a:rPr lang="en-GB" altLang="en-US" sz="2800">
                <a:ea typeface="ＭＳ Ｐゴシック" charset="-128"/>
              </a:rPr>
              <a:t>Some seniors are compassionate</a:t>
            </a:r>
            <a:endParaRPr lang="en-US" altLang="en-US" sz="2800">
              <a:ea typeface="ＭＳ Ｐゴシック" charset="-128"/>
            </a:endParaRPr>
          </a:p>
        </p:txBody>
      </p:sp>
      <p:pic>
        <p:nvPicPr>
          <p:cNvPr id="75780" name="Picture 4" descr="braveheart-75301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07013" y="1600200"/>
            <a:ext cx="2719387" cy="2185988"/>
          </a:xfrm>
          <a:noFill/>
        </p:spPr>
      </p:pic>
      <p:pic>
        <p:nvPicPr>
          <p:cNvPr id="75781" name="Picture 6" descr="Compa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72063" y="4071938"/>
            <a:ext cx="3384550" cy="2586037"/>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endParaRPr lang="en-US" altLang="en-US">
              <a:solidFill>
                <a:srgbClr val="0000FF"/>
              </a:solidFill>
              <a:ea typeface="ＭＳ Ｐゴシック" charset="-128"/>
            </a:endParaRPr>
          </a:p>
        </p:txBody>
      </p:sp>
      <p:sp>
        <p:nvSpPr>
          <p:cNvPr id="77827" name="Rectangle 3"/>
          <p:cNvSpPr>
            <a:spLocks noGrp="1" noChangeArrowheads="1"/>
          </p:cNvSpPr>
          <p:nvPr>
            <p:ph type="body" sz="half" idx="1"/>
          </p:nvPr>
        </p:nvSpPr>
        <p:spPr>
          <a:xfrm>
            <a:off x="457200" y="1600200"/>
            <a:ext cx="8002588" cy="4525963"/>
          </a:xfrm>
        </p:spPr>
        <p:txBody>
          <a:bodyPr/>
          <a:lstStyle/>
          <a:p>
            <a:pPr eaLnBrk="1" hangingPunct="1"/>
            <a:r>
              <a:rPr lang="en-GB" altLang="en-US" sz="2800">
                <a:ea typeface="ＭＳ Ｐゴシック" charset="-128"/>
              </a:rPr>
              <a:t>Some physicists are frauds</a:t>
            </a:r>
          </a:p>
          <a:p>
            <a:pPr eaLnBrk="1" hangingPunct="1"/>
            <a:r>
              <a:rPr lang="en-GB" altLang="en-US" sz="2800">
                <a:ea typeface="ＭＳ Ｐゴシック" charset="-128"/>
              </a:rPr>
              <a:t>Some frauds are not wealthy</a:t>
            </a:r>
          </a:p>
          <a:p>
            <a:pPr eaLnBrk="1" hangingPunct="1"/>
            <a:r>
              <a:rPr lang="en-GB" altLang="en-US" sz="2800">
                <a:ea typeface="ＭＳ Ｐゴシック" charset="-128"/>
              </a:rPr>
              <a:t>Therefore some physicists are not wealthy</a:t>
            </a:r>
            <a:endParaRPr lang="en-US" altLang="en-US" sz="2800">
              <a:ea typeface="ＭＳ Ｐゴシック" charset="-128"/>
            </a:endParaRPr>
          </a:p>
        </p:txBody>
      </p:sp>
      <p:pic>
        <p:nvPicPr>
          <p:cNvPr id="77828" name="Picture 6" descr="http://www.indiatone.com/wp-content/uploads/2010/04/stephen-hawk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500438"/>
            <a:ext cx="21605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Content Placeholder 5"/>
          <p:cNvSpPr>
            <a:spLocks noGrp="1"/>
          </p:cNvSpPr>
          <p:nvPr>
            <p:ph sz="half" idx="2"/>
          </p:nvPr>
        </p:nvSpPr>
        <p:spPr/>
        <p:txBody>
          <a:bodyPr/>
          <a:lstStyle/>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endParaRPr lang="en-US" altLang="en-US">
              <a:solidFill>
                <a:srgbClr val="0000FF"/>
              </a:solidFill>
              <a:ea typeface="ＭＳ Ｐゴシック" charset="-128"/>
            </a:endParaRPr>
          </a:p>
        </p:txBody>
      </p:sp>
      <p:sp>
        <p:nvSpPr>
          <p:cNvPr id="79875" name="Rectangle 3"/>
          <p:cNvSpPr>
            <a:spLocks noGrp="1" noChangeArrowheads="1"/>
          </p:cNvSpPr>
          <p:nvPr>
            <p:ph type="body" sz="half" idx="1"/>
          </p:nvPr>
        </p:nvSpPr>
        <p:spPr>
          <a:xfrm>
            <a:off x="457200" y="1600200"/>
            <a:ext cx="7570788" cy="4525963"/>
          </a:xfrm>
        </p:spPr>
        <p:txBody>
          <a:bodyPr/>
          <a:lstStyle/>
          <a:p>
            <a:pPr eaLnBrk="1" hangingPunct="1"/>
            <a:r>
              <a:rPr lang="en-GB" altLang="en-US" sz="2800">
                <a:ea typeface="ＭＳ Ｐゴシック" charset="-128"/>
              </a:rPr>
              <a:t>All Norwegians have dogs</a:t>
            </a:r>
          </a:p>
          <a:p>
            <a:pPr eaLnBrk="1" hangingPunct="1"/>
            <a:r>
              <a:rPr lang="en-GB" altLang="en-US" sz="2800">
                <a:ea typeface="ＭＳ Ｐゴシック" charset="-128"/>
              </a:rPr>
              <a:t>No good football players have dogs</a:t>
            </a:r>
          </a:p>
          <a:p>
            <a:pPr eaLnBrk="1" hangingPunct="1"/>
            <a:r>
              <a:rPr lang="en-GB" altLang="en-US" sz="2800">
                <a:ea typeface="ＭＳ Ｐゴシック" charset="-128"/>
              </a:rPr>
              <a:t>Therefore no Norwegians are good football players</a:t>
            </a:r>
            <a:endParaRPr lang="en-US" altLang="en-US" sz="2800">
              <a:ea typeface="ＭＳ Ｐゴシック" charset="-128"/>
            </a:endParaRPr>
          </a:p>
        </p:txBody>
      </p:sp>
      <p:pic>
        <p:nvPicPr>
          <p:cNvPr id="79876" name="Picture 4" descr="norwegians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71550" y="3933825"/>
            <a:ext cx="2914650" cy="2185988"/>
          </a:xfrm>
          <a:noFill/>
        </p:spPr>
      </p:pic>
      <p:pic>
        <p:nvPicPr>
          <p:cNvPr id="79877" name="Picture 6" descr="acid do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40200" y="3716338"/>
            <a:ext cx="1304925" cy="981075"/>
          </a:xfrm>
          <a:noFill/>
        </p:spPr>
      </p:pic>
      <p:pic>
        <p:nvPicPr>
          <p:cNvPr id="79878" name="Picture 8" descr="footba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29000"/>
            <a:ext cx="22606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altLang="en-US">
                <a:solidFill>
                  <a:srgbClr val="FF0000"/>
                </a:solidFill>
                <a:ea typeface="ＭＳ Ｐゴシック" charset="-128"/>
              </a:rPr>
              <a:t>Valid</a:t>
            </a:r>
            <a:r>
              <a:rPr lang="en-GB" altLang="en-US">
                <a:ea typeface="ＭＳ Ｐゴシック" charset="-128"/>
              </a:rPr>
              <a:t> or </a:t>
            </a:r>
            <a:r>
              <a:rPr lang="en-GB" altLang="en-US">
                <a:solidFill>
                  <a:srgbClr val="0000FF"/>
                </a:solidFill>
                <a:ea typeface="ＭＳ Ｐゴシック" charset="-128"/>
              </a:rPr>
              <a:t>invalid</a:t>
            </a:r>
            <a:endParaRPr lang="en-US" altLang="en-US">
              <a:solidFill>
                <a:srgbClr val="0000FF"/>
              </a:solidFill>
              <a:ea typeface="ＭＳ Ｐゴシック" charset="-128"/>
            </a:endParaRPr>
          </a:p>
        </p:txBody>
      </p:sp>
      <p:sp>
        <p:nvSpPr>
          <p:cNvPr id="81923" name="Rectangle 3"/>
          <p:cNvSpPr>
            <a:spLocks noGrp="1" noChangeArrowheads="1"/>
          </p:cNvSpPr>
          <p:nvPr>
            <p:ph type="body" sz="half" idx="1"/>
          </p:nvPr>
        </p:nvSpPr>
        <p:spPr/>
        <p:txBody>
          <a:bodyPr/>
          <a:lstStyle/>
          <a:p>
            <a:pPr eaLnBrk="1" hangingPunct="1"/>
            <a:r>
              <a:rPr lang="en-GB" altLang="en-US" sz="2800">
                <a:ea typeface="ＭＳ Ｐゴシック" charset="-128"/>
              </a:rPr>
              <a:t>All rookies have red hair</a:t>
            </a:r>
          </a:p>
          <a:p>
            <a:pPr eaLnBrk="1" hangingPunct="1"/>
            <a:r>
              <a:rPr lang="en-GB" altLang="en-US" sz="2800">
                <a:ea typeface="ＭＳ Ｐゴシック" charset="-128"/>
              </a:rPr>
              <a:t>All people with red hair are runners</a:t>
            </a:r>
          </a:p>
          <a:p>
            <a:pPr eaLnBrk="1" hangingPunct="1"/>
            <a:r>
              <a:rPr lang="en-GB" altLang="en-US" sz="2800">
                <a:ea typeface="ＭＳ Ｐゴシック" charset="-128"/>
              </a:rPr>
              <a:t>Therefore all rookies are runners.</a:t>
            </a:r>
            <a:endParaRPr lang="en-US" altLang="en-US" sz="2800">
              <a:ea typeface="ＭＳ Ｐゴシック" charset="-128"/>
            </a:endParaRPr>
          </a:p>
        </p:txBody>
      </p:sp>
      <p:sp>
        <p:nvSpPr>
          <p:cNvPr id="81924" name="Content Placeholder 4"/>
          <p:cNvSpPr>
            <a:spLocks noGrp="1"/>
          </p:cNvSpPr>
          <p:nvPr>
            <p:ph sz="half" idx="2"/>
          </p:nvPr>
        </p:nvSpPr>
        <p:spPr/>
        <p:txBody>
          <a:bodyPr/>
          <a:lstStyle/>
          <a:p>
            <a:endParaRPr lang="en-US" altLang="en-US">
              <a:ea typeface="ＭＳ Ｐゴシック" charset="-128"/>
            </a:endParaRPr>
          </a:p>
        </p:txBody>
      </p:sp>
      <p:pic>
        <p:nvPicPr>
          <p:cNvPr id="819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GB" altLang="en-US">
                <a:ea typeface="ＭＳ Ｐゴシック" charset="-128"/>
              </a:rPr>
              <a:t>Inductive reasoning</a:t>
            </a:r>
            <a:endParaRPr lang="en-US" altLang="en-US">
              <a:ea typeface="ＭＳ Ｐゴシック" charset="-128"/>
            </a:endParaRPr>
          </a:p>
        </p:txBody>
      </p:sp>
      <p:sp>
        <p:nvSpPr>
          <p:cNvPr id="83971" name="Rectangle 3"/>
          <p:cNvSpPr>
            <a:spLocks noGrp="1" noChangeArrowheads="1"/>
          </p:cNvSpPr>
          <p:nvPr>
            <p:ph type="body" sz="half" idx="1"/>
          </p:nvPr>
        </p:nvSpPr>
        <p:spPr/>
        <p:txBody>
          <a:bodyPr/>
          <a:lstStyle/>
          <a:p>
            <a:pPr eaLnBrk="1" hangingPunct="1">
              <a:lnSpc>
                <a:spcPct val="90000"/>
              </a:lnSpc>
            </a:pPr>
            <a:r>
              <a:rPr lang="en-GB" altLang="en-US" sz="2800">
                <a:solidFill>
                  <a:schemeClr val="accent2"/>
                </a:solidFill>
                <a:ea typeface="ＭＳ Ｐゴシック" charset="-128"/>
              </a:rPr>
              <a:t>All human beings are mortal</a:t>
            </a:r>
          </a:p>
          <a:p>
            <a:pPr eaLnBrk="1" hangingPunct="1">
              <a:lnSpc>
                <a:spcPct val="90000"/>
              </a:lnSpc>
            </a:pPr>
            <a:endParaRPr lang="en-GB" altLang="en-US" sz="2800">
              <a:solidFill>
                <a:schemeClr val="accent2"/>
              </a:solidFill>
              <a:ea typeface="ＭＳ Ｐゴシック" charset="-128"/>
            </a:endParaRPr>
          </a:p>
          <a:p>
            <a:pPr eaLnBrk="1" hangingPunct="1">
              <a:lnSpc>
                <a:spcPct val="90000"/>
              </a:lnSpc>
              <a:buFontTx/>
              <a:buNone/>
            </a:pPr>
            <a:r>
              <a:rPr lang="en-GB" altLang="en-US" sz="2800">
                <a:ea typeface="ＭＳ Ｐゴシック" charset="-128"/>
              </a:rPr>
              <a:t>	This statement cannot be proved by logic and reasoning, but is based on </a:t>
            </a:r>
            <a:r>
              <a:rPr lang="en-GB" altLang="en-US" sz="2800">
                <a:solidFill>
                  <a:srgbClr val="FF0000"/>
                </a:solidFill>
                <a:ea typeface="ＭＳ Ｐゴシック" charset="-128"/>
              </a:rPr>
              <a:t>experience</a:t>
            </a:r>
            <a:r>
              <a:rPr lang="en-GB" altLang="en-US" sz="2800">
                <a:ea typeface="ＭＳ Ｐゴシック" charset="-128"/>
              </a:rPr>
              <a:t>.</a:t>
            </a:r>
          </a:p>
          <a:p>
            <a:pPr eaLnBrk="1" hangingPunct="1">
              <a:lnSpc>
                <a:spcPct val="90000"/>
              </a:lnSpc>
              <a:buFontTx/>
              <a:buNone/>
            </a:pPr>
            <a:endParaRPr lang="en-GB" altLang="en-US" sz="2800">
              <a:ea typeface="ＭＳ Ｐゴシック" charset="-128"/>
            </a:endParaRPr>
          </a:p>
          <a:p>
            <a:pPr eaLnBrk="1" hangingPunct="1">
              <a:lnSpc>
                <a:spcPct val="90000"/>
              </a:lnSpc>
              <a:buFontTx/>
              <a:buNone/>
            </a:pPr>
            <a:r>
              <a:rPr lang="en-GB" altLang="en-US" sz="2800">
                <a:ea typeface="ＭＳ Ｐゴシック" charset="-128"/>
              </a:rPr>
              <a:t>	This brings us to </a:t>
            </a:r>
            <a:r>
              <a:rPr lang="en-GB" altLang="en-US" sz="2800">
                <a:solidFill>
                  <a:srgbClr val="0066FF"/>
                </a:solidFill>
                <a:ea typeface="ＭＳ Ｐゴシック" charset="-128"/>
              </a:rPr>
              <a:t>inductive reasoning</a:t>
            </a:r>
            <a:endParaRPr lang="en-US" altLang="en-US" sz="2800">
              <a:solidFill>
                <a:srgbClr val="0066FF"/>
              </a:solidFill>
              <a:ea typeface="ＭＳ Ｐゴシック" charset="-128"/>
            </a:endParaRPr>
          </a:p>
        </p:txBody>
      </p:sp>
      <p:pic>
        <p:nvPicPr>
          <p:cNvPr id="83972" name="Picture 4" descr="deat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386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altLang="en-US">
                <a:ea typeface="ＭＳ Ｐゴシック" charset="-128"/>
              </a:rPr>
              <a:t>Inductive reasoning</a:t>
            </a:r>
            <a:endParaRPr lang="en-US" altLang="en-US">
              <a:ea typeface="ＭＳ Ｐゴシック" charset="-128"/>
            </a:endParaRPr>
          </a:p>
        </p:txBody>
      </p:sp>
      <p:sp>
        <p:nvSpPr>
          <p:cNvPr id="86019" name="Rectangle 3"/>
          <p:cNvSpPr>
            <a:spLocks noGrp="1" noChangeArrowheads="1"/>
          </p:cNvSpPr>
          <p:nvPr>
            <p:ph type="body" idx="1"/>
          </p:nvPr>
        </p:nvSpPr>
        <p:spPr/>
        <p:txBody>
          <a:bodyPr/>
          <a:lstStyle/>
          <a:p>
            <a:pPr eaLnBrk="1" hangingPunct="1">
              <a:lnSpc>
                <a:spcPct val="90000"/>
              </a:lnSpc>
              <a:buFontTx/>
              <a:buNone/>
            </a:pPr>
            <a:r>
              <a:rPr lang="en-GB" altLang="en-US">
                <a:ea typeface="ＭＳ Ｐゴシック" charset="-128"/>
              </a:rPr>
              <a:t>	While deductive reasoning goes from the general to the particular, </a:t>
            </a:r>
            <a:r>
              <a:rPr lang="en-GB" altLang="en-US">
                <a:solidFill>
                  <a:srgbClr val="FF0000"/>
                </a:solidFill>
                <a:ea typeface="ＭＳ Ｐゴシック" charset="-128"/>
              </a:rPr>
              <a:t>inductive</a:t>
            </a:r>
            <a:r>
              <a:rPr lang="en-GB" altLang="en-US">
                <a:ea typeface="ＭＳ Ｐゴシック" charset="-128"/>
              </a:rPr>
              <a:t> </a:t>
            </a:r>
            <a:r>
              <a:rPr lang="en-GB" altLang="en-US">
                <a:solidFill>
                  <a:srgbClr val="FF0000"/>
                </a:solidFill>
                <a:ea typeface="ＭＳ Ｐゴシック" charset="-128"/>
              </a:rPr>
              <a:t>reasoning</a:t>
            </a:r>
            <a:r>
              <a:rPr lang="en-GB" altLang="en-US">
                <a:ea typeface="ＭＳ Ｐゴシック" charset="-128"/>
              </a:rPr>
              <a:t> goes from the particular to the general</a:t>
            </a:r>
          </a:p>
          <a:p>
            <a:pPr eaLnBrk="1" hangingPunct="1">
              <a:lnSpc>
                <a:spcPct val="90000"/>
              </a:lnSpc>
              <a:buFontTx/>
              <a:buNone/>
            </a:pPr>
            <a:endParaRPr lang="en-GB" altLang="en-US">
              <a:ea typeface="ＭＳ Ｐゴシック" charset="-128"/>
            </a:endParaRPr>
          </a:p>
          <a:p>
            <a:pPr eaLnBrk="1" hangingPunct="1">
              <a:lnSpc>
                <a:spcPct val="90000"/>
              </a:lnSpc>
              <a:buFontTx/>
              <a:buNone/>
            </a:pPr>
            <a:r>
              <a:rPr lang="en-GB" altLang="en-US">
                <a:ea typeface="ＭＳ Ｐゴシック" charset="-128"/>
              </a:rPr>
              <a:t>	Going from </a:t>
            </a:r>
            <a:r>
              <a:rPr lang="en-GB" altLang="en-US">
                <a:solidFill>
                  <a:schemeClr val="accent2"/>
                </a:solidFill>
                <a:ea typeface="ＭＳ Ｐゴシック" charset="-128"/>
              </a:rPr>
              <a:t>“all observed human beings have died”</a:t>
            </a:r>
            <a:r>
              <a:rPr lang="en-GB" altLang="en-US">
                <a:ea typeface="ＭＳ Ｐゴシック" charset="-128"/>
              </a:rPr>
              <a:t> to </a:t>
            </a:r>
            <a:r>
              <a:rPr lang="en-GB" altLang="en-US">
                <a:solidFill>
                  <a:schemeClr val="accent2"/>
                </a:solidFill>
                <a:ea typeface="ＭＳ Ｐゴシック" charset="-128"/>
              </a:rPr>
              <a:t>“all human beings are mortal”</a:t>
            </a:r>
            <a:r>
              <a:rPr lang="en-GB" altLang="en-US">
                <a:ea typeface="ＭＳ Ｐゴシック" charset="-128"/>
              </a:rPr>
              <a:t> is an example of </a:t>
            </a:r>
            <a:r>
              <a:rPr lang="en-GB" altLang="en-US">
                <a:solidFill>
                  <a:srgbClr val="FF0000"/>
                </a:solidFill>
                <a:ea typeface="ＭＳ Ｐゴシック" charset="-128"/>
              </a:rPr>
              <a:t>inductive reasoning</a:t>
            </a:r>
            <a:endParaRPr lang="en-US" altLang="en-US">
              <a:solidFill>
                <a:srgbClr val="FF0000"/>
              </a:solidFill>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ea typeface="ＭＳ Ｐゴシック" charset="-128"/>
              </a:rPr>
              <a:t>The curious incident</a:t>
            </a:r>
            <a:endParaRPr lang="en-US" altLang="en-US">
              <a:ea typeface="ＭＳ Ｐゴシック" charset="-128"/>
            </a:endParaRPr>
          </a:p>
        </p:txBody>
      </p:sp>
      <p:sp>
        <p:nvSpPr>
          <p:cNvPr id="21507"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a:t>
            </a:r>
          </a:p>
          <a:p>
            <a:pPr eaLnBrk="1" hangingPunct="1">
              <a:buFontTx/>
              <a:buNone/>
            </a:pPr>
            <a:endParaRPr lang="en-GB" altLang="en-US" sz="2800">
              <a:ea typeface="ＭＳ Ｐゴシック" charset="-128"/>
            </a:endParaRPr>
          </a:p>
          <a:p>
            <a:pPr eaLnBrk="1" hangingPunct="1">
              <a:buFontTx/>
              <a:buNone/>
            </a:pPr>
            <a:endParaRPr lang="en-US" altLang="en-US" sz="2800">
              <a:ea typeface="ＭＳ Ｐゴシック" charset="-128"/>
            </a:endParaRPr>
          </a:p>
        </p:txBody>
      </p:sp>
      <p:pic>
        <p:nvPicPr>
          <p:cNvPr id="21508" name="Picture 4" descr="Sherlock%20Holmes%20II%20wallpap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4005263"/>
            <a:ext cx="2951162" cy="2219325"/>
          </a:xfrm>
          <a:noFill/>
        </p:spPr>
      </p:pic>
      <p:pic>
        <p:nvPicPr>
          <p:cNvPr id="21509" name="Picture 5" descr="London Policem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48488" y="3429000"/>
            <a:ext cx="1722437" cy="2546350"/>
          </a:xfrm>
          <a:noFill/>
        </p:spPr>
      </p:pic>
      <p:sp>
        <p:nvSpPr>
          <p:cNvPr id="21510" name="AutoShape 6"/>
          <p:cNvSpPr>
            <a:spLocks noChangeArrowheads="1"/>
          </p:cNvSpPr>
          <p:nvPr/>
        </p:nvSpPr>
        <p:spPr bwMode="auto">
          <a:xfrm>
            <a:off x="4140200" y="1268413"/>
            <a:ext cx="2520950" cy="1944687"/>
          </a:xfrm>
          <a:prstGeom prst="wedgeRectCallout">
            <a:avLst>
              <a:gd name="adj1" fmla="val 70023"/>
              <a:gd name="adj2" fmla="val 138569"/>
            </a:avLst>
          </a:prstGeom>
          <a:solidFill>
            <a:schemeClr val="accent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GB" altLang="en-US"/>
              <a:t>Does any aspect of the crime strike you as significent Mr Holmes?</a:t>
            </a:r>
            <a:endParaRPr lang="en-US" altLang="en-US"/>
          </a:p>
        </p:txBody>
      </p:sp>
      <p:sp>
        <p:nvSpPr>
          <p:cNvPr id="21511" name="AutoShape 7"/>
          <p:cNvSpPr>
            <a:spLocks noChangeArrowheads="1"/>
          </p:cNvSpPr>
          <p:nvPr/>
        </p:nvSpPr>
        <p:spPr bwMode="auto">
          <a:xfrm>
            <a:off x="3779838" y="4149725"/>
            <a:ext cx="2663825" cy="1800225"/>
          </a:xfrm>
          <a:prstGeom prst="wedgeRoundRectCallout">
            <a:avLst>
              <a:gd name="adj1" fmla="val -107093"/>
              <a:gd name="adj2" fmla="val 27514"/>
              <a:gd name="adj3" fmla="val 16667"/>
            </a:avLst>
          </a:prstGeom>
          <a:solidFill>
            <a:srgbClr val="FF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n-US"/>
              <a:t>Yes constable, the curious incident of the dog in the night.</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altLang="en-US" sz="4000">
                <a:ea typeface="ＭＳ Ｐゴシック" charset="-128"/>
              </a:rPr>
              <a:t>Inductive reasoning and generalizations</a:t>
            </a:r>
            <a:endParaRPr lang="en-US" altLang="en-US" sz="4000">
              <a:ea typeface="ＭＳ Ｐゴシック" charset="-128"/>
            </a:endParaRPr>
          </a:p>
        </p:txBody>
      </p:sp>
      <p:sp>
        <p:nvSpPr>
          <p:cNvPr id="88067" name="Rectangle 3"/>
          <p:cNvSpPr>
            <a:spLocks noGrp="1" noChangeArrowheads="1"/>
          </p:cNvSpPr>
          <p:nvPr>
            <p:ph type="body" sz="half" idx="1"/>
          </p:nvPr>
        </p:nvSpPr>
        <p:spPr>
          <a:xfrm>
            <a:off x="457200" y="1600200"/>
            <a:ext cx="8002588" cy="4525963"/>
          </a:xfrm>
        </p:spPr>
        <p:txBody>
          <a:bodyPr/>
          <a:lstStyle/>
          <a:p>
            <a:pPr eaLnBrk="1" hangingPunct="1"/>
            <a:r>
              <a:rPr lang="en-GB" altLang="en-US" sz="2800">
                <a:ea typeface="ＭＳ Ｐゴシック" charset="-128"/>
              </a:rPr>
              <a:t>Since inductive reasoning goes from the observed to the unobserved, it enables us to make </a:t>
            </a:r>
            <a:r>
              <a:rPr lang="en-GB" altLang="en-US" sz="2800">
                <a:solidFill>
                  <a:srgbClr val="FF0000"/>
                </a:solidFill>
                <a:ea typeface="ＭＳ Ｐゴシック" charset="-128"/>
              </a:rPr>
              <a:t>generalizations</a:t>
            </a:r>
            <a:r>
              <a:rPr lang="en-GB" altLang="en-US" sz="2800">
                <a:ea typeface="ＭＳ Ｐゴシック" charset="-128"/>
              </a:rPr>
              <a:t> about the world</a:t>
            </a:r>
          </a:p>
          <a:p>
            <a:pPr eaLnBrk="1" hangingPunct="1"/>
            <a:endParaRPr lang="en-GB" altLang="en-US" sz="2800">
              <a:ea typeface="ＭＳ Ｐゴシック" charset="-128"/>
            </a:endParaRPr>
          </a:p>
          <a:p>
            <a:pPr eaLnBrk="1" hangingPunct="1"/>
            <a:r>
              <a:rPr lang="en-GB" altLang="en-US" sz="2800">
                <a:ea typeface="ＭＳ Ｐゴシック" charset="-128"/>
              </a:rPr>
              <a:t>All metals expand when heated</a:t>
            </a:r>
          </a:p>
          <a:p>
            <a:pPr eaLnBrk="1" hangingPunct="1"/>
            <a:r>
              <a:rPr lang="en-GB" altLang="en-US" sz="2800">
                <a:ea typeface="ＭＳ Ｐゴシック" charset="-128"/>
              </a:rPr>
              <a:t>All human beings are mortal</a:t>
            </a:r>
          </a:p>
          <a:p>
            <a:pPr eaLnBrk="1" hangingPunct="1">
              <a:buFontTx/>
              <a:buNone/>
            </a:pPr>
            <a:endParaRPr lang="en-US" altLang="en-US" sz="2800">
              <a:ea typeface="ＭＳ Ｐゴシック" charset="-128"/>
            </a:endParaRPr>
          </a:p>
        </p:txBody>
      </p:sp>
      <p:pic>
        <p:nvPicPr>
          <p:cNvPr id="88068" name="Picture 4" descr="expans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3141663"/>
            <a:ext cx="2700338" cy="327977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a:ea typeface="ＭＳ Ｐゴシック" charset="-128"/>
              </a:rPr>
              <a:t>Generalizations</a:t>
            </a:r>
            <a:endParaRPr lang="en-US" altLang="en-US">
              <a:ea typeface="ＭＳ Ｐゴシック" charset="-128"/>
            </a:endParaRPr>
          </a:p>
        </p:txBody>
      </p:sp>
      <p:sp>
        <p:nvSpPr>
          <p:cNvPr id="90115" name="Rectangle 3"/>
          <p:cNvSpPr>
            <a:spLocks noGrp="1" noChangeArrowheads="1"/>
          </p:cNvSpPr>
          <p:nvPr>
            <p:ph type="body" idx="1"/>
          </p:nvPr>
        </p:nvSpPr>
        <p:spPr/>
        <p:txBody>
          <a:bodyPr/>
          <a:lstStyle/>
          <a:p>
            <a:pPr eaLnBrk="1" hangingPunct="1"/>
            <a:r>
              <a:rPr lang="en-GB" altLang="en-US">
                <a:solidFill>
                  <a:srgbClr val="0000FF"/>
                </a:solidFill>
                <a:ea typeface="ＭＳ Ｐゴシック" charset="-128"/>
              </a:rPr>
              <a:t>Is there a danger to generalizations?</a:t>
            </a:r>
          </a:p>
          <a:p>
            <a:pPr eaLnBrk="1" hangingPunct="1">
              <a:buFontTx/>
              <a:buNone/>
            </a:pPr>
            <a:endParaRPr lang="en-GB" altLang="en-US">
              <a:ea typeface="ＭＳ Ｐゴシック" charset="-128"/>
            </a:endParaRPr>
          </a:p>
          <a:p>
            <a:pPr eaLnBrk="1" hangingPunct="1">
              <a:buFontTx/>
              <a:buNone/>
            </a:pPr>
            <a:r>
              <a:rPr lang="en-GB" altLang="en-US">
                <a:ea typeface="ＭＳ Ｐゴシック" charset="-128"/>
              </a:rPr>
              <a:t>YEP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altLang="en-US">
                <a:ea typeface="ＭＳ Ｐゴシック" charset="-128"/>
              </a:rPr>
              <a:t>Generalizations</a:t>
            </a:r>
            <a:endParaRPr lang="en-US" altLang="en-US">
              <a:ea typeface="ＭＳ Ｐゴシック" charset="-128"/>
            </a:endParaRPr>
          </a:p>
        </p:txBody>
      </p:sp>
      <p:sp>
        <p:nvSpPr>
          <p:cNvPr id="92163" name="Rectangle 3"/>
          <p:cNvSpPr>
            <a:spLocks noGrp="1" noChangeArrowheads="1"/>
          </p:cNvSpPr>
          <p:nvPr>
            <p:ph type="body" sz="half" idx="1"/>
          </p:nvPr>
        </p:nvSpPr>
        <p:spPr>
          <a:xfrm>
            <a:off x="250825" y="1600200"/>
            <a:ext cx="4465638" cy="4525963"/>
          </a:xfrm>
        </p:spPr>
        <p:txBody>
          <a:bodyPr/>
          <a:lstStyle/>
          <a:p>
            <a:pPr eaLnBrk="1" hangingPunct="1">
              <a:lnSpc>
                <a:spcPct val="90000"/>
              </a:lnSpc>
            </a:pPr>
            <a:r>
              <a:rPr lang="en-GB" altLang="en-US" sz="2800">
                <a:ea typeface="ＭＳ Ｐゴシック" charset="-128"/>
              </a:rPr>
              <a:t>Americans are rude</a:t>
            </a:r>
          </a:p>
          <a:p>
            <a:pPr eaLnBrk="1" hangingPunct="1">
              <a:lnSpc>
                <a:spcPct val="90000"/>
              </a:lnSpc>
            </a:pPr>
            <a:r>
              <a:rPr lang="en-GB" altLang="en-US" sz="2800">
                <a:ea typeface="ＭＳ Ｐゴシック" charset="-128"/>
              </a:rPr>
              <a:t>Water boils at 100 °C.</a:t>
            </a:r>
          </a:p>
          <a:p>
            <a:pPr eaLnBrk="1" hangingPunct="1">
              <a:lnSpc>
                <a:spcPct val="90000"/>
              </a:lnSpc>
            </a:pPr>
            <a:r>
              <a:rPr lang="en-GB" altLang="en-US" sz="2800">
                <a:ea typeface="ＭＳ Ｐゴシック" charset="-128"/>
              </a:rPr>
              <a:t>Most graffiti artists are under 25 years old.</a:t>
            </a:r>
          </a:p>
          <a:p>
            <a:pPr eaLnBrk="1" hangingPunct="1">
              <a:lnSpc>
                <a:spcPct val="90000"/>
              </a:lnSpc>
            </a:pPr>
            <a:r>
              <a:rPr lang="en-GB" altLang="en-US" sz="2800">
                <a:ea typeface="ＭＳ Ｐゴシック" charset="-128"/>
              </a:rPr>
              <a:t>All generalizations are dangerous.</a:t>
            </a:r>
          </a:p>
          <a:p>
            <a:pPr eaLnBrk="1" hangingPunct="1">
              <a:lnSpc>
                <a:spcPct val="90000"/>
              </a:lnSpc>
            </a:pPr>
            <a:r>
              <a:rPr lang="en-GB" altLang="en-US" sz="2800">
                <a:ea typeface="ＭＳ Ｐゴシック" charset="-128"/>
              </a:rPr>
              <a:t>When spelling in English “i before e except after c”.</a:t>
            </a:r>
          </a:p>
        </p:txBody>
      </p:sp>
      <p:pic>
        <p:nvPicPr>
          <p:cNvPr id="92164" name="Picture 5" descr="mikedavies_onionseller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2919413"/>
            <a:ext cx="4105275" cy="307975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a:ea typeface="ＭＳ Ｐゴシック" charset="-128"/>
              </a:rPr>
              <a:t>Generalizations</a:t>
            </a:r>
            <a:endParaRPr lang="en-US" altLang="en-US">
              <a:ea typeface="ＭＳ Ｐゴシック" charset="-128"/>
            </a:endParaRPr>
          </a:p>
        </p:txBody>
      </p:sp>
      <p:sp>
        <p:nvSpPr>
          <p:cNvPr id="94211" name="Rectangle 3"/>
          <p:cNvSpPr>
            <a:spLocks noGrp="1" noChangeArrowheads="1"/>
          </p:cNvSpPr>
          <p:nvPr>
            <p:ph type="body" sz="half" idx="1"/>
          </p:nvPr>
        </p:nvSpPr>
        <p:spPr>
          <a:xfrm>
            <a:off x="457200" y="1600200"/>
            <a:ext cx="4762500" cy="4525963"/>
          </a:xfrm>
        </p:spPr>
        <p:txBody>
          <a:bodyPr/>
          <a:lstStyle/>
          <a:p>
            <a:pPr eaLnBrk="1" hangingPunct="1">
              <a:lnSpc>
                <a:spcPct val="90000"/>
              </a:lnSpc>
            </a:pPr>
            <a:r>
              <a:rPr lang="en-GB" altLang="en-US" sz="2800">
                <a:ea typeface="ＭＳ Ｐゴシック" charset="-128"/>
              </a:rPr>
              <a:t>In Spanish, if a word ends in “o” it is masculine.</a:t>
            </a:r>
          </a:p>
          <a:p>
            <a:pPr eaLnBrk="1" hangingPunct="1">
              <a:lnSpc>
                <a:spcPct val="90000"/>
              </a:lnSpc>
            </a:pPr>
            <a:r>
              <a:rPr lang="en-GB" altLang="en-US" sz="2800">
                <a:ea typeface="ＭＳ Ｐゴシック" charset="-128"/>
              </a:rPr>
              <a:t>Dogs eat their own poo.</a:t>
            </a:r>
          </a:p>
          <a:p>
            <a:pPr eaLnBrk="1" hangingPunct="1">
              <a:lnSpc>
                <a:spcPct val="90000"/>
              </a:lnSpc>
            </a:pPr>
            <a:r>
              <a:rPr lang="en-GB" altLang="en-US" sz="2800">
                <a:ea typeface="ＭＳ Ｐゴシック" charset="-128"/>
              </a:rPr>
              <a:t>Norwegians are good at skiing.</a:t>
            </a:r>
          </a:p>
          <a:p>
            <a:pPr eaLnBrk="1" hangingPunct="1">
              <a:lnSpc>
                <a:spcPct val="90000"/>
              </a:lnSpc>
            </a:pPr>
            <a:r>
              <a:rPr lang="en-GB" altLang="en-US" sz="2800">
                <a:ea typeface="ＭＳ Ｐゴシック" charset="-128"/>
              </a:rPr>
              <a:t>Teenagers are lazy.</a:t>
            </a:r>
          </a:p>
          <a:p>
            <a:pPr eaLnBrk="1" hangingPunct="1">
              <a:lnSpc>
                <a:spcPct val="90000"/>
              </a:lnSpc>
            </a:pPr>
            <a:r>
              <a:rPr lang="en-GB" altLang="en-US" sz="2800">
                <a:ea typeface="ＭＳ Ｐゴシック" charset="-128"/>
              </a:rPr>
              <a:t>Metals expand when heated.</a:t>
            </a:r>
          </a:p>
          <a:p>
            <a:pPr eaLnBrk="1" hangingPunct="1">
              <a:lnSpc>
                <a:spcPct val="90000"/>
              </a:lnSpc>
            </a:pPr>
            <a:endParaRPr lang="en-US" altLang="en-US" sz="2800">
              <a:ea typeface="ＭＳ Ｐゴシック" charset="-128"/>
            </a:endParaRPr>
          </a:p>
        </p:txBody>
      </p:sp>
      <p:pic>
        <p:nvPicPr>
          <p:cNvPr id="94212" name="Picture 6" descr="http://3.bp.blogspot.com/_nAUkvCJHk4U/S0SrYTd_kwI/AAAAAAAAAHw/0VIhrhVxuQg/s320/po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57338"/>
            <a:ext cx="42402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Content Placeholder 5"/>
          <p:cNvSpPr>
            <a:spLocks noGrp="1"/>
          </p:cNvSpPr>
          <p:nvPr>
            <p:ph sz="half" idx="2"/>
          </p:nvPr>
        </p:nvSpPr>
        <p:spPr/>
        <p:txBody>
          <a:bodyPr/>
          <a:lstStyle/>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GB" altLang="en-US">
                <a:ea typeface="ＭＳ Ｐゴシック" charset="-128"/>
              </a:rPr>
              <a:t>Good generalizations</a:t>
            </a:r>
            <a:endParaRPr lang="en-US" altLang="en-US">
              <a:ea typeface="ＭＳ Ｐゴシック" charset="-128"/>
            </a:endParaRPr>
          </a:p>
        </p:txBody>
      </p:sp>
      <p:sp>
        <p:nvSpPr>
          <p:cNvPr id="96259" name="Rectangle 3"/>
          <p:cNvSpPr>
            <a:spLocks noGrp="1" noChangeArrowheads="1"/>
          </p:cNvSpPr>
          <p:nvPr>
            <p:ph type="body" sz="half" idx="1"/>
          </p:nvPr>
        </p:nvSpPr>
        <p:spPr>
          <a:xfrm>
            <a:off x="457200" y="1600200"/>
            <a:ext cx="8147050" cy="4525963"/>
          </a:xfrm>
        </p:spPr>
        <p:txBody>
          <a:bodyPr/>
          <a:lstStyle/>
          <a:p>
            <a:pPr eaLnBrk="1" hangingPunct="1"/>
            <a:r>
              <a:rPr lang="en-GB" altLang="en-US" sz="2800">
                <a:ea typeface="ＭＳ Ｐゴシック" charset="-128"/>
              </a:rPr>
              <a:t>Number</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You should look at a good number of examples. If you see one dog swimming, this is not enough to decide that “all dogs can swim”</a:t>
            </a:r>
            <a:endParaRPr lang="en-US" altLang="en-US" sz="2800">
              <a:ea typeface="ＭＳ Ｐゴシック" charset="-128"/>
            </a:endParaRPr>
          </a:p>
        </p:txBody>
      </p:sp>
      <p:pic>
        <p:nvPicPr>
          <p:cNvPr id="96260" name="Picture 5" descr="250px-Swimming_dog_bgi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4149725"/>
            <a:ext cx="3455988" cy="244475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altLang="en-US">
                <a:ea typeface="ＭＳ Ｐゴシック" charset="-128"/>
              </a:rPr>
              <a:t>Good generalizations</a:t>
            </a:r>
            <a:endParaRPr lang="en-US" altLang="en-US">
              <a:ea typeface="ＭＳ Ｐゴシック" charset="-128"/>
            </a:endParaRPr>
          </a:p>
        </p:txBody>
      </p:sp>
      <p:sp>
        <p:nvSpPr>
          <p:cNvPr id="98307" name="Rectangle 3"/>
          <p:cNvSpPr>
            <a:spLocks noGrp="1" noChangeArrowheads="1"/>
          </p:cNvSpPr>
          <p:nvPr>
            <p:ph type="body" sz="half" idx="1"/>
          </p:nvPr>
        </p:nvSpPr>
        <p:spPr>
          <a:xfrm>
            <a:off x="457200" y="1600200"/>
            <a:ext cx="8075613" cy="4525963"/>
          </a:xfrm>
        </p:spPr>
        <p:txBody>
          <a:bodyPr/>
          <a:lstStyle/>
          <a:p>
            <a:pPr eaLnBrk="1" hangingPunct="1"/>
            <a:r>
              <a:rPr lang="en-GB" altLang="en-US" sz="2800">
                <a:ea typeface="ＭＳ Ｐゴシック" charset="-128"/>
              </a:rPr>
              <a:t>Variety</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You should look at a variety of circumstances. In the example of dogs swimming, looking at different breeds of dog.</a:t>
            </a:r>
            <a:endParaRPr lang="en-US" altLang="en-US" sz="2800">
              <a:ea typeface="ＭＳ Ｐゴシック" charset="-128"/>
            </a:endParaRPr>
          </a:p>
        </p:txBody>
      </p:sp>
      <p:pic>
        <p:nvPicPr>
          <p:cNvPr id="98308" name="Picture 5" descr="Dog_produc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51500" y="4149725"/>
            <a:ext cx="3095625" cy="2085975"/>
          </a:xfrm>
          <a:noFill/>
        </p:spPr>
      </p:pic>
      <p:pic>
        <p:nvPicPr>
          <p:cNvPr id="98309" name="Picture 8" descr="merry-swimming-he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03575" y="4656138"/>
            <a:ext cx="2232025" cy="1555750"/>
          </a:xfrm>
          <a:noFill/>
        </p:spPr>
      </p:pic>
      <p:pic>
        <p:nvPicPr>
          <p:cNvPr id="98310" name="Picture 11" descr="dog_swimming_wallpap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365625"/>
            <a:ext cx="24495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a:ea typeface="ＭＳ Ｐゴシック" charset="-128"/>
              </a:rPr>
              <a:t>Good generalizations</a:t>
            </a:r>
            <a:endParaRPr lang="en-US" altLang="en-US">
              <a:ea typeface="ＭＳ Ｐゴシック" charset="-128"/>
            </a:endParaRPr>
          </a:p>
        </p:txBody>
      </p:sp>
      <p:sp>
        <p:nvSpPr>
          <p:cNvPr id="100355" name="Rectangle 3"/>
          <p:cNvSpPr>
            <a:spLocks noGrp="1" noChangeArrowheads="1"/>
          </p:cNvSpPr>
          <p:nvPr>
            <p:ph type="body" sz="half" idx="1"/>
          </p:nvPr>
        </p:nvSpPr>
        <p:spPr/>
        <p:txBody>
          <a:bodyPr/>
          <a:lstStyle/>
          <a:p>
            <a:pPr eaLnBrk="1" hangingPunct="1"/>
            <a:r>
              <a:rPr lang="en-GB" altLang="en-US" sz="2800">
                <a:ea typeface="ＭＳ Ｐゴシック" charset="-128"/>
              </a:rPr>
              <a:t>Exceptions</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You should actively look for counter examples. Look for dogs that can’t swim!</a:t>
            </a:r>
            <a:endParaRPr lang="en-US" altLang="en-US" sz="2800">
              <a:ea typeface="ＭＳ Ｐゴシック" charset="-128"/>
            </a:endParaRPr>
          </a:p>
        </p:txBody>
      </p:sp>
      <p:pic>
        <p:nvPicPr>
          <p:cNvPr id="100356" name="Picture 5" descr="Lazy%20ass%20Do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11425"/>
            <a:ext cx="4038600" cy="2703513"/>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GB" altLang="en-US">
                <a:ea typeface="ＭＳ Ｐゴシック" charset="-128"/>
              </a:rPr>
              <a:t>Good generalizations</a:t>
            </a:r>
            <a:endParaRPr lang="en-US" altLang="en-US">
              <a:ea typeface="ＭＳ Ｐゴシック" charset="-128"/>
            </a:endParaRPr>
          </a:p>
        </p:txBody>
      </p:sp>
      <p:sp>
        <p:nvSpPr>
          <p:cNvPr id="102403" name="Rectangle 3"/>
          <p:cNvSpPr>
            <a:spLocks noGrp="1" noChangeArrowheads="1"/>
          </p:cNvSpPr>
          <p:nvPr>
            <p:ph type="body" sz="half" idx="1"/>
          </p:nvPr>
        </p:nvSpPr>
        <p:spPr/>
        <p:txBody>
          <a:bodyPr/>
          <a:lstStyle/>
          <a:p>
            <a:pPr eaLnBrk="1" hangingPunct="1"/>
            <a:r>
              <a:rPr lang="en-GB" altLang="en-US" sz="2800">
                <a:ea typeface="ＭＳ Ｐゴシック" charset="-128"/>
              </a:rPr>
              <a:t>Coherence</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You should look for more evidence to support surprising claims! If somebody suggests that all dogs have superpowers you may demand greater proof!</a:t>
            </a:r>
            <a:endParaRPr lang="en-US" altLang="en-US" sz="2800">
              <a:ea typeface="ＭＳ Ｐゴシック" charset="-128"/>
            </a:endParaRPr>
          </a:p>
        </p:txBody>
      </p:sp>
      <p:pic>
        <p:nvPicPr>
          <p:cNvPr id="102404" name="Picture 5" descr="superman-pup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3488" y="1600200"/>
            <a:ext cx="3248025" cy="45259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en-US">
                <a:ea typeface="ＭＳ Ｐゴシック" charset="-128"/>
              </a:rPr>
              <a:t>Good generalizations</a:t>
            </a:r>
            <a:endParaRPr lang="en-US" altLang="en-US">
              <a:ea typeface="ＭＳ Ｐゴシック" charset="-128"/>
            </a:endParaRPr>
          </a:p>
        </p:txBody>
      </p:sp>
      <p:sp>
        <p:nvSpPr>
          <p:cNvPr id="104451" name="Rectangle 3"/>
          <p:cNvSpPr>
            <a:spLocks noGrp="1" noChangeArrowheads="1"/>
          </p:cNvSpPr>
          <p:nvPr>
            <p:ph type="body" sz="half" idx="1"/>
          </p:nvPr>
        </p:nvSpPr>
        <p:spPr>
          <a:xfrm>
            <a:off x="457200" y="1600200"/>
            <a:ext cx="5986463" cy="4525963"/>
          </a:xfrm>
        </p:spPr>
        <p:txBody>
          <a:bodyPr/>
          <a:lstStyle/>
          <a:p>
            <a:pPr eaLnBrk="1" hangingPunct="1"/>
            <a:r>
              <a:rPr lang="en-GB" altLang="en-US" sz="2800">
                <a:ea typeface="ＭＳ Ｐゴシック" charset="-128"/>
              </a:rPr>
              <a:t>Subject area</a:t>
            </a:r>
          </a:p>
          <a:p>
            <a:pPr eaLnBrk="1" hangingPunct="1"/>
            <a:endParaRPr lang="en-GB" altLang="en-US" sz="2800">
              <a:ea typeface="ＭＳ Ｐゴシック" charset="-128"/>
            </a:endParaRPr>
          </a:p>
          <a:p>
            <a:pPr eaLnBrk="1" hangingPunct="1">
              <a:buFontTx/>
              <a:buNone/>
            </a:pPr>
            <a:r>
              <a:rPr lang="en-GB" altLang="en-US" sz="2800">
                <a:ea typeface="ＭＳ Ｐゴシック" charset="-128"/>
              </a:rPr>
              <a:t>	Generalizations may be more reliable in some subject areas (e.g. science) than in others (e.g. economics or other social sciences).</a:t>
            </a:r>
            <a:endParaRPr lang="en-US" altLang="en-US" sz="2800">
              <a:ea typeface="ＭＳ Ｐゴシック" charset="-128"/>
            </a:endParaRPr>
          </a:p>
        </p:txBody>
      </p:sp>
      <p:pic>
        <p:nvPicPr>
          <p:cNvPr id="104452" name="Picture 5" descr="economist-large">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43663" y="3644900"/>
            <a:ext cx="2035175" cy="2674938"/>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4"/>
          <p:cNvSpPr>
            <a:spLocks noGrp="1"/>
          </p:cNvSpPr>
          <p:nvPr>
            <p:ph type="title"/>
          </p:nvPr>
        </p:nvSpPr>
        <p:spPr/>
        <p:txBody>
          <a:bodyPr/>
          <a:lstStyle/>
          <a:p>
            <a:r>
              <a:rPr lang="en-US" altLang="en-US">
                <a:ea typeface="ＭＳ Ｐゴシック" charset="-128"/>
              </a:rPr>
              <a:t>Inductive turkeys</a:t>
            </a:r>
          </a:p>
        </p:txBody>
      </p:sp>
      <p:sp>
        <p:nvSpPr>
          <p:cNvPr id="106499" name="Content Placeholder 5"/>
          <p:cNvSpPr>
            <a:spLocks noGrp="1"/>
          </p:cNvSpPr>
          <p:nvPr>
            <p:ph idx="1"/>
          </p:nvPr>
        </p:nvSpPr>
        <p:spPr>
          <a:xfrm>
            <a:off x="323850" y="1268413"/>
            <a:ext cx="8569325" cy="5184775"/>
          </a:xfrm>
        </p:spPr>
        <p:txBody>
          <a:bodyPr/>
          <a:lstStyle/>
          <a:p>
            <a:pPr>
              <a:buFontTx/>
              <a:buNone/>
            </a:pPr>
            <a:r>
              <a:rPr lang="en-US" altLang="en-US" sz="2000">
                <a:ea typeface="ＭＳ Ｐゴシック" charset="-128"/>
              </a:rPr>
              <a:t>	Some ‘inductive turkeys’ arrive on a farm one January. They are well looked after, and every morning after breakfast the farmer comes and feeds them. After a few weeks, some of the more philosophical turkeys  begin to notice that ‘</a:t>
            </a:r>
            <a:r>
              <a:rPr lang="en-US" altLang="en-US" sz="2000" i="1">
                <a:solidFill>
                  <a:srgbClr val="0000FF"/>
                </a:solidFill>
                <a:ea typeface="ＭＳ Ｐゴシック" charset="-128"/>
              </a:rPr>
              <a:t>whenever the farmer appears they get fed</a:t>
            </a:r>
            <a:r>
              <a:rPr lang="en-US" altLang="en-US" sz="2000" i="1">
                <a:ea typeface="ＭＳ Ｐゴシック" charset="-128"/>
              </a:rPr>
              <a:t>’. </a:t>
            </a:r>
            <a:r>
              <a:rPr lang="en-US" altLang="en-US" sz="2000">
                <a:ea typeface="ＭＳ Ｐゴシック" charset="-128"/>
              </a:rPr>
              <a:t>As good inductive turkeys they continue to observe patiently, and as January turns to February the become increasingly confident of the truth of the generalisation that ‘</a:t>
            </a:r>
            <a:r>
              <a:rPr lang="en-US" altLang="en-US" sz="2000" i="1">
                <a:solidFill>
                  <a:srgbClr val="0000FF"/>
                </a:solidFill>
                <a:ea typeface="ＭＳ Ｐゴシック" charset="-128"/>
              </a:rPr>
              <a:t>whenever the farmer comes, we get fed</a:t>
            </a:r>
            <a:r>
              <a:rPr lang="en-US" altLang="en-US" sz="2000" i="1">
                <a:ea typeface="ＭＳ Ｐゴシック" charset="-128"/>
              </a:rPr>
              <a:t>’.</a:t>
            </a:r>
            <a:r>
              <a:rPr lang="en-US" altLang="en-US" sz="2000">
                <a:ea typeface="ＭＳ Ｐゴシック" charset="-128"/>
              </a:rPr>
              <a:t> The months pass, and as the spring turns to summer and as summer turns to autumn, this generalisation acquires the status of a </a:t>
            </a:r>
            <a:r>
              <a:rPr lang="en-US" altLang="en-US" sz="2000">
                <a:solidFill>
                  <a:srgbClr val="0000FF"/>
                </a:solidFill>
                <a:ea typeface="ＭＳ Ｐゴシック" charset="-128"/>
              </a:rPr>
              <a:t>law of nature</a:t>
            </a:r>
            <a:r>
              <a:rPr lang="en-US" altLang="en-US" sz="2000">
                <a:ea typeface="ＭＳ Ｐゴシック" charset="-128"/>
              </a:rPr>
              <a:t>. The connection between the farmer’s appearance and the arrival of food, is the turkeys decide, a brute fact of reality, and to question it would be a clear sign of insanity. Things continue in much the same way until one cold December morning – 24</a:t>
            </a:r>
            <a:r>
              <a:rPr lang="en-US" altLang="en-US" sz="2000" baseline="30000">
                <a:ea typeface="ＭＳ Ｐゴシック" charset="-128"/>
              </a:rPr>
              <a:t>th</a:t>
            </a:r>
            <a:r>
              <a:rPr lang="en-US" altLang="en-US" sz="2000">
                <a:ea typeface="ＭＳ Ｐゴシック" charset="-128"/>
              </a:rPr>
              <a:t> December to be precise – The farmer breaks the neck of the first Turkey that comes up to him to be fed</a:t>
            </a:r>
            <a:r>
              <a:rPr lang="en-US" altLang="en-US">
                <a:ea typeface="ＭＳ Ｐゴシック" charset="-128"/>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ea typeface="ＭＳ Ｐゴシック" charset="-128"/>
              </a:rPr>
              <a:t>The curious incident</a:t>
            </a:r>
            <a:endParaRPr lang="en-US" altLang="en-US">
              <a:ea typeface="ＭＳ Ｐゴシック" charset="-128"/>
            </a:endParaRPr>
          </a:p>
        </p:txBody>
      </p:sp>
      <p:sp>
        <p:nvSpPr>
          <p:cNvPr id="23555"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a:t>
            </a:r>
          </a:p>
          <a:p>
            <a:pPr eaLnBrk="1" hangingPunct="1">
              <a:buFontTx/>
              <a:buNone/>
            </a:pPr>
            <a:endParaRPr lang="en-GB" altLang="en-US" sz="2800">
              <a:ea typeface="ＭＳ Ｐゴシック" charset="-128"/>
            </a:endParaRPr>
          </a:p>
          <a:p>
            <a:pPr eaLnBrk="1" hangingPunct="1">
              <a:buFontTx/>
              <a:buNone/>
            </a:pPr>
            <a:endParaRPr lang="en-US" altLang="en-US" sz="2800">
              <a:ea typeface="ＭＳ Ｐゴシック" charset="-128"/>
            </a:endParaRPr>
          </a:p>
        </p:txBody>
      </p:sp>
      <p:pic>
        <p:nvPicPr>
          <p:cNvPr id="23556" name="Picture 4" descr="Sherlock%20Holmes%20II%20wallpap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4005263"/>
            <a:ext cx="2951162" cy="2219325"/>
          </a:xfrm>
          <a:noFill/>
        </p:spPr>
      </p:pic>
      <p:pic>
        <p:nvPicPr>
          <p:cNvPr id="23557" name="Picture 5" descr="London Policem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48488" y="3429000"/>
            <a:ext cx="1722437" cy="2546350"/>
          </a:xfrm>
          <a:noFill/>
        </p:spPr>
      </p:pic>
      <p:sp>
        <p:nvSpPr>
          <p:cNvPr id="23558" name="AutoShape 6"/>
          <p:cNvSpPr>
            <a:spLocks noChangeArrowheads="1"/>
          </p:cNvSpPr>
          <p:nvPr/>
        </p:nvSpPr>
        <p:spPr bwMode="auto">
          <a:xfrm>
            <a:off x="4211638" y="1268413"/>
            <a:ext cx="2449512" cy="1223962"/>
          </a:xfrm>
          <a:prstGeom prst="wedgeRectCallout">
            <a:avLst>
              <a:gd name="adj1" fmla="val 70611"/>
              <a:gd name="adj2" fmla="val 249611"/>
            </a:avLst>
          </a:prstGeom>
          <a:solidFill>
            <a:schemeClr val="accent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GB" altLang="en-US"/>
              <a:t>The dog did nothing in the night Sir.</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a:solidFill>
                  <a:srgbClr val="0000FF"/>
                </a:solidFill>
                <a:ea typeface="ＭＳ Ｐゴシック" charset="-128"/>
              </a:rPr>
              <a:t>Activity</a:t>
            </a:r>
          </a:p>
        </p:txBody>
      </p:sp>
      <p:sp>
        <p:nvSpPr>
          <p:cNvPr id="107523" name="Content Placeholder 2"/>
          <p:cNvSpPr>
            <a:spLocks noGrp="1"/>
          </p:cNvSpPr>
          <p:nvPr>
            <p:ph idx="1"/>
          </p:nvPr>
        </p:nvSpPr>
        <p:spPr/>
        <p:txBody>
          <a:bodyPr/>
          <a:lstStyle/>
          <a:p>
            <a:r>
              <a:rPr lang="en-US" altLang="en-US" sz="2800">
                <a:solidFill>
                  <a:srgbClr val="0000FF"/>
                </a:solidFill>
                <a:ea typeface="ＭＳ Ｐゴシック" charset="-128"/>
              </a:rPr>
              <a:t>To what extent do human beings sometimes act like the turkeys in the story?</a:t>
            </a:r>
          </a:p>
          <a:p>
            <a:r>
              <a:rPr lang="en-US" altLang="en-US" sz="2800">
                <a:solidFill>
                  <a:srgbClr val="0000FF"/>
                </a:solidFill>
                <a:ea typeface="ＭＳ Ｐゴシック" charset="-128"/>
              </a:rPr>
              <a:t>The turkeys turned out to be wrong, but do you think that their belief was reasonable? What does this suggest to you about the relationship between reason and truth?</a:t>
            </a:r>
          </a:p>
          <a:p>
            <a:r>
              <a:rPr lang="en-US" altLang="en-US" sz="2800">
                <a:solidFill>
                  <a:srgbClr val="0000FF"/>
                </a:solidFill>
                <a:ea typeface="ＭＳ Ｐゴシック" charset="-128"/>
              </a:rPr>
              <a:t>When your dog gets excited when he sees you getting his lead out, do you think he is using inductive reasoning to predict you are going to take him for a walk?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a:ea typeface="ＭＳ Ｐゴシック" charset="-128"/>
              </a:rPr>
              <a:t>The point</a:t>
            </a:r>
          </a:p>
        </p:txBody>
      </p:sp>
      <p:sp>
        <p:nvSpPr>
          <p:cNvPr id="108547" name="Content Placeholder 2"/>
          <p:cNvSpPr>
            <a:spLocks noGrp="1"/>
          </p:cNvSpPr>
          <p:nvPr>
            <p:ph idx="1"/>
          </p:nvPr>
        </p:nvSpPr>
        <p:spPr>
          <a:xfrm>
            <a:off x="0" y="1341438"/>
            <a:ext cx="6357938" cy="5873750"/>
          </a:xfrm>
        </p:spPr>
        <p:txBody>
          <a:bodyPr/>
          <a:lstStyle/>
          <a:p>
            <a:pPr>
              <a:lnSpc>
                <a:spcPct val="80000"/>
              </a:lnSpc>
            </a:pPr>
            <a:r>
              <a:rPr lang="en-US" altLang="en-US" sz="2500">
                <a:ea typeface="ＭＳ Ｐゴシック" charset="-128"/>
              </a:rPr>
              <a:t>The story of the turkeys alerts us to the fact that even well confirmed generalisations can fail us. Newton’s laws of motion were confirmed by observational evidence on countless occasions and were believed to be true for more than 200 years. Nevertheless they eventually turned out to be false. </a:t>
            </a:r>
          </a:p>
          <a:p>
            <a:pPr>
              <a:lnSpc>
                <a:spcPct val="80000"/>
              </a:lnSpc>
            </a:pPr>
            <a:r>
              <a:rPr lang="en-US" altLang="en-US" sz="2500">
                <a:ea typeface="ＭＳ Ｐゴシック" charset="-128"/>
              </a:rPr>
              <a:t>Despite the obvious survival value of inductive reasoning we might ask how we can know that the future will be similar to the past in any respect. How can we be sure that the laws of physics, together with the countless regularities that we take for granted, wont suddenly break down tomorrow.</a:t>
            </a:r>
          </a:p>
          <a:p>
            <a:pPr>
              <a:lnSpc>
                <a:spcPct val="80000"/>
              </a:lnSpc>
            </a:pPr>
            <a:r>
              <a:rPr lang="en-US" altLang="en-US" sz="2500" b="1">
                <a:ea typeface="ＭＳ Ｐゴシック" charset="-128"/>
              </a:rPr>
              <a:t>Think about the film The Matrix</a:t>
            </a:r>
          </a:p>
        </p:txBody>
      </p:sp>
      <p:pic>
        <p:nvPicPr>
          <p:cNvPr id="1085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925" y="2357438"/>
            <a:ext cx="254476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p:txBody>
          <a:bodyPr/>
          <a:lstStyle/>
          <a:p>
            <a:r>
              <a:rPr lang="en-US" altLang="en-US">
                <a:ea typeface="ＭＳ Ｐゴシック" charset="-128"/>
              </a:rPr>
              <a:t>Language and reasoning</a:t>
            </a:r>
          </a:p>
        </p:txBody>
      </p:sp>
      <p:sp>
        <p:nvSpPr>
          <p:cNvPr id="109571" name="Content Placeholder 5"/>
          <p:cNvSpPr>
            <a:spLocks noGrp="1"/>
          </p:cNvSpPr>
          <p:nvPr>
            <p:ph idx="1"/>
          </p:nvPr>
        </p:nvSpPr>
        <p:spPr/>
        <p:txBody>
          <a:bodyPr/>
          <a:lstStyle/>
          <a:p>
            <a:r>
              <a:rPr lang="en-US" altLang="en-US">
                <a:ea typeface="ＭＳ Ｐゴシック" charset="-128"/>
              </a:rPr>
              <a:t>Day and night? Where does night end and day begin?</a:t>
            </a:r>
          </a:p>
          <a:p>
            <a:r>
              <a:rPr lang="en-US" altLang="en-US">
                <a:ea typeface="ＭＳ Ｐゴシック" charset="-128"/>
              </a:rPr>
              <a:t>Young or old? Am I young or old?</a:t>
            </a:r>
          </a:p>
          <a:p>
            <a:r>
              <a:rPr lang="en-US" altLang="en-US">
                <a:ea typeface="ＭＳ Ｐゴシック" charset="-128"/>
              </a:rPr>
              <a:t>Grass is green? (Is it? Can you have non-green grass?</a:t>
            </a:r>
          </a:p>
          <a:p>
            <a:r>
              <a:rPr lang="en-US" altLang="en-US">
                <a:ea typeface="ＭＳ Ｐゴシック" charset="-128"/>
              </a:rPr>
              <a:t>Man or woman? </a:t>
            </a:r>
          </a:p>
          <a:p>
            <a:r>
              <a:rPr lang="en-US" altLang="en-US">
                <a:ea typeface="ＭＳ Ｐゴシック" charset="-128"/>
              </a:rPr>
              <a:t>Pluto. Planet?</a:t>
            </a:r>
          </a:p>
          <a:p>
            <a:endParaRPr lang="en-US" altLang="en-US">
              <a:ea typeface="ＭＳ Ｐゴシック" charset="-128"/>
            </a:endParaRPr>
          </a:p>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z="4000">
                <a:ea typeface="ＭＳ Ｐゴシック" charset="-128"/>
              </a:rPr>
              <a:t>Deduction and Induction compared</a:t>
            </a:r>
          </a:p>
        </p:txBody>
      </p:sp>
      <p:sp>
        <p:nvSpPr>
          <p:cNvPr id="111619" name="Text Placeholder 2"/>
          <p:cNvSpPr>
            <a:spLocks noGrp="1"/>
          </p:cNvSpPr>
          <p:nvPr>
            <p:ph type="body" sz="half" idx="1"/>
          </p:nvPr>
        </p:nvSpPr>
        <p:spPr/>
        <p:txBody>
          <a:bodyPr/>
          <a:lstStyle/>
          <a:p>
            <a:pPr>
              <a:buFontTx/>
              <a:buNone/>
            </a:pPr>
            <a:r>
              <a:rPr lang="en-US" altLang="en-US" sz="2800">
                <a:ea typeface="ＭＳ Ｐゴシック" charset="-128"/>
              </a:rPr>
              <a:t>Deduction</a:t>
            </a:r>
          </a:p>
          <a:p>
            <a:r>
              <a:rPr lang="en-US" altLang="en-US" sz="2400">
                <a:ea typeface="ＭＳ Ｐゴシック" charset="-128"/>
              </a:rPr>
              <a:t>Reasoning from general to particular</a:t>
            </a:r>
          </a:p>
          <a:p>
            <a:r>
              <a:rPr lang="en-US" altLang="en-US" sz="2400">
                <a:ea typeface="ＭＳ Ｐゴシック" charset="-128"/>
              </a:rPr>
              <a:t>Example; All metals expand when heated, A is a metal, therefore A expands when heated</a:t>
            </a:r>
          </a:p>
          <a:p>
            <a:r>
              <a:rPr lang="en-US" altLang="en-US" sz="2400">
                <a:ea typeface="ＭＳ Ｐゴシック" charset="-128"/>
              </a:rPr>
              <a:t>Value; More certain, but less informative than induction</a:t>
            </a:r>
          </a:p>
        </p:txBody>
      </p:sp>
      <p:sp>
        <p:nvSpPr>
          <p:cNvPr id="111620" name="Content Placeholder 3"/>
          <p:cNvSpPr>
            <a:spLocks noGrp="1"/>
          </p:cNvSpPr>
          <p:nvPr>
            <p:ph sz="half" idx="2"/>
          </p:nvPr>
        </p:nvSpPr>
        <p:spPr/>
        <p:txBody>
          <a:bodyPr/>
          <a:lstStyle/>
          <a:p>
            <a:pPr>
              <a:buFontTx/>
              <a:buNone/>
            </a:pPr>
            <a:r>
              <a:rPr lang="en-US" altLang="en-US" sz="2800">
                <a:ea typeface="ＭＳ Ｐゴシック" charset="-128"/>
              </a:rPr>
              <a:t>Induction</a:t>
            </a:r>
          </a:p>
          <a:p>
            <a:r>
              <a:rPr lang="en-US" altLang="en-US" sz="2400">
                <a:ea typeface="ＭＳ Ｐゴシック" charset="-128"/>
              </a:rPr>
              <a:t>Reasoning from particular to general</a:t>
            </a:r>
          </a:p>
          <a:p>
            <a:r>
              <a:rPr lang="en-US" altLang="en-US" sz="2400">
                <a:ea typeface="ＭＳ Ｐゴシック" charset="-128"/>
              </a:rPr>
              <a:t>Example; Metal A expands when heated, so does metal B and C etc. therefore all metals expand when heated</a:t>
            </a:r>
          </a:p>
          <a:p>
            <a:r>
              <a:rPr lang="en-US" altLang="en-US" sz="2400">
                <a:ea typeface="ＭＳ Ｐゴシック" charset="-128"/>
              </a:rPr>
              <a:t>Value; More informative, but less certain than deduction</a:t>
            </a:r>
          </a:p>
          <a:p>
            <a:endParaRPr lang="en-US" altLang="en-US" sz="2800">
              <a:ea typeface="ＭＳ Ｐゴシック"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5"/>
          <p:cNvSpPr>
            <a:spLocks noGrp="1"/>
          </p:cNvSpPr>
          <p:nvPr>
            <p:ph idx="1"/>
          </p:nvPr>
        </p:nvSpPr>
        <p:spPr/>
        <p:txBody>
          <a:bodyPr/>
          <a:lstStyle/>
          <a:p>
            <a:endParaRPr lang="en-US" altLang="en-US">
              <a:ea typeface="ＭＳ Ｐゴシック" charset="-128"/>
            </a:endParaRPr>
          </a:p>
        </p:txBody>
      </p:sp>
      <p:pic>
        <p:nvPicPr>
          <p:cNvPr id="112643" name="Picture 2" descr="LSAT Prep Logical Reasoning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itle 4"/>
          <p:cNvSpPr>
            <a:spLocks noGrp="1"/>
          </p:cNvSpPr>
          <p:nvPr>
            <p:ph type="title"/>
          </p:nvPr>
        </p:nvSpPr>
        <p:spPr/>
        <p:txBody>
          <a:bodyPr/>
          <a:lstStyle/>
          <a:p>
            <a:pPr algn="r"/>
            <a:r>
              <a:rPr lang="en-US" altLang="en-US">
                <a:solidFill>
                  <a:srgbClr val="FF0000"/>
                </a:solidFill>
                <a:ea typeface="ＭＳ Ｐゴシック" charset="-128"/>
              </a:rPr>
              <a:t>Informal reasoning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18488" cy="3009900"/>
          </a:xfrm>
        </p:spPr>
        <p:txBody>
          <a:bodyPr/>
          <a:lstStyle/>
          <a:p>
            <a:r>
              <a:rPr lang="en-US" altLang="en-US">
                <a:ea typeface="ＭＳ Ｐゴシック" charset="-128"/>
              </a:rPr>
              <a:t>The more churches there are in a city, the more prostitutes there are. </a:t>
            </a:r>
          </a:p>
        </p:txBody>
      </p:sp>
      <p:pic>
        <p:nvPicPr>
          <p:cNvPr id="113667" name="Picture 4" descr="Swedish Lutheran church in Eastern Saskatchew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284538"/>
            <a:ext cx="2971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5" descr="prostit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713" y="3665538"/>
            <a:ext cx="1885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8291513" cy="2506662"/>
          </a:xfrm>
        </p:spPr>
        <p:txBody>
          <a:bodyPr/>
          <a:lstStyle/>
          <a:p>
            <a:r>
              <a:rPr lang="en-US" altLang="en-US" sz="4000">
                <a:ea typeface="ＭＳ Ｐゴシック" charset="-128"/>
              </a:rPr>
              <a:t>People who have a tattoo are more likely to develop lung cancer. This is true. </a:t>
            </a:r>
            <a:br>
              <a:rPr lang="en-US" altLang="en-US" sz="4000">
                <a:ea typeface="ＭＳ Ｐゴシック" charset="-128"/>
              </a:rPr>
            </a:br>
            <a:endParaRPr lang="en-US" altLang="en-US" sz="4000">
              <a:ea typeface="ＭＳ Ｐゴシック" charset="-128"/>
            </a:endParaRPr>
          </a:p>
        </p:txBody>
      </p:sp>
      <p:sp>
        <p:nvSpPr>
          <p:cNvPr id="115715" name="Rectangle 3"/>
          <p:cNvSpPr>
            <a:spLocks noGrp="1" noChangeArrowheads="1"/>
          </p:cNvSpPr>
          <p:nvPr>
            <p:ph type="body" idx="1"/>
          </p:nvPr>
        </p:nvSpPr>
        <p:spPr/>
        <p:txBody>
          <a:bodyPr/>
          <a:lstStyle/>
          <a:p>
            <a:pPr>
              <a:buFontTx/>
              <a:buNone/>
            </a:pPr>
            <a:r>
              <a:rPr lang="en-US" altLang="en-US">
                <a:ea typeface="ＭＳ Ｐゴシック" charset="-128"/>
              </a:rPr>
              <a:t>	</a:t>
            </a:r>
          </a:p>
        </p:txBody>
      </p:sp>
      <p:pic>
        <p:nvPicPr>
          <p:cNvPr id="115716" name="Picture 5" descr="alien-tattoo-whole-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73238"/>
            <a:ext cx="31369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7" descr="tattoo01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543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4638"/>
            <a:ext cx="8291513" cy="3370262"/>
          </a:xfrm>
        </p:spPr>
        <p:txBody>
          <a:bodyPr/>
          <a:lstStyle/>
          <a:p>
            <a:r>
              <a:rPr lang="en-US" altLang="en-US" sz="4000">
                <a:ea typeface="ＭＳ Ｐゴシック" charset="-128"/>
              </a:rPr>
              <a:t>Chris says that he knows someone who is 90 and who has smoked 40 cigarettes a day for 75 years and he’s OK, so smoking can’t be harmful. </a:t>
            </a:r>
          </a:p>
        </p:txBody>
      </p:sp>
      <p:sp>
        <p:nvSpPr>
          <p:cNvPr id="117763" name="Rectangle 3"/>
          <p:cNvSpPr>
            <a:spLocks noGrp="1" noChangeArrowheads="1"/>
          </p:cNvSpPr>
          <p:nvPr>
            <p:ph type="body" idx="1"/>
          </p:nvPr>
        </p:nvSpPr>
        <p:spPr/>
        <p:txBody>
          <a:bodyPr/>
          <a:lstStyle/>
          <a:p>
            <a:endParaRPr lang="en-US" altLang="en-US">
              <a:ea typeface="ＭＳ Ｐゴシック" charset="-128"/>
            </a:endParaRPr>
          </a:p>
        </p:txBody>
      </p:sp>
      <p:pic>
        <p:nvPicPr>
          <p:cNvPr id="117764" name="Picture 5" descr="old-smok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2322512"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7" descr="Old_cigar_smoker_from__Hav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38" y="3644900"/>
            <a:ext cx="19192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18488" cy="3009900"/>
          </a:xfrm>
        </p:spPr>
        <p:txBody>
          <a:bodyPr/>
          <a:lstStyle/>
          <a:p>
            <a:r>
              <a:rPr lang="en-US" altLang="en-US">
                <a:ea typeface="ＭＳ Ｐゴシック" charset="-128"/>
              </a:rPr>
              <a:t>Kate bought a good luck charm and he seems to be doing better at school. </a:t>
            </a:r>
          </a:p>
        </p:txBody>
      </p:sp>
      <p:pic>
        <p:nvPicPr>
          <p:cNvPr id="119811" name="Picture 5" descr="1488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903538"/>
            <a:ext cx="35274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ltLang="en-US">
                <a:ea typeface="ＭＳ Ｐゴシック" charset="-128"/>
              </a:rPr>
              <a:t>Post hoc ergo propter hoc</a:t>
            </a:r>
            <a:endParaRPr lang="en-US" altLang="en-US">
              <a:ea typeface="ＭＳ Ｐゴシック" charset="-128"/>
            </a:endParaRPr>
          </a:p>
        </p:txBody>
      </p:sp>
      <p:sp>
        <p:nvSpPr>
          <p:cNvPr id="121859" name="Rectangle 3"/>
          <p:cNvSpPr>
            <a:spLocks noGrp="1" noChangeArrowheads="1"/>
          </p:cNvSpPr>
          <p:nvPr>
            <p:ph type="body" idx="1"/>
          </p:nvPr>
        </p:nvSpPr>
        <p:spPr>
          <a:xfrm>
            <a:off x="457200" y="1646238"/>
            <a:ext cx="8229600" cy="4525962"/>
          </a:xfrm>
        </p:spPr>
        <p:txBody>
          <a:bodyPr/>
          <a:lstStyle/>
          <a:p>
            <a:pPr>
              <a:lnSpc>
                <a:spcPct val="90000"/>
              </a:lnSpc>
              <a:buFontTx/>
              <a:buNone/>
            </a:pPr>
            <a:r>
              <a:rPr lang="en-GB" altLang="en-US">
                <a:ea typeface="ＭＳ Ｐゴシック" charset="-128"/>
              </a:rPr>
              <a:t>	Assuming one thing causes another just because one follows another.</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21860" name="Picture 7" descr="Swedish Lutheran church in Eastern Saskatchew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95600"/>
            <a:ext cx="29718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9" descr="prostit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276600"/>
            <a:ext cx="1885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a:ea typeface="ＭＳ Ｐゴシック" charset="-128"/>
              </a:rPr>
              <a:t>The curious incident</a:t>
            </a:r>
            <a:endParaRPr lang="en-US" altLang="en-US">
              <a:ea typeface="ＭＳ Ｐゴシック" charset="-128"/>
            </a:endParaRPr>
          </a:p>
        </p:txBody>
      </p:sp>
      <p:sp>
        <p:nvSpPr>
          <p:cNvPr id="25603" name="Rectangle 3"/>
          <p:cNvSpPr>
            <a:spLocks noGrp="1" noChangeArrowheads="1"/>
          </p:cNvSpPr>
          <p:nvPr>
            <p:ph type="body" sz="half" idx="1"/>
          </p:nvPr>
        </p:nvSpPr>
        <p:spPr/>
        <p:txBody>
          <a:bodyPr/>
          <a:lstStyle/>
          <a:p>
            <a:pPr eaLnBrk="1" hangingPunct="1">
              <a:buFontTx/>
              <a:buNone/>
            </a:pPr>
            <a:r>
              <a:rPr lang="en-GB" altLang="en-US" sz="2800">
                <a:ea typeface="ＭＳ Ｐゴシック" charset="-128"/>
              </a:rPr>
              <a:t> </a:t>
            </a:r>
          </a:p>
          <a:p>
            <a:pPr eaLnBrk="1" hangingPunct="1">
              <a:buFontTx/>
              <a:buNone/>
            </a:pPr>
            <a:endParaRPr lang="en-GB" altLang="en-US" sz="2800">
              <a:ea typeface="ＭＳ Ｐゴシック" charset="-128"/>
            </a:endParaRPr>
          </a:p>
          <a:p>
            <a:pPr eaLnBrk="1" hangingPunct="1">
              <a:buFontTx/>
              <a:buNone/>
            </a:pPr>
            <a:endParaRPr lang="en-US" altLang="en-US" sz="2800">
              <a:ea typeface="ＭＳ Ｐゴシック" charset="-128"/>
            </a:endParaRPr>
          </a:p>
        </p:txBody>
      </p:sp>
      <p:pic>
        <p:nvPicPr>
          <p:cNvPr id="25604" name="Picture 4" descr="Sherlock%20Holmes%20II%20wallpap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4005263"/>
            <a:ext cx="2951162" cy="2219325"/>
          </a:xfrm>
          <a:noFill/>
        </p:spPr>
      </p:pic>
      <p:pic>
        <p:nvPicPr>
          <p:cNvPr id="25605" name="Picture 5" descr="London Policem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948488" y="3429000"/>
            <a:ext cx="1722437" cy="2546350"/>
          </a:xfrm>
          <a:noFill/>
        </p:spPr>
      </p:pic>
      <p:sp>
        <p:nvSpPr>
          <p:cNvPr id="25606" name="AutoShape 6"/>
          <p:cNvSpPr>
            <a:spLocks noChangeArrowheads="1"/>
          </p:cNvSpPr>
          <p:nvPr/>
        </p:nvSpPr>
        <p:spPr bwMode="auto">
          <a:xfrm>
            <a:off x="4067175" y="1268413"/>
            <a:ext cx="2593975" cy="1223962"/>
          </a:xfrm>
          <a:prstGeom prst="wedgeRectCallout">
            <a:avLst>
              <a:gd name="adj1" fmla="val 69463"/>
              <a:gd name="adj2" fmla="val 249611"/>
            </a:avLst>
          </a:prstGeom>
          <a:solidFill>
            <a:schemeClr val="accent1"/>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GB" altLang="en-US"/>
              <a:t>The dog did nothing in the night Sir.</a:t>
            </a:r>
            <a:endParaRPr lang="en-US" altLang="en-US"/>
          </a:p>
        </p:txBody>
      </p:sp>
      <p:sp>
        <p:nvSpPr>
          <p:cNvPr id="25607" name="AutoShape 7"/>
          <p:cNvSpPr>
            <a:spLocks noChangeArrowheads="1"/>
          </p:cNvSpPr>
          <p:nvPr/>
        </p:nvSpPr>
        <p:spPr bwMode="auto">
          <a:xfrm>
            <a:off x="3563938" y="3644900"/>
            <a:ext cx="2520950" cy="1943100"/>
          </a:xfrm>
          <a:prstGeom prst="wedgeRoundRectCallout">
            <a:avLst>
              <a:gd name="adj1" fmla="val -101324"/>
              <a:gd name="adj2" fmla="val 42481"/>
              <a:gd name="adj3" fmla="val 16667"/>
            </a:avLst>
          </a:prstGeom>
          <a:solidFill>
            <a:srgbClr val="FF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n-US" b="1"/>
              <a:t>That</a:t>
            </a:r>
            <a:r>
              <a:rPr lang="en-GB" altLang="en-US"/>
              <a:t> is the curious incident!</a:t>
            </a: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altLang="en-US">
                <a:ea typeface="ＭＳ Ｐゴシック" charset="-128"/>
              </a:rPr>
              <a:t>A summary of common fallacies</a:t>
            </a:r>
            <a:endParaRPr lang="en-US" altLang="en-US">
              <a:ea typeface="ＭＳ Ｐゴシック" charset="-128"/>
            </a:endParaRPr>
          </a:p>
        </p:txBody>
      </p:sp>
      <p:pic>
        <p:nvPicPr>
          <p:cNvPr id="123907" name="Picture 4" descr="Hom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0338" y="2133600"/>
            <a:ext cx="3281362" cy="3367088"/>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altLang="en-US">
                <a:ea typeface="ＭＳ Ｐゴシック" charset="-128"/>
              </a:rPr>
              <a:t>Ad ignorantiam</a:t>
            </a:r>
            <a:endParaRPr lang="en-US" altLang="en-US">
              <a:ea typeface="ＭＳ Ｐゴシック" charset="-128"/>
            </a:endParaRPr>
          </a:p>
        </p:txBody>
      </p:sp>
      <p:sp>
        <p:nvSpPr>
          <p:cNvPr id="125955" name="Rectangle 3"/>
          <p:cNvSpPr>
            <a:spLocks noGrp="1" noChangeArrowheads="1"/>
          </p:cNvSpPr>
          <p:nvPr>
            <p:ph type="body" idx="1"/>
          </p:nvPr>
        </p:nvSpPr>
        <p:spPr/>
        <p:txBody>
          <a:bodyPr/>
          <a:lstStyle/>
          <a:p>
            <a:pPr>
              <a:lnSpc>
                <a:spcPct val="90000"/>
              </a:lnSpc>
              <a:buFontTx/>
              <a:buNone/>
            </a:pPr>
            <a:r>
              <a:rPr lang="en-GB" altLang="en-US">
                <a:ea typeface="ＭＳ Ｐゴシック" charset="-128"/>
              </a:rPr>
              <a:t>	Claiming that something is true because it cannot be proved to be false.</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25956" name="Picture 5" descr="lochnessmon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43200"/>
            <a:ext cx="26511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altLang="en-US">
                <a:ea typeface="ＭＳ Ｐゴシック" charset="-128"/>
              </a:rPr>
              <a:t>Hasty generalization</a:t>
            </a:r>
            <a:endParaRPr lang="en-US" altLang="en-US">
              <a:ea typeface="ＭＳ Ｐゴシック" charset="-128"/>
            </a:endParaRPr>
          </a:p>
        </p:txBody>
      </p:sp>
      <p:sp>
        <p:nvSpPr>
          <p:cNvPr id="128003" name="Rectangle 3"/>
          <p:cNvSpPr>
            <a:spLocks noGrp="1" noChangeArrowheads="1"/>
          </p:cNvSpPr>
          <p:nvPr>
            <p:ph type="body" idx="1"/>
          </p:nvPr>
        </p:nvSpPr>
        <p:spPr/>
        <p:txBody>
          <a:bodyPr/>
          <a:lstStyle/>
          <a:p>
            <a:pPr>
              <a:buFontTx/>
              <a:buNone/>
            </a:pPr>
            <a:r>
              <a:rPr lang="en-GB" altLang="en-US">
                <a:ea typeface="ＭＳ Ｐゴシック" charset="-128"/>
              </a:rPr>
              <a:t>	Generalizing from insufficient evidence.</a:t>
            </a: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r>
              <a:rPr lang="en-GB" altLang="en-US" sz="1800">
                <a:ea typeface="ＭＳ Ｐゴシック" charset="-128"/>
              </a:rPr>
              <a:t>	</a:t>
            </a:r>
          </a:p>
          <a:p>
            <a:pPr>
              <a:buFontTx/>
              <a:buNone/>
            </a:pPr>
            <a:r>
              <a:rPr lang="en-GB" altLang="en-US" sz="1800">
                <a:ea typeface="ＭＳ Ｐゴシック" charset="-128"/>
              </a:rPr>
              <a:t>	</a:t>
            </a:r>
          </a:p>
          <a:p>
            <a:pPr>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28004" name="Picture 5" descr="frenc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01136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GB" altLang="en-US">
                <a:ea typeface="ＭＳ Ｐゴシック" charset="-128"/>
              </a:rPr>
              <a:t>Ad hominem</a:t>
            </a:r>
            <a:endParaRPr lang="en-US" altLang="en-US">
              <a:ea typeface="ＭＳ Ｐゴシック" charset="-128"/>
            </a:endParaRPr>
          </a:p>
        </p:txBody>
      </p:sp>
      <p:sp>
        <p:nvSpPr>
          <p:cNvPr id="130051" name="Rectangle 3"/>
          <p:cNvSpPr>
            <a:spLocks noGrp="1" noChangeArrowheads="1"/>
          </p:cNvSpPr>
          <p:nvPr>
            <p:ph type="body" idx="1"/>
          </p:nvPr>
        </p:nvSpPr>
        <p:spPr/>
        <p:txBody>
          <a:bodyPr/>
          <a:lstStyle/>
          <a:p>
            <a:pPr>
              <a:lnSpc>
                <a:spcPct val="90000"/>
              </a:lnSpc>
              <a:buFontTx/>
              <a:buNone/>
            </a:pPr>
            <a:r>
              <a:rPr lang="en-GB" altLang="en-US">
                <a:ea typeface="ＭＳ Ｐゴシック" charset="-128"/>
              </a:rPr>
              <a:t>	Attacking /supporting the person rather than the argument.</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300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438400"/>
            <a:ext cx="2641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GB" altLang="en-US">
                <a:ea typeface="ＭＳ Ｐゴシック" charset="-128"/>
              </a:rPr>
              <a:t>Circular reasoning</a:t>
            </a:r>
            <a:endParaRPr lang="en-US" altLang="en-US">
              <a:ea typeface="ＭＳ Ｐゴシック" charset="-128"/>
            </a:endParaRPr>
          </a:p>
        </p:txBody>
      </p:sp>
      <p:sp>
        <p:nvSpPr>
          <p:cNvPr id="132099" name="Rectangle 3"/>
          <p:cNvSpPr>
            <a:spLocks noGrp="1" noChangeArrowheads="1"/>
          </p:cNvSpPr>
          <p:nvPr>
            <p:ph type="body" idx="1"/>
          </p:nvPr>
        </p:nvSpPr>
        <p:spPr/>
        <p:txBody>
          <a:bodyPr/>
          <a:lstStyle/>
          <a:p>
            <a:pPr>
              <a:lnSpc>
                <a:spcPct val="90000"/>
              </a:lnSpc>
              <a:buFontTx/>
              <a:buNone/>
            </a:pPr>
            <a:r>
              <a:rPr lang="en-GB" altLang="en-US">
                <a:ea typeface="ＭＳ Ｐゴシック" charset="-128"/>
              </a:rPr>
              <a:t>	Assuming the truth of what you are supposed to be proving.</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32100" name="Picture 5" descr="bible-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4724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7" descr="g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09800"/>
            <a:ext cx="2668588"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GB" altLang="en-US">
                <a:ea typeface="ＭＳ Ｐゴシック" charset="-128"/>
              </a:rPr>
              <a:t>Special pleading</a:t>
            </a:r>
            <a:endParaRPr lang="en-US" altLang="en-US">
              <a:ea typeface="ＭＳ Ｐゴシック" charset="-128"/>
            </a:endParaRPr>
          </a:p>
        </p:txBody>
      </p:sp>
      <p:sp>
        <p:nvSpPr>
          <p:cNvPr id="134147" name="Rectangle 3"/>
          <p:cNvSpPr>
            <a:spLocks noGrp="1" noChangeArrowheads="1"/>
          </p:cNvSpPr>
          <p:nvPr>
            <p:ph type="body" idx="1"/>
          </p:nvPr>
        </p:nvSpPr>
        <p:spPr/>
        <p:txBody>
          <a:bodyPr/>
          <a:lstStyle/>
          <a:p>
            <a:pPr>
              <a:lnSpc>
                <a:spcPct val="90000"/>
              </a:lnSpc>
              <a:buFontTx/>
              <a:buNone/>
            </a:pPr>
            <a:r>
              <a:rPr lang="en-GB" altLang="en-US">
                <a:ea typeface="ＭＳ Ｐゴシック" charset="-128"/>
              </a:rPr>
              <a:t>	Using double standards to excuse an individual or group.</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34148" name="Picture 5" descr="aninconvenienttruth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2365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altLang="en-US">
                <a:ea typeface="ＭＳ Ｐゴシック" charset="-128"/>
              </a:rPr>
              <a:t>Equivocation</a:t>
            </a:r>
            <a:endParaRPr lang="en-US" altLang="en-US">
              <a:ea typeface="ＭＳ Ｐゴシック" charset="-128"/>
            </a:endParaRPr>
          </a:p>
        </p:txBody>
      </p:sp>
      <p:sp>
        <p:nvSpPr>
          <p:cNvPr id="136195" name="Rectangle 3"/>
          <p:cNvSpPr>
            <a:spLocks noGrp="1" noChangeArrowheads="1"/>
          </p:cNvSpPr>
          <p:nvPr>
            <p:ph type="body" idx="1"/>
          </p:nvPr>
        </p:nvSpPr>
        <p:spPr/>
        <p:txBody>
          <a:bodyPr/>
          <a:lstStyle/>
          <a:p>
            <a:pPr>
              <a:buFontTx/>
              <a:buNone/>
            </a:pPr>
            <a:r>
              <a:rPr lang="en-GB" altLang="en-US">
                <a:ea typeface="ＭＳ Ｐゴシック" charset="-128"/>
              </a:rPr>
              <a:t>Using language ambiguo</a:t>
            </a:r>
            <a:r>
              <a:rPr lang="en-US" altLang="en-US">
                <a:ea typeface="ＭＳ Ｐゴシック" charset="-128"/>
              </a:rPr>
              <a:t>u</a:t>
            </a:r>
            <a:r>
              <a:rPr lang="en-GB" altLang="en-US">
                <a:ea typeface="ＭＳ Ｐゴシック" charset="-128"/>
              </a:rPr>
              <a:t>sly.</a:t>
            </a: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r>
              <a:rPr lang="en-GB" altLang="en-US">
                <a:ea typeface="ＭＳ Ｐゴシック" charset="-128"/>
              </a:rPr>
              <a:t> </a:t>
            </a:r>
          </a:p>
          <a:p>
            <a:pPr>
              <a:buFontTx/>
              <a:buNone/>
            </a:pPr>
            <a:endParaRPr lang="en-GB" altLang="en-US">
              <a:ea typeface="ＭＳ Ｐゴシック" charset="-128"/>
            </a:endParaRPr>
          </a:p>
          <a:p>
            <a:pPr>
              <a:buFontTx/>
              <a:buNone/>
            </a:pPr>
            <a:endParaRPr lang="en-GB" altLang="en-US">
              <a:ea typeface="ＭＳ Ｐゴシック" charset="-128"/>
            </a:endParaRPr>
          </a:p>
          <a:p>
            <a:pPr>
              <a:buFontTx/>
              <a:buNone/>
            </a:pPr>
            <a:r>
              <a:rPr lang="en-GB" altLang="en-US" sz="1800">
                <a:ea typeface="ＭＳ Ｐゴシック" charset="-128"/>
              </a:rPr>
              <a:t>	</a:t>
            </a:r>
          </a:p>
          <a:p>
            <a:pPr>
              <a:buFontTx/>
              <a:buNone/>
            </a:pPr>
            <a:r>
              <a:rPr lang="en-GB" altLang="en-US" sz="1800">
                <a:ea typeface="ＭＳ Ｐゴシック" charset="-128"/>
              </a:rPr>
              <a:t>	</a:t>
            </a:r>
          </a:p>
          <a:p>
            <a:pPr>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36196" name="Picture 5" descr="hot-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7" descr="Big_Ste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3028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5400000" flipH="1" flipV="1">
            <a:off x="3312319" y="4904582"/>
            <a:ext cx="1079500" cy="14446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altLang="en-US">
                <a:ea typeface="ＭＳ Ｐゴシック" charset="-128"/>
              </a:rPr>
              <a:t>False analogy</a:t>
            </a:r>
            <a:endParaRPr lang="en-US" altLang="en-US">
              <a:ea typeface="ＭＳ Ｐゴシック" charset="-128"/>
            </a:endParaRPr>
          </a:p>
        </p:txBody>
      </p:sp>
      <p:sp>
        <p:nvSpPr>
          <p:cNvPr id="138243" name="Rectangle 3"/>
          <p:cNvSpPr>
            <a:spLocks noGrp="1" noChangeArrowheads="1"/>
          </p:cNvSpPr>
          <p:nvPr>
            <p:ph type="body" idx="1"/>
          </p:nvPr>
        </p:nvSpPr>
        <p:spPr/>
        <p:txBody>
          <a:bodyPr/>
          <a:lstStyle/>
          <a:p>
            <a:pPr>
              <a:buFontTx/>
              <a:buNone/>
            </a:pPr>
            <a:r>
              <a:rPr lang="en-GB" altLang="en-US" sz="2800">
                <a:ea typeface="ＭＳ Ｐゴシック" charset="-128"/>
              </a:rPr>
              <a:t>	Assuming that because two things are alike in one way that they are alike in other respects.</a:t>
            </a:r>
          </a:p>
          <a:p>
            <a:pPr>
              <a:buFontTx/>
              <a:buNone/>
            </a:pPr>
            <a:endParaRPr lang="en-GB" altLang="en-US" sz="2800">
              <a:ea typeface="ＭＳ Ｐゴシック" charset="-128"/>
            </a:endParaRPr>
          </a:p>
          <a:p>
            <a:pPr>
              <a:buFontTx/>
              <a:buNone/>
            </a:pPr>
            <a:endParaRPr lang="en-GB" altLang="en-US" sz="2800">
              <a:ea typeface="ＭＳ Ｐゴシック" charset="-128"/>
            </a:endParaRPr>
          </a:p>
          <a:p>
            <a:pPr>
              <a:buFontTx/>
              <a:buNone/>
            </a:pPr>
            <a:endParaRPr lang="en-GB" altLang="en-US" sz="2800">
              <a:ea typeface="ＭＳ Ｐゴシック" charset="-128"/>
            </a:endParaRPr>
          </a:p>
          <a:p>
            <a:pPr>
              <a:buFontTx/>
              <a:buNone/>
            </a:pPr>
            <a:endParaRPr lang="en-GB" altLang="en-US" sz="2800">
              <a:ea typeface="ＭＳ Ｐゴシック" charset="-128"/>
            </a:endParaRPr>
          </a:p>
          <a:p>
            <a:pPr>
              <a:buFontTx/>
              <a:buNone/>
            </a:pPr>
            <a:endParaRPr lang="en-GB" altLang="en-US" sz="2800">
              <a:ea typeface="ＭＳ Ｐゴシック" charset="-128"/>
            </a:endParaRPr>
          </a:p>
          <a:p>
            <a:pPr>
              <a:buFontTx/>
              <a:buNone/>
            </a:pPr>
            <a:r>
              <a:rPr lang="en-GB" altLang="en-US" sz="1600">
                <a:ea typeface="ＭＳ Ｐゴシック" charset="-128"/>
              </a:rPr>
              <a:t>	</a:t>
            </a:r>
          </a:p>
          <a:p>
            <a:pPr>
              <a:buFontTx/>
              <a:buNone/>
            </a:pPr>
            <a:r>
              <a:rPr lang="en-GB" altLang="en-US" sz="1600">
                <a:ea typeface="ＭＳ Ｐゴシック" charset="-128"/>
              </a:rPr>
              <a:t>	</a:t>
            </a:r>
          </a:p>
          <a:p>
            <a:pPr>
              <a:buFontTx/>
              <a:buNone/>
            </a:pPr>
            <a:r>
              <a:rPr lang="en-GB" altLang="en-US" sz="1200">
                <a:ea typeface="ＭＳ Ｐゴシック" charset="-128"/>
              </a:rPr>
              <a:t>“Theory of Knowledge for the IB Diploma”, Richard van de Lagemaat, Cambridge University Press</a:t>
            </a:r>
            <a:endParaRPr lang="en-US" altLang="en-US" sz="1200">
              <a:ea typeface="ＭＳ Ｐゴシック" charset="-128"/>
            </a:endParaRPr>
          </a:p>
        </p:txBody>
      </p:sp>
      <p:pic>
        <p:nvPicPr>
          <p:cNvPr id="138244" name="Picture 5" descr="Young-People-T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34750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7" descr="puppybas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2743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altLang="en-US">
                <a:ea typeface="ＭＳ Ｐゴシック" charset="-128"/>
              </a:rPr>
              <a:t>False dilemma</a:t>
            </a:r>
            <a:endParaRPr lang="en-US" altLang="en-US">
              <a:ea typeface="ＭＳ Ｐゴシック" charset="-128"/>
            </a:endParaRPr>
          </a:p>
        </p:txBody>
      </p:sp>
      <p:sp>
        <p:nvSpPr>
          <p:cNvPr id="140291" name="Rectangle 3"/>
          <p:cNvSpPr>
            <a:spLocks noGrp="1" noChangeArrowheads="1"/>
          </p:cNvSpPr>
          <p:nvPr>
            <p:ph type="body" idx="1"/>
          </p:nvPr>
        </p:nvSpPr>
        <p:spPr/>
        <p:txBody>
          <a:bodyPr/>
          <a:lstStyle/>
          <a:p>
            <a:pPr>
              <a:lnSpc>
                <a:spcPct val="90000"/>
              </a:lnSpc>
              <a:buFontTx/>
              <a:buNone/>
            </a:pPr>
            <a:r>
              <a:rPr lang="en-GB" altLang="en-US">
                <a:ea typeface="ＭＳ Ｐゴシック" charset="-128"/>
              </a:rPr>
              <a:t>	Assuming that only a limited number of alternatives exist.</a:t>
            </a: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endParaRPr lang="en-GB" altLang="en-US">
              <a:ea typeface="ＭＳ Ｐゴシック" charset="-128"/>
            </a:endParaRPr>
          </a:p>
          <a:p>
            <a:pPr>
              <a:lnSpc>
                <a:spcPct val="90000"/>
              </a:lnSpc>
              <a:buFontTx/>
              <a:buNone/>
            </a:pPr>
            <a:r>
              <a:rPr lang="en-GB" altLang="en-US" sz="1800">
                <a:ea typeface="ＭＳ Ｐゴシック" charset="-128"/>
              </a:rPr>
              <a:t>	</a:t>
            </a:r>
          </a:p>
          <a:p>
            <a:pPr>
              <a:lnSpc>
                <a:spcPct val="90000"/>
              </a:lnSpc>
              <a:buFontTx/>
              <a:buNone/>
            </a:pPr>
            <a:r>
              <a:rPr lang="en-GB" altLang="en-US" sz="1800">
                <a:ea typeface="ＭＳ Ｐゴシック" charset="-128"/>
              </a:rPr>
              <a:t>	</a:t>
            </a:r>
          </a:p>
          <a:p>
            <a:pPr>
              <a:lnSpc>
                <a:spcPct val="90000"/>
              </a:lnSpc>
              <a:buFontTx/>
              <a:buNone/>
            </a:pPr>
            <a:r>
              <a:rPr lang="en-GB" altLang="en-US" sz="1400">
                <a:ea typeface="ＭＳ Ｐゴシック" charset="-128"/>
              </a:rPr>
              <a:t>“Theory of Knowledge for the IB Diploma”, Richard van de Lagemaat, Cambridge University Press</a:t>
            </a:r>
            <a:endParaRPr lang="en-US" altLang="en-US" sz="1400">
              <a:ea typeface="ＭＳ Ｐゴシック" charset="-128"/>
            </a:endParaRPr>
          </a:p>
        </p:txBody>
      </p:sp>
      <p:pic>
        <p:nvPicPr>
          <p:cNvPr id="140292" name="Picture 7" descr="sea%20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0"/>
            <a:ext cx="3021013"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GB" altLang="en-US">
                <a:ea typeface="ＭＳ Ｐゴシック" charset="-128"/>
              </a:rPr>
              <a:t>Loaded question</a:t>
            </a:r>
            <a:endParaRPr lang="en-US" altLang="en-US">
              <a:ea typeface="ＭＳ Ｐゴシック" charset="-128"/>
            </a:endParaRPr>
          </a:p>
        </p:txBody>
      </p:sp>
      <p:sp>
        <p:nvSpPr>
          <p:cNvPr id="142339" name="Rectangle 3"/>
          <p:cNvSpPr>
            <a:spLocks noGrp="1" noChangeArrowheads="1"/>
          </p:cNvSpPr>
          <p:nvPr>
            <p:ph type="body" idx="1"/>
          </p:nvPr>
        </p:nvSpPr>
        <p:spPr/>
        <p:txBody>
          <a:bodyPr/>
          <a:lstStyle/>
          <a:p>
            <a:pPr>
              <a:buFontTx/>
              <a:buNone/>
            </a:pPr>
            <a:r>
              <a:rPr lang="en-GB" altLang="en-US">
                <a:ea typeface="ＭＳ Ｐゴシック" charset="-128"/>
              </a:rPr>
              <a:t>	A question that is biased because it contains a built-in assumption.</a:t>
            </a:r>
            <a:endParaRPr lang="en-US" altLang="en-US">
              <a:ea typeface="ＭＳ Ｐゴシック" charset="-128"/>
            </a:endParaRPr>
          </a:p>
        </p:txBody>
      </p:sp>
      <p:sp>
        <p:nvSpPr>
          <p:cNvPr id="142340" name="Rectangle 6"/>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pic>
        <p:nvPicPr>
          <p:cNvPr id="142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32893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ea typeface="ＭＳ Ｐゴシック" charset="-128"/>
              </a:rPr>
              <a:t>Who stole the horse?</a:t>
            </a:r>
          </a:p>
        </p:txBody>
      </p:sp>
      <p:sp>
        <p:nvSpPr>
          <p:cNvPr id="27651" name="Text Placeholder 2"/>
          <p:cNvSpPr>
            <a:spLocks noGrp="1"/>
          </p:cNvSpPr>
          <p:nvPr>
            <p:ph type="body" sz="half" idx="1"/>
          </p:nvPr>
        </p:nvSpPr>
        <p:spPr/>
        <p:txBody>
          <a:bodyPr/>
          <a:lstStyle/>
          <a:p>
            <a:endParaRPr lang="en-US" altLang="en-US">
              <a:ea typeface="ＭＳ Ｐゴシック" charset="-128"/>
            </a:endParaRPr>
          </a:p>
        </p:txBody>
      </p:sp>
      <p:sp>
        <p:nvSpPr>
          <p:cNvPr id="27652" name="Content Placeholder 3"/>
          <p:cNvSpPr>
            <a:spLocks noGrp="1"/>
          </p:cNvSpPr>
          <p:nvPr>
            <p:ph sz="quarter" idx="2"/>
          </p:nvPr>
        </p:nvSpPr>
        <p:spPr/>
        <p:txBody>
          <a:bodyPr/>
          <a:lstStyle/>
          <a:p>
            <a:endParaRPr lang="en-US" altLang="en-US">
              <a:ea typeface="ＭＳ Ｐゴシック" charset="-128"/>
            </a:endParaRPr>
          </a:p>
        </p:txBody>
      </p:sp>
      <p:sp>
        <p:nvSpPr>
          <p:cNvPr id="27653" name="Content Placeholder 4"/>
          <p:cNvSpPr>
            <a:spLocks noGrp="1"/>
          </p:cNvSpPr>
          <p:nvPr>
            <p:ph sz="quarter" idx="3"/>
          </p:nvPr>
        </p:nvSpPr>
        <p:spPr/>
        <p:txBody>
          <a:bodyPr/>
          <a:lstStyle/>
          <a:p>
            <a:endParaRPr lang="en-US" altLang="en-US">
              <a:ea typeface="ＭＳ Ｐゴシック" charset="-128"/>
            </a:endParaRPr>
          </a:p>
        </p:txBody>
      </p:sp>
      <p:pic>
        <p:nvPicPr>
          <p:cNvPr id="27654" name="Picture 4" descr="th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573463"/>
            <a:ext cx="27622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68313" y="274638"/>
            <a:ext cx="8218487" cy="1930400"/>
          </a:xfrm>
        </p:spPr>
        <p:txBody>
          <a:bodyPr/>
          <a:lstStyle/>
          <a:p>
            <a:r>
              <a:rPr lang="en-GB" altLang="en-US" sz="4000">
                <a:ea typeface="ＭＳ Ｐゴシック" charset="-128"/>
              </a:rPr>
              <a:t>In each of the following cases, decide which best applies to the argument.</a:t>
            </a:r>
            <a:endParaRPr lang="en-US" altLang="en-US" sz="4000">
              <a:ea typeface="ＭＳ Ｐゴシック" charset="-128"/>
            </a:endParaRPr>
          </a:p>
        </p:txBody>
      </p:sp>
      <p:sp>
        <p:nvSpPr>
          <p:cNvPr id="144387" name="Rectangle 3"/>
          <p:cNvSpPr>
            <a:spLocks noGrp="1" noChangeArrowheads="1"/>
          </p:cNvSpPr>
          <p:nvPr>
            <p:ph type="body" idx="1"/>
          </p:nvPr>
        </p:nvSpPr>
        <p:spPr/>
        <p:txBody>
          <a:bodyPr/>
          <a:lstStyle/>
          <a:p>
            <a:pPr>
              <a:buFontTx/>
              <a:buNone/>
            </a:pPr>
            <a:r>
              <a:rPr lang="en-GB" altLang="en-US">
                <a:ea typeface="ＭＳ Ｐゴシック" charset="-128"/>
              </a:rPr>
              <a:t>	</a:t>
            </a:r>
          </a:p>
          <a:p>
            <a:pPr>
              <a:buFontTx/>
              <a:buNone/>
            </a:pPr>
            <a:r>
              <a:rPr lang="en-GB" altLang="en-US">
                <a:ea typeface="ＭＳ Ｐゴシック" charset="-128"/>
              </a:rPr>
              <a:t>	Hasty generalisation, post hoc ergo propter hoc, circular reasoning, ad hominem, special pleading, ad ignorantium, false dilemma, false analogy, equivocation, loaded question.</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ltLang="en-US">
                <a:ea typeface="ＭＳ Ｐゴシック" charset="-128"/>
              </a:rPr>
              <a:t>1.</a:t>
            </a:r>
            <a:endParaRPr lang="en-US" altLang="en-US">
              <a:ea typeface="ＭＳ Ｐゴシック" charset="-128"/>
            </a:endParaRPr>
          </a:p>
        </p:txBody>
      </p:sp>
      <p:sp>
        <p:nvSpPr>
          <p:cNvPr id="146435" name="Rectangle 3"/>
          <p:cNvSpPr>
            <a:spLocks noGrp="1" noChangeArrowheads="1"/>
          </p:cNvSpPr>
          <p:nvPr>
            <p:ph type="body" idx="1"/>
          </p:nvPr>
        </p:nvSpPr>
        <p:spPr/>
        <p:txBody>
          <a:bodyPr/>
          <a:lstStyle/>
          <a:p>
            <a:pPr>
              <a:buFontTx/>
              <a:buNone/>
            </a:pPr>
            <a:r>
              <a:rPr lang="en-GB" altLang="en-US">
                <a:ea typeface="ＭＳ Ｐゴシック" charset="-128"/>
              </a:rPr>
              <a:t>	Since strict gun control laws were introduced in Dodge City, the crime rate has risen. This shows that gun control does nothing to reduce crime.</a:t>
            </a:r>
            <a:endParaRPr lang="en-US" altLang="en-US">
              <a:ea typeface="ＭＳ Ｐゴシック" charset="-128"/>
            </a:endParaRPr>
          </a:p>
        </p:txBody>
      </p:sp>
      <p:sp>
        <p:nvSpPr>
          <p:cNvPr id="146436"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46437"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46438" name="Picture 7" descr="Hold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76638"/>
            <a:ext cx="32766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altLang="en-US">
                <a:solidFill>
                  <a:srgbClr val="FF0000"/>
                </a:solidFill>
                <a:ea typeface="ＭＳ Ｐゴシック" charset="-128"/>
              </a:rPr>
              <a:t>post hoc ergo propter hoc</a:t>
            </a:r>
            <a:endParaRPr lang="en-US" altLang="en-US">
              <a:solidFill>
                <a:srgbClr val="FF0000"/>
              </a:solidFill>
              <a:ea typeface="ＭＳ Ｐゴシック" charset="-128"/>
            </a:endParaRPr>
          </a:p>
        </p:txBody>
      </p:sp>
      <p:sp>
        <p:nvSpPr>
          <p:cNvPr id="148483" name="Rectangle 3"/>
          <p:cNvSpPr>
            <a:spLocks noGrp="1" noChangeArrowheads="1"/>
          </p:cNvSpPr>
          <p:nvPr>
            <p:ph type="body" idx="1"/>
          </p:nvPr>
        </p:nvSpPr>
        <p:spPr/>
        <p:txBody>
          <a:bodyPr/>
          <a:lstStyle/>
          <a:p>
            <a:pPr>
              <a:buFontTx/>
              <a:buNone/>
            </a:pPr>
            <a:r>
              <a:rPr lang="en-GB" altLang="en-US">
                <a:ea typeface="ＭＳ Ｐゴシック" charset="-128"/>
              </a:rPr>
              <a:t>	Since strict gun control laws were introduced in Dodge City, the crime rate has risen. This shows that gun control does nothing to reduce crime.</a:t>
            </a:r>
            <a:endParaRPr lang="en-US" altLang="en-US">
              <a:ea typeface="ＭＳ Ｐゴシック" charset="-128"/>
            </a:endParaRPr>
          </a:p>
        </p:txBody>
      </p:sp>
      <p:pic>
        <p:nvPicPr>
          <p:cNvPr id="148484" name="Picture 4" descr="Hold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76638"/>
            <a:ext cx="32766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altLang="en-US">
                <a:ea typeface="ＭＳ Ｐゴシック" charset="-128"/>
              </a:rPr>
              <a:t>2.</a:t>
            </a:r>
            <a:endParaRPr lang="en-US" altLang="en-US">
              <a:ea typeface="ＭＳ Ｐゴシック" charset="-128"/>
            </a:endParaRPr>
          </a:p>
        </p:txBody>
      </p:sp>
      <p:sp>
        <p:nvSpPr>
          <p:cNvPr id="150531" name="Rectangle 3"/>
          <p:cNvSpPr>
            <a:spLocks noGrp="1" noChangeArrowheads="1"/>
          </p:cNvSpPr>
          <p:nvPr>
            <p:ph type="body" idx="1"/>
          </p:nvPr>
        </p:nvSpPr>
        <p:spPr/>
        <p:txBody>
          <a:bodyPr/>
          <a:lstStyle/>
          <a:p>
            <a:pPr>
              <a:buFontTx/>
              <a:buNone/>
            </a:pPr>
            <a:r>
              <a:rPr lang="en-GB" altLang="en-US">
                <a:ea typeface="ＭＳ Ｐゴシック" charset="-128"/>
              </a:rPr>
              <a:t>	</a:t>
            </a:r>
            <a:r>
              <a:rPr lang="en-US" altLang="en-US">
                <a:ea typeface="ＭＳ Ｐゴシック" charset="-128"/>
              </a:rPr>
              <a:t>Emmeline</a:t>
            </a:r>
            <a:r>
              <a:rPr lang="en-GB" altLang="en-US">
                <a:ea typeface="ＭＳ Ｐゴシック" charset="-128"/>
              </a:rPr>
              <a:t> said she trusted me, and she must be telling the truth because she wouldn’t lie to someone that she trusted.</a:t>
            </a:r>
            <a:endParaRPr lang="en-US" altLang="en-US">
              <a:ea typeface="ＭＳ Ｐゴシック" charset="-128"/>
            </a:endParaRPr>
          </a:p>
        </p:txBody>
      </p:sp>
      <p:sp>
        <p:nvSpPr>
          <p:cNvPr id="150532"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50533"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50534" name="Picture 7" descr="Emmi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284538"/>
            <a:ext cx="15652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GB" altLang="en-US">
                <a:solidFill>
                  <a:srgbClr val="FF0000"/>
                </a:solidFill>
                <a:ea typeface="ＭＳ Ｐゴシック" charset="-128"/>
              </a:rPr>
              <a:t>circular reasoning</a:t>
            </a:r>
            <a:endParaRPr lang="en-US" altLang="en-US">
              <a:solidFill>
                <a:srgbClr val="FF0000"/>
              </a:solidFill>
              <a:ea typeface="ＭＳ Ｐゴシック" charset="-128"/>
            </a:endParaRPr>
          </a:p>
        </p:txBody>
      </p:sp>
      <p:sp>
        <p:nvSpPr>
          <p:cNvPr id="152579" name="Rectangle 3"/>
          <p:cNvSpPr>
            <a:spLocks noGrp="1" noChangeArrowheads="1"/>
          </p:cNvSpPr>
          <p:nvPr>
            <p:ph type="body" idx="1"/>
          </p:nvPr>
        </p:nvSpPr>
        <p:spPr/>
        <p:txBody>
          <a:bodyPr/>
          <a:lstStyle/>
          <a:p>
            <a:pPr>
              <a:buFontTx/>
              <a:buNone/>
            </a:pPr>
            <a:r>
              <a:rPr lang="en-GB" altLang="en-US">
                <a:ea typeface="ＭＳ Ｐゴシック" charset="-128"/>
              </a:rPr>
              <a:t>	</a:t>
            </a:r>
            <a:r>
              <a:rPr lang="en-US" altLang="en-US">
                <a:ea typeface="ＭＳ Ｐゴシック" charset="-128"/>
              </a:rPr>
              <a:t>Emmeline</a:t>
            </a:r>
            <a:r>
              <a:rPr lang="en-GB" altLang="en-US">
                <a:ea typeface="ＭＳ Ｐゴシック" charset="-128"/>
              </a:rPr>
              <a:t> said she trusted me, and she must be telling the truth because she wouldn’t lie to someone that she trusted.</a:t>
            </a:r>
            <a:endParaRPr lang="en-US" altLang="en-US">
              <a:ea typeface="ＭＳ Ｐゴシック" charset="-128"/>
            </a:endParaRPr>
          </a:p>
        </p:txBody>
      </p:sp>
      <p:sp>
        <p:nvSpPr>
          <p:cNvPr id="152580"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pic>
        <p:nvPicPr>
          <p:cNvPr id="152581" name="Picture 6" descr="Emmi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284538"/>
            <a:ext cx="15652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ltLang="en-US">
                <a:ea typeface="ＭＳ Ｐゴシック" charset="-128"/>
              </a:rPr>
              <a:t>3. </a:t>
            </a:r>
            <a:endParaRPr lang="en-US" altLang="en-US">
              <a:ea typeface="ＭＳ Ｐゴシック" charset="-128"/>
            </a:endParaRPr>
          </a:p>
        </p:txBody>
      </p:sp>
      <p:sp>
        <p:nvSpPr>
          <p:cNvPr id="154627" name="Rectangle 3"/>
          <p:cNvSpPr>
            <a:spLocks noGrp="1" noChangeArrowheads="1"/>
          </p:cNvSpPr>
          <p:nvPr>
            <p:ph type="body" idx="1"/>
          </p:nvPr>
        </p:nvSpPr>
        <p:spPr/>
        <p:txBody>
          <a:bodyPr/>
          <a:lstStyle/>
          <a:p>
            <a:pPr>
              <a:buFontTx/>
              <a:buNone/>
            </a:pPr>
            <a:r>
              <a:rPr lang="en-GB" altLang="en-US">
                <a:ea typeface="ＭＳ Ｐゴシック" charset="-128"/>
              </a:rPr>
              <a:t>	The ends justifies the means. After all, if you want to make omelettes, you have to break eggs.</a:t>
            </a:r>
            <a:endParaRPr lang="en-US" altLang="en-US">
              <a:ea typeface="ＭＳ Ｐゴシック" charset="-128"/>
            </a:endParaRPr>
          </a:p>
        </p:txBody>
      </p:sp>
      <p:sp>
        <p:nvSpPr>
          <p:cNvPr id="154628"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54629"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54630" name="Picture 7" descr="police_ncaprotest_6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781300"/>
            <a:ext cx="2354263"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altLang="en-US">
                <a:solidFill>
                  <a:srgbClr val="FF0000"/>
                </a:solidFill>
                <a:ea typeface="ＭＳ Ｐゴシック" charset="-128"/>
              </a:rPr>
              <a:t>false analogy</a:t>
            </a:r>
            <a:endParaRPr lang="en-US" altLang="en-US">
              <a:solidFill>
                <a:srgbClr val="FF0000"/>
              </a:solidFill>
              <a:ea typeface="ＭＳ Ｐゴシック" charset="-128"/>
            </a:endParaRPr>
          </a:p>
        </p:txBody>
      </p:sp>
      <p:sp>
        <p:nvSpPr>
          <p:cNvPr id="156675" name="Rectangle 3"/>
          <p:cNvSpPr>
            <a:spLocks noGrp="1" noChangeArrowheads="1"/>
          </p:cNvSpPr>
          <p:nvPr>
            <p:ph type="body" idx="1"/>
          </p:nvPr>
        </p:nvSpPr>
        <p:spPr/>
        <p:txBody>
          <a:bodyPr/>
          <a:lstStyle/>
          <a:p>
            <a:pPr>
              <a:buFontTx/>
              <a:buNone/>
            </a:pPr>
            <a:r>
              <a:rPr lang="en-GB" altLang="en-US">
                <a:ea typeface="ＭＳ Ｐゴシック" charset="-128"/>
              </a:rPr>
              <a:t>	The ends justifies the means. After all, if you want to make omelettes, you have to break eggs.</a:t>
            </a:r>
            <a:endParaRPr lang="en-US" altLang="en-US">
              <a:ea typeface="ＭＳ Ｐゴシック" charset="-128"/>
            </a:endParaRPr>
          </a:p>
        </p:txBody>
      </p:sp>
      <p:pic>
        <p:nvPicPr>
          <p:cNvPr id="156676" name="Picture 4" descr="police_ncaprotest_6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24175"/>
            <a:ext cx="26622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ltLang="en-US">
                <a:ea typeface="ＭＳ Ｐゴシック" charset="-128"/>
              </a:rPr>
              <a:t>4. </a:t>
            </a:r>
            <a:endParaRPr lang="en-US" altLang="en-US">
              <a:ea typeface="ＭＳ Ｐゴシック" charset="-128"/>
            </a:endParaRPr>
          </a:p>
        </p:txBody>
      </p:sp>
      <p:sp>
        <p:nvSpPr>
          <p:cNvPr id="158723" name="Rectangle 3"/>
          <p:cNvSpPr>
            <a:spLocks noGrp="1" noChangeArrowheads="1"/>
          </p:cNvSpPr>
          <p:nvPr>
            <p:ph type="body" idx="1"/>
          </p:nvPr>
        </p:nvSpPr>
        <p:spPr/>
        <p:txBody>
          <a:bodyPr/>
          <a:lstStyle/>
          <a:p>
            <a:pPr>
              <a:buFontTx/>
              <a:buNone/>
            </a:pPr>
            <a:r>
              <a:rPr lang="en-GB" altLang="en-US">
                <a:ea typeface="ＭＳ Ｐゴシック" charset="-128"/>
              </a:rPr>
              <a:t>	That can’t be right, none of my friends would believe it.</a:t>
            </a:r>
            <a:endParaRPr lang="en-US" altLang="en-US">
              <a:ea typeface="ＭＳ Ｐゴシック" charset="-128"/>
            </a:endParaRPr>
          </a:p>
        </p:txBody>
      </p:sp>
      <p:sp>
        <p:nvSpPr>
          <p:cNvPr id="158724"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58725"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altLang="en-US">
                <a:solidFill>
                  <a:srgbClr val="FF0000"/>
                </a:solidFill>
                <a:ea typeface="ＭＳ Ｐゴシック" charset="-128"/>
              </a:rPr>
              <a:t>ad hominem</a:t>
            </a:r>
            <a:endParaRPr lang="en-US" altLang="en-US">
              <a:solidFill>
                <a:srgbClr val="FF0000"/>
              </a:solidFill>
              <a:ea typeface="ＭＳ Ｐゴシック" charset="-128"/>
            </a:endParaRPr>
          </a:p>
        </p:txBody>
      </p:sp>
      <p:sp>
        <p:nvSpPr>
          <p:cNvPr id="160771" name="Rectangle 3"/>
          <p:cNvSpPr>
            <a:spLocks noGrp="1" noChangeArrowheads="1"/>
          </p:cNvSpPr>
          <p:nvPr>
            <p:ph type="body" idx="1"/>
          </p:nvPr>
        </p:nvSpPr>
        <p:spPr/>
        <p:txBody>
          <a:bodyPr/>
          <a:lstStyle/>
          <a:p>
            <a:pPr>
              <a:buFontTx/>
              <a:buNone/>
            </a:pPr>
            <a:r>
              <a:rPr lang="en-GB" altLang="en-US">
                <a:ea typeface="ＭＳ Ｐゴシック" charset="-128"/>
              </a:rPr>
              <a:t>	That can’t be right, non of my friends would believe it.</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altLang="en-US">
                <a:ea typeface="ＭＳ Ｐゴシック" charset="-128"/>
              </a:rPr>
              <a:t>5. </a:t>
            </a:r>
            <a:endParaRPr lang="en-US" altLang="en-US">
              <a:ea typeface="ＭＳ Ｐゴシック" charset="-128"/>
            </a:endParaRPr>
          </a:p>
        </p:txBody>
      </p:sp>
      <p:sp>
        <p:nvSpPr>
          <p:cNvPr id="162819" name="Rectangle 3"/>
          <p:cNvSpPr>
            <a:spLocks noGrp="1" noChangeArrowheads="1"/>
          </p:cNvSpPr>
          <p:nvPr>
            <p:ph type="body" idx="1"/>
          </p:nvPr>
        </p:nvSpPr>
        <p:spPr/>
        <p:txBody>
          <a:bodyPr/>
          <a:lstStyle/>
          <a:p>
            <a:pPr>
              <a:buFontTx/>
              <a:buNone/>
            </a:pPr>
            <a:r>
              <a:rPr lang="en-GB" altLang="en-US">
                <a:ea typeface="ＭＳ Ｐゴシック" charset="-128"/>
              </a:rPr>
              <a:t>	Since many great scientists have believed in God, there must be some truth in religion.</a:t>
            </a:r>
            <a:endParaRPr lang="en-US" altLang="en-US">
              <a:ea typeface="ＭＳ Ｐゴシック" charset="-128"/>
            </a:endParaRPr>
          </a:p>
        </p:txBody>
      </p:sp>
      <p:sp>
        <p:nvSpPr>
          <p:cNvPr id="162820"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62821"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62822" name="Picture 7"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285273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a:ea typeface="ＭＳ Ｐゴシック" charset="-128"/>
              </a:rPr>
              <a:t>Holme’s reasoning</a:t>
            </a:r>
            <a:endParaRPr lang="en-US" altLang="en-US">
              <a:ea typeface="ＭＳ Ｐゴシック" charset="-128"/>
            </a:endParaRPr>
          </a:p>
        </p:txBody>
      </p:sp>
      <p:sp>
        <p:nvSpPr>
          <p:cNvPr id="29699" name="Rectangle 3"/>
          <p:cNvSpPr>
            <a:spLocks noGrp="1" noChangeArrowheads="1"/>
          </p:cNvSpPr>
          <p:nvPr>
            <p:ph type="body" sz="half" idx="1"/>
          </p:nvPr>
        </p:nvSpPr>
        <p:spPr>
          <a:xfrm>
            <a:off x="457200" y="1600200"/>
            <a:ext cx="7931150" cy="4525963"/>
          </a:xfrm>
        </p:spPr>
        <p:txBody>
          <a:bodyPr/>
          <a:lstStyle/>
          <a:p>
            <a:pPr eaLnBrk="1" hangingPunct="1">
              <a:buFontTx/>
              <a:buNone/>
            </a:pPr>
            <a:r>
              <a:rPr lang="en-GB" altLang="en-US" sz="2800">
                <a:ea typeface="ＭＳ Ｐゴシック" charset="-128"/>
              </a:rPr>
              <a:t>	The solution to the crime hinges on the fact that the guard dog did not bark in the night, and from this Holmes deduces that the thief must have been known to the dog.</a:t>
            </a:r>
            <a:endParaRPr lang="en-US" altLang="en-US" sz="2800">
              <a:ea typeface="ＭＳ Ｐゴシック" charset="-128"/>
            </a:endParaRPr>
          </a:p>
        </p:txBody>
      </p:sp>
      <p:pic>
        <p:nvPicPr>
          <p:cNvPr id="29700" name="Picture 4" descr="thief"/>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03350" y="3573463"/>
            <a:ext cx="2762250" cy="2905125"/>
          </a:xfrm>
          <a:noFill/>
        </p:spPr>
      </p:pic>
      <p:pic>
        <p:nvPicPr>
          <p:cNvPr id="29701" name="Picture 6" descr="dog no backgroun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32588" y="5300663"/>
            <a:ext cx="1047750" cy="1047750"/>
          </a:xfrm>
          <a:noFill/>
        </p:spPr>
      </p:pic>
      <p:sp>
        <p:nvSpPr>
          <p:cNvPr id="29702" name="AutoShape 8"/>
          <p:cNvSpPr>
            <a:spLocks noChangeArrowheads="1"/>
          </p:cNvSpPr>
          <p:nvPr/>
        </p:nvSpPr>
        <p:spPr bwMode="auto">
          <a:xfrm>
            <a:off x="4643438" y="3933825"/>
            <a:ext cx="1873250" cy="574675"/>
          </a:xfrm>
          <a:prstGeom prst="wedgeRoundRectCallout">
            <a:avLst>
              <a:gd name="adj1" fmla="val 68644"/>
              <a:gd name="adj2" fmla="val 235361"/>
              <a:gd name="adj3" fmla="val 16667"/>
            </a:avLst>
          </a:prstGeom>
          <a:solidFill>
            <a:srgbClr val="FF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GB" altLang="en-US"/>
              <a:t>I know him!</a:t>
            </a:r>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altLang="en-US">
                <a:solidFill>
                  <a:srgbClr val="FF0000"/>
                </a:solidFill>
                <a:ea typeface="ＭＳ Ｐゴシック" charset="-128"/>
              </a:rPr>
              <a:t>ad hominem</a:t>
            </a:r>
            <a:endParaRPr lang="en-US" altLang="en-US">
              <a:solidFill>
                <a:srgbClr val="FF0000"/>
              </a:solidFill>
              <a:ea typeface="ＭＳ Ｐゴシック" charset="-128"/>
            </a:endParaRPr>
          </a:p>
        </p:txBody>
      </p:sp>
      <p:sp>
        <p:nvSpPr>
          <p:cNvPr id="164867" name="Rectangle 3"/>
          <p:cNvSpPr>
            <a:spLocks noGrp="1" noChangeArrowheads="1"/>
          </p:cNvSpPr>
          <p:nvPr>
            <p:ph type="body" idx="1"/>
          </p:nvPr>
        </p:nvSpPr>
        <p:spPr/>
        <p:txBody>
          <a:bodyPr/>
          <a:lstStyle/>
          <a:p>
            <a:pPr>
              <a:buFontTx/>
              <a:buNone/>
            </a:pPr>
            <a:r>
              <a:rPr lang="en-GB" altLang="en-US">
                <a:ea typeface="ＭＳ Ｐゴシック" charset="-128"/>
              </a:rPr>
              <a:t>	Since many great scientists have believed in God, there must be some truth in religion.</a:t>
            </a:r>
            <a:endParaRPr lang="en-US" altLang="en-US">
              <a:ea typeface="ＭＳ Ｐゴシック" charset="-128"/>
            </a:endParaRPr>
          </a:p>
        </p:txBody>
      </p:sp>
      <p:pic>
        <p:nvPicPr>
          <p:cNvPr id="164868" name="Picture 4"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285273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6" descr="IMG_3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0985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2"/>
          <p:cNvSpPr>
            <a:spLocks noGrp="1" noChangeArrowheads="1"/>
          </p:cNvSpPr>
          <p:nvPr>
            <p:ph type="title"/>
          </p:nvPr>
        </p:nvSpPr>
        <p:spPr/>
        <p:txBody>
          <a:bodyPr/>
          <a:lstStyle/>
          <a:p>
            <a:r>
              <a:rPr lang="en-GB" altLang="en-US">
                <a:ea typeface="ＭＳ Ｐゴシック" charset="-128"/>
              </a:rPr>
              <a:t>6. </a:t>
            </a:r>
            <a:endParaRPr lang="en-US" altLang="en-US">
              <a:ea typeface="ＭＳ Ｐゴシック" charset="-128"/>
            </a:endParaRPr>
          </a:p>
        </p:txBody>
      </p:sp>
      <p:sp>
        <p:nvSpPr>
          <p:cNvPr id="166916" name="Rectangle 7"/>
          <p:cNvSpPr>
            <a:spLocks noChangeArrowheads="1"/>
          </p:cNvSpPr>
          <p:nvPr/>
        </p:nvSpPr>
        <p:spPr bwMode="auto">
          <a:xfrm>
            <a:off x="1447800" y="2514600"/>
            <a:ext cx="19812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166917" name="Rectangle 8"/>
          <p:cNvSpPr>
            <a:spLocks noChangeArrowheads="1"/>
          </p:cNvSpPr>
          <p:nvPr/>
        </p:nvSpPr>
        <p:spPr bwMode="auto">
          <a:xfrm>
            <a:off x="5105400" y="2362200"/>
            <a:ext cx="19812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166918" name="Rectangle 9"/>
          <p:cNvSpPr>
            <a:spLocks noChangeArrowheads="1"/>
          </p:cNvSpPr>
          <p:nvPr/>
        </p:nvSpPr>
        <p:spPr bwMode="auto">
          <a:xfrm>
            <a:off x="3352800" y="2514600"/>
            <a:ext cx="2057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166919" name="Rectangle 3"/>
          <p:cNvSpPr>
            <a:spLocks noGrp="1" noChangeArrowheads="1"/>
          </p:cNvSpPr>
          <p:nvPr>
            <p:ph type="body" idx="1"/>
          </p:nvPr>
        </p:nvSpPr>
        <p:spPr/>
        <p:txBody>
          <a:bodyPr/>
          <a:lstStyle/>
          <a:p>
            <a:pPr>
              <a:buFontTx/>
              <a:buNone/>
            </a:pPr>
            <a:r>
              <a:rPr lang="en-GB" altLang="en-US">
                <a:ea typeface="ＭＳ Ｐゴシック" charset="-128"/>
              </a:rPr>
              <a:t>	</a:t>
            </a:r>
            <a:r>
              <a:rPr lang="en-US" altLang="en-US">
                <a:ea typeface="ＭＳ Ｐゴシック" charset="-128"/>
              </a:rPr>
              <a:t>Teddy and Seanne</a:t>
            </a:r>
            <a:r>
              <a:rPr lang="en-GB" altLang="en-US">
                <a:ea typeface="ＭＳ Ｐゴシック" charset="-128"/>
              </a:rPr>
              <a:t> got on very well on their two dates together. They are clearly well suited and should get married.</a:t>
            </a:r>
            <a:endParaRPr lang="en-US" altLang="en-US">
              <a:ea typeface="ＭＳ Ｐゴシック" charset="-128"/>
            </a:endParaRPr>
          </a:p>
        </p:txBody>
      </p:sp>
      <p:sp>
        <p:nvSpPr>
          <p:cNvPr id="166920"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66921"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a:solidFill>
                  <a:srgbClr val="FF0000"/>
                </a:solidFill>
                <a:ea typeface="ＭＳ Ｐゴシック" charset="-128"/>
              </a:rPr>
              <a:t>hasty generalisation</a:t>
            </a:r>
            <a:endParaRPr lang="en-US" altLang="en-US">
              <a:solidFill>
                <a:srgbClr val="FF0000"/>
              </a:solidFill>
              <a:ea typeface="ＭＳ Ｐゴシック" charset="-128"/>
            </a:endParaRPr>
          </a:p>
        </p:txBody>
      </p:sp>
      <p:sp>
        <p:nvSpPr>
          <p:cNvPr id="168963" name="Rectangle 3"/>
          <p:cNvSpPr>
            <a:spLocks noGrp="1" noChangeArrowheads="1"/>
          </p:cNvSpPr>
          <p:nvPr>
            <p:ph type="body" idx="1"/>
          </p:nvPr>
        </p:nvSpPr>
        <p:spPr/>
        <p:txBody>
          <a:bodyPr/>
          <a:lstStyle/>
          <a:p>
            <a:pPr>
              <a:buFontTx/>
              <a:buNone/>
            </a:pPr>
            <a:r>
              <a:rPr lang="en-GB" altLang="en-US">
                <a:ea typeface="ＭＳ Ｐゴシック" charset="-128"/>
              </a:rPr>
              <a:t>	</a:t>
            </a:r>
            <a:r>
              <a:rPr lang="en-US" altLang="en-US">
                <a:ea typeface="ＭＳ Ｐゴシック" charset="-128"/>
              </a:rPr>
              <a:t>Teddy and Seanne</a:t>
            </a:r>
            <a:r>
              <a:rPr lang="en-GB" altLang="en-US">
                <a:ea typeface="ＭＳ Ｐゴシック" charset="-128"/>
              </a:rPr>
              <a:t> got on very well on their two dates together. They are clearly well suited and should get married.</a:t>
            </a:r>
            <a:endParaRPr lang="en-US" altLang="en-US">
              <a:ea typeface="ＭＳ Ｐゴシック" charset="-128"/>
            </a:endParaRPr>
          </a:p>
        </p:txBody>
      </p:sp>
      <p:pic>
        <p:nvPicPr>
          <p:cNvPr id="168964" name="Picture 5" descr="IMG_3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42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altLang="en-US">
                <a:ea typeface="ＭＳ Ｐゴシック" charset="-128"/>
              </a:rPr>
              <a:t>7. </a:t>
            </a:r>
            <a:endParaRPr lang="en-US" altLang="en-US">
              <a:ea typeface="ＭＳ Ｐゴシック" charset="-128"/>
            </a:endParaRPr>
          </a:p>
        </p:txBody>
      </p:sp>
      <p:sp>
        <p:nvSpPr>
          <p:cNvPr id="171011" name="Rectangle 3"/>
          <p:cNvSpPr>
            <a:spLocks noGrp="1" noChangeArrowheads="1"/>
          </p:cNvSpPr>
          <p:nvPr>
            <p:ph type="body" idx="1"/>
          </p:nvPr>
        </p:nvSpPr>
        <p:spPr/>
        <p:txBody>
          <a:bodyPr/>
          <a:lstStyle/>
          <a:p>
            <a:pPr>
              <a:buFontTx/>
              <a:buNone/>
            </a:pPr>
            <a:r>
              <a:rPr lang="en-GB" altLang="en-US">
                <a:ea typeface="ＭＳ Ｐゴシック" charset="-128"/>
              </a:rPr>
              <a:t>	Do you want to be part of the solution, or part of the problem?</a:t>
            </a:r>
            <a:endParaRPr lang="en-US" altLang="en-US">
              <a:ea typeface="ＭＳ Ｐゴシック" charset="-128"/>
            </a:endParaRPr>
          </a:p>
        </p:txBody>
      </p:sp>
      <p:sp>
        <p:nvSpPr>
          <p:cNvPr id="171012"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71013" name="Picture 7" descr="global-warming-p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0"/>
            <a:ext cx="43434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Rectangle 8"/>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altLang="en-US">
                <a:solidFill>
                  <a:srgbClr val="FF0000"/>
                </a:solidFill>
                <a:ea typeface="ＭＳ Ｐゴシック" charset="-128"/>
              </a:rPr>
              <a:t>false dilemma</a:t>
            </a:r>
            <a:endParaRPr lang="en-US" altLang="en-US">
              <a:solidFill>
                <a:srgbClr val="FF0000"/>
              </a:solidFill>
              <a:ea typeface="ＭＳ Ｐゴシック" charset="-128"/>
            </a:endParaRPr>
          </a:p>
        </p:txBody>
      </p:sp>
      <p:sp>
        <p:nvSpPr>
          <p:cNvPr id="173059" name="Rectangle 3"/>
          <p:cNvSpPr>
            <a:spLocks noGrp="1" noChangeArrowheads="1"/>
          </p:cNvSpPr>
          <p:nvPr>
            <p:ph type="body" idx="1"/>
          </p:nvPr>
        </p:nvSpPr>
        <p:spPr/>
        <p:txBody>
          <a:bodyPr/>
          <a:lstStyle/>
          <a:p>
            <a:pPr>
              <a:buFontTx/>
              <a:buNone/>
            </a:pPr>
            <a:r>
              <a:rPr lang="en-GB" altLang="en-US">
                <a:ea typeface="ＭＳ Ｐゴシック" charset="-128"/>
              </a:rPr>
              <a:t>	Do you want to be part of the solution, or part of the problem?</a:t>
            </a:r>
            <a:endParaRPr lang="en-US" altLang="en-US">
              <a:ea typeface="ＭＳ Ｐゴシック" charset="-128"/>
            </a:endParaRPr>
          </a:p>
        </p:txBody>
      </p:sp>
      <p:pic>
        <p:nvPicPr>
          <p:cNvPr id="173060" name="Picture 4" descr="global-warming-p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0"/>
            <a:ext cx="43434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GB" altLang="en-US">
                <a:ea typeface="ＭＳ Ｐゴシック" charset="-128"/>
              </a:rPr>
              <a:t>8. </a:t>
            </a:r>
            <a:endParaRPr lang="en-US" altLang="en-US">
              <a:ea typeface="ＭＳ Ｐゴシック" charset="-128"/>
            </a:endParaRPr>
          </a:p>
        </p:txBody>
      </p:sp>
      <p:sp>
        <p:nvSpPr>
          <p:cNvPr id="175107" name="Rectangle 3"/>
          <p:cNvSpPr>
            <a:spLocks noGrp="1" noChangeArrowheads="1"/>
          </p:cNvSpPr>
          <p:nvPr>
            <p:ph type="body" idx="1"/>
          </p:nvPr>
        </p:nvSpPr>
        <p:spPr/>
        <p:txBody>
          <a:bodyPr/>
          <a:lstStyle/>
          <a:p>
            <a:pPr>
              <a:buFontTx/>
              <a:buNone/>
            </a:pPr>
            <a:r>
              <a:rPr lang="en-GB" altLang="en-US">
                <a:ea typeface="ＭＳ Ｐゴシック" charset="-128"/>
              </a:rPr>
              <a:t>	“I agree that you shouldn’t copy mp3s illegally, but I’ve only copied a few and I do buy tracks sometimes.”</a:t>
            </a:r>
            <a:endParaRPr lang="en-US" altLang="en-US">
              <a:ea typeface="ＭＳ Ｐゴシック" charset="-128"/>
            </a:endParaRPr>
          </a:p>
        </p:txBody>
      </p:sp>
      <p:sp>
        <p:nvSpPr>
          <p:cNvPr id="175108"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75109"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75110" name="Picture 7" descr="ipod-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2790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altLang="en-US">
                <a:solidFill>
                  <a:srgbClr val="FF0000"/>
                </a:solidFill>
                <a:ea typeface="ＭＳ Ｐゴシック" charset="-128"/>
              </a:rPr>
              <a:t>special pleading</a:t>
            </a:r>
            <a:endParaRPr lang="en-US" altLang="en-US">
              <a:solidFill>
                <a:srgbClr val="FF0000"/>
              </a:solidFill>
              <a:ea typeface="ＭＳ Ｐゴシック" charset="-128"/>
            </a:endParaRPr>
          </a:p>
        </p:txBody>
      </p:sp>
      <p:sp>
        <p:nvSpPr>
          <p:cNvPr id="177155" name="Rectangle 3"/>
          <p:cNvSpPr>
            <a:spLocks noGrp="1" noChangeArrowheads="1"/>
          </p:cNvSpPr>
          <p:nvPr>
            <p:ph type="body" idx="1"/>
          </p:nvPr>
        </p:nvSpPr>
        <p:spPr/>
        <p:txBody>
          <a:bodyPr/>
          <a:lstStyle/>
          <a:p>
            <a:pPr>
              <a:buFontTx/>
              <a:buNone/>
            </a:pPr>
            <a:r>
              <a:rPr lang="en-GB" altLang="en-US">
                <a:ea typeface="ＭＳ Ｐゴシック" charset="-128"/>
              </a:rPr>
              <a:t>	“I agree that you shouldn’t copy mp3s illegally, but I’ve only copied a few and I do buy tracks sometimes.”</a:t>
            </a:r>
            <a:endParaRPr lang="en-US" altLang="en-US">
              <a:ea typeface="ＭＳ Ｐゴシック" charset="-128"/>
            </a:endParaRPr>
          </a:p>
        </p:txBody>
      </p:sp>
      <p:pic>
        <p:nvPicPr>
          <p:cNvPr id="177156" name="Picture 4" descr="ipod-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2790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GB" altLang="en-US">
                <a:ea typeface="ＭＳ Ｐゴシック" charset="-128"/>
              </a:rPr>
              <a:t>9.</a:t>
            </a:r>
            <a:endParaRPr lang="en-US" altLang="en-US">
              <a:ea typeface="ＭＳ Ｐゴシック" charset="-128"/>
            </a:endParaRPr>
          </a:p>
        </p:txBody>
      </p:sp>
      <p:sp>
        <p:nvSpPr>
          <p:cNvPr id="179203" name="Rectangle 3"/>
          <p:cNvSpPr>
            <a:spLocks noGrp="1" noChangeArrowheads="1"/>
          </p:cNvSpPr>
          <p:nvPr>
            <p:ph type="body" idx="1"/>
          </p:nvPr>
        </p:nvSpPr>
        <p:spPr/>
        <p:txBody>
          <a:bodyPr/>
          <a:lstStyle/>
          <a:p>
            <a:pPr>
              <a:buFontTx/>
              <a:buNone/>
            </a:pPr>
            <a:r>
              <a:rPr lang="en-GB" altLang="en-US">
                <a:ea typeface="ＭＳ Ｐゴシック" charset="-128"/>
              </a:rPr>
              <a:t>	The average UK family has 2.5 children. The Smiths are average people, they must have 2.5 kids.</a:t>
            </a:r>
            <a:endParaRPr lang="en-US" altLang="en-US">
              <a:ea typeface="ＭＳ Ｐゴシック" charset="-128"/>
            </a:endParaRPr>
          </a:p>
        </p:txBody>
      </p:sp>
      <p:sp>
        <p:nvSpPr>
          <p:cNvPr id="179204"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79205"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79206"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54375"/>
            <a:ext cx="3505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GB" altLang="en-US">
                <a:solidFill>
                  <a:srgbClr val="FF0000"/>
                </a:solidFill>
                <a:ea typeface="ＭＳ Ｐゴシック" charset="-128"/>
              </a:rPr>
              <a:t>equivocation</a:t>
            </a:r>
            <a:endParaRPr lang="en-US" altLang="en-US">
              <a:solidFill>
                <a:srgbClr val="FF0000"/>
              </a:solidFill>
              <a:ea typeface="ＭＳ Ｐゴシック" charset="-128"/>
            </a:endParaRPr>
          </a:p>
        </p:txBody>
      </p:sp>
      <p:sp>
        <p:nvSpPr>
          <p:cNvPr id="181251" name="Rectangle 3"/>
          <p:cNvSpPr>
            <a:spLocks noGrp="1" noChangeArrowheads="1"/>
          </p:cNvSpPr>
          <p:nvPr>
            <p:ph type="body" idx="1"/>
          </p:nvPr>
        </p:nvSpPr>
        <p:spPr/>
        <p:txBody>
          <a:bodyPr/>
          <a:lstStyle/>
          <a:p>
            <a:pPr>
              <a:buFontTx/>
              <a:buNone/>
            </a:pPr>
            <a:r>
              <a:rPr lang="en-GB" altLang="en-US">
                <a:ea typeface="ＭＳ Ｐゴシック" charset="-128"/>
              </a:rPr>
              <a:t>	The average UK family has 2.5 children. The Smiths are average people, they must have 2.5 kids.</a:t>
            </a:r>
            <a:endParaRPr lang="en-US" altLang="en-US">
              <a:ea typeface="ＭＳ Ｐゴシック" charset="-128"/>
            </a:endParaRPr>
          </a:p>
        </p:txBody>
      </p:sp>
      <p:pic>
        <p:nvPicPr>
          <p:cNvPr id="181252"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54375"/>
            <a:ext cx="3505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GB" altLang="en-US">
                <a:ea typeface="ＭＳ Ｐゴシック" charset="-128"/>
              </a:rPr>
              <a:t>10.</a:t>
            </a:r>
            <a:endParaRPr lang="en-US" altLang="en-US">
              <a:ea typeface="ＭＳ Ｐゴシック" charset="-128"/>
            </a:endParaRPr>
          </a:p>
        </p:txBody>
      </p:sp>
      <p:sp>
        <p:nvSpPr>
          <p:cNvPr id="183299" name="Rectangle 3"/>
          <p:cNvSpPr>
            <a:spLocks noGrp="1" noChangeArrowheads="1"/>
          </p:cNvSpPr>
          <p:nvPr>
            <p:ph type="body" idx="1"/>
          </p:nvPr>
        </p:nvSpPr>
        <p:spPr/>
        <p:txBody>
          <a:bodyPr/>
          <a:lstStyle/>
          <a:p>
            <a:pPr>
              <a:buFontTx/>
              <a:buNone/>
            </a:pPr>
            <a:r>
              <a:rPr lang="en-GB" altLang="en-US">
                <a:ea typeface="ＭＳ Ｐゴシック" charset="-128"/>
              </a:rPr>
              <a:t>	Since no-one has been able to prove that God didn’t create the universe, we must conclude that God did make everything.</a:t>
            </a:r>
            <a:endParaRPr lang="en-US" altLang="en-US">
              <a:ea typeface="ＭＳ Ｐゴシック" charset="-128"/>
            </a:endParaRPr>
          </a:p>
        </p:txBody>
      </p:sp>
      <p:sp>
        <p:nvSpPr>
          <p:cNvPr id="183300"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83301"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83302" name="Picture 7" descr="BjornDahl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1976438"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ltLang="en-US">
                <a:ea typeface="ＭＳ Ｐゴシック" charset="-128"/>
              </a:rPr>
              <a:t>Holmes’ reasoning</a:t>
            </a:r>
            <a:endParaRPr lang="en-US" altLang="en-US">
              <a:ea typeface="ＭＳ Ｐゴシック" charset="-128"/>
            </a:endParaRPr>
          </a:p>
        </p:txBody>
      </p:sp>
      <p:sp>
        <p:nvSpPr>
          <p:cNvPr id="31747" name="Rectangle 3"/>
          <p:cNvSpPr>
            <a:spLocks noGrp="1" noChangeArrowheads="1"/>
          </p:cNvSpPr>
          <p:nvPr>
            <p:ph type="body" idx="1"/>
          </p:nvPr>
        </p:nvSpPr>
        <p:spPr/>
        <p:txBody>
          <a:bodyPr/>
          <a:lstStyle/>
          <a:p>
            <a:pPr eaLnBrk="1" hangingPunct="1">
              <a:buFontTx/>
              <a:buNone/>
            </a:pPr>
            <a:r>
              <a:rPr lang="en-GB" altLang="en-US">
                <a:ea typeface="ＭＳ Ｐゴシック" charset="-128"/>
              </a:rPr>
              <a:t>	Holmes’ reasoning can be laid out as follows</a:t>
            </a:r>
          </a:p>
          <a:p>
            <a:pPr eaLnBrk="1" hangingPunct="1">
              <a:buFontTx/>
              <a:buNone/>
            </a:pPr>
            <a:endParaRPr lang="en-GB" altLang="en-US">
              <a:ea typeface="ＭＳ Ｐゴシック" charset="-128"/>
            </a:endParaRPr>
          </a:p>
          <a:p>
            <a:pPr eaLnBrk="1" hangingPunct="1"/>
            <a:r>
              <a:rPr lang="en-GB" altLang="en-US">
                <a:ea typeface="ＭＳ Ｐゴシック" charset="-128"/>
              </a:rPr>
              <a:t>All guard dogs bark at strangers</a:t>
            </a:r>
          </a:p>
          <a:p>
            <a:pPr eaLnBrk="1" hangingPunct="1"/>
            <a:r>
              <a:rPr lang="en-GB" altLang="en-US">
                <a:ea typeface="ＭＳ Ｐゴシック" charset="-128"/>
              </a:rPr>
              <a:t>The guard dog did not bark at the thief</a:t>
            </a:r>
          </a:p>
          <a:p>
            <a:pPr eaLnBrk="1" hangingPunct="1"/>
            <a:r>
              <a:rPr lang="en-GB" altLang="en-US">
                <a:ea typeface="ＭＳ Ｐゴシック" charset="-128"/>
              </a:rPr>
              <a:t>Therefore the thief was not a stranger</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altLang="en-US">
                <a:solidFill>
                  <a:srgbClr val="FF0000"/>
                </a:solidFill>
                <a:ea typeface="ＭＳ Ｐゴシック" charset="-128"/>
              </a:rPr>
              <a:t>ad ignorantium</a:t>
            </a:r>
            <a:endParaRPr lang="en-US" altLang="en-US">
              <a:solidFill>
                <a:srgbClr val="FF0000"/>
              </a:solidFill>
              <a:ea typeface="ＭＳ Ｐゴシック" charset="-128"/>
            </a:endParaRPr>
          </a:p>
        </p:txBody>
      </p:sp>
      <p:sp>
        <p:nvSpPr>
          <p:cNvPr id="185347" name="Rectangle 3"/>
          <p:cNvSpPr>
            <a:spLocks noGrp="1" noChangeArrowheads="1"/>
          </p:cNvSpPr>
          <p:nvPr>
            <p:ph type="body" idx="1"/>
          </p:nvPr>
        </p:nvSpPr>
        <p:spPr/>
        <p:txBody>
          <a:bodyPr/>
          <a:lstStyle/>
          <a:p>
            <a:pPr>
              <a:buFontTx/>
              <a:buNone/>
            </a:pPr>
            <a:r>
              <a:rPr lang="en-GB" altLang="en-US">
                <a:ea typeface="ＭＳ Ｐゴシック" charset="-128"/>
              </a:rPr>
              <a:t>	Since no-one has been able to prove that God didn’t create the universe, we must conclude that God did make everything.</a:t>
            </a:r>
            <a:endParaRPr lang="en-US" altLang="en-US">
              <a:ea typeface="ＭＳ Ｐゴシック" charset="-128"/>
            </a:endParaRPr>
          </a:p>
        </p:txBody>
      </p:sp>
      <p:pic>
        <p:nvPicPr>
          <p:cNvPr id="185348" name="Picture 4" descr="BjornDahl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1976438"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GB" altLang="en-US">
                <a:ea typeface="ＭＳ Ｐゴシック" charset="-128"/>
              </a:rPr>
              <a:t>11.</a:t>
            </a:r>
            <a:endParaRPr lang="en-US" altLang="en-US">
              <a:ea typeface="ＭＳ Ｐゴシック" charset="-128"/>
            </a:endParaRPr>
          </a:p>
        </p:txBody>
      </p:sp>
      <p:sp>
        <p:nvSpPr>
          <p:cNvPr id="187395" name="Rectangle 3"/>
          <p:cNvSpPr>
            <a:spLocks noGrp="1" noChangeArrowheads="1"/>
          </p:cNvSpPr>
          <p:nvPr>
            <p:ph type="body" idx="1"/>
          </p:nvPr>
        </p:nvSpPr>
        <p:spPr/>
        <p:txBody>
          <a:bodyPr/>
          <a:lstStyle/>
          <a:p>
            <a:pPr>
              <a:buFontTx/>
              <a:buNone/>
            </a:pPr>
            <a:r>
              <a:rPr lang="en-GB" altLang="en-US">
                <a:ea typeface="ＭＳ Ｐゴシック" charset="-128"/>
              </a:rPr>
              <a:t>	Are all your family stupid, or is it just you?</a:t>
            </a:r>
            <a:endParaRPr lang="en-US" altLang="en-US">
              <a:ea typeface="ＭＳ Ｐゴシック" charset="-128"/>
            </a:endParaRPr>
          </a:p>
        </p:txBody>
      </p:sp>
      <p:sp>
        <p:nvSpPr>
          <p:cNvPr id="187396"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87397"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87398" name="Picture 6" descr="Camaera Feb 2007 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altLang="en-US">
                <a:solidFill>
                  <a:srgbClr val="FF0000"/>
                </a:solidFill>
                <a:ea typeface="ＭＳ Ｐゴシック" charset="-128"/>
              </a:rPr>
              <a:t>loaded question</a:t>
            </a:r>
            <a:endParaRPr lang="en-US" altLang="en-US">
              <a:solidFill>
                <a:srgbClr val="FF0000"/>
              </a:solidFill>
              <a:ea typeface="ＭＳ Ｐゴシック" charset="-128"/>
            </a:endParaRPr>
          </a:p>
        </p:txBody>
      </p:sp>
      <p:sp>
        <p:nvSpPr>
          <p:cNvPr id="189443" name="Rectangle 3"/>
          <p:cNvSpPr>
            <a:spLocks noGrp="1" noChangeArrowheads="1"/>
          </p:cNvSpPr>
          <p:nvPr>
            <p:ph type="body" idx="1"/>
          </p:nvPr>
        </p:nvSpPr>
        <p:spPr/>
        <p:txBody>
          <a:bodyPr/>
          <a:lstStyle/>
          <a:p>
            <a:pPr>
              <a:buFontTx/>
              <a:buNone/>
            </a:pPr>
            <a:r>
              <a:rPr lang="en-GB" altLang="en-US">
                <a:ea typeface="ＭＳ Ｐゴシック" charset="-128"/>
              </a:rPr>
              <a:t>	Are all your family stupid, or is it just you?</a:t>
            </a:r>
            <a:endParaRPr lang="en-US" altLang="en-US">
              <a:ea typeface="ＭＳ Ｐゴシック" charset="-128"/>
            </a:endParaRPr>
          </a:p>
        </p:txBody>
      </p:sp>
      <p:pic>
        <p:nvPicPr>
          <p:cNvPr id="189444" name="Picture 5" descr="Camaera Feb 2007 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GB" altLang="en-US">
                <a:ea typeface="ＭＳ Ｐゴシック" charset="-128"/>
              </a:rPr>
              <a:t>12.</a:t>
            </a:r>
            <a:endParaRPr lang="en-US" altLang="en-US">
              <a:ea typeface="ＭＳ Ｐゴシック" charset="-128"/>
            </a:endParaRPr>
          </a:p>
        </p:txBody>
      </p:sp>
      <p:sp>
        <p:nvSpPr>
          <p:cNvPr id="191491" name="Rectangle 3"/>
          <p:cNvSpPr>
            <a:spLocks noGrp="1" noChangeArrowheads="1"/>
          </p:cNvSpPr>
          <p:nvPr>
            <p:ph type="body" idx="1"/>
          </p:nvPr>
        </p:nvSpPr>
        <p:spPr/>
        <p:txBody>
          <a:bodyPr/>
          <a:lstStyle/>
          <a:p>
            <a:pPr>
              <a:buFontTx/>
              <a:buNone/>
            </a:pPr>
            <a:r>
              <a:rPr lang="en-GB" altLang="en-US">
                <a:ea typeface="ＭＳ Ｐゴシック" charset="-128"/>
              </a:rPr>
              <a:t>	No scandal has ever touched Mr Porter. He must be a clean living and honest man.</a:t>
            </a:r>
            <a:endParaRPr lang="en-US" altLang="en-US">
              <a:ea typeface="ＭＳ Ｐゴシック" charset="-128"/>
            </a:endParaRPr>
          </a:p>
        </p:txBody>
      </p:sp>
      <p:sp>
        <p:nvSpPr>
          <p:cNvPr id="191492"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91493"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altLang="en-US">
                <a:solidFill>
                  <a:srgbClr val="FF0000"/>
                </a:solidFill>
                <a:ea typeface="ＭＳ Ｐゴシック" charset="-128"/>
              </a:rPr>
              <a:t>ad ignorantium</a:t>
            </a:r>
            <a:endParaRPr lang="en-US" altLang="en-US">
              <a:solidFill>
                <a:srgbClr val="FF0000"/>
              </a:solidFill>
              <a:ea typeface="ＭＳ Ｐゴシック" charset="-128"/>
            </a:endParaRPr>
          </a:p>
        </p:txBody>
      </p:sp>
      <p:sp>
        <p:nvSpPr>
          <p:cNvPr id="193539" name="Rectangle 3"/>
          <p:cNvSpPr>
            <a:spLocks noGrp="1" noChangeArrowheads="1"/>
          </p:cNvSpPr>
          <p:nvPr>
            <p:ph type="body" idx="1"/>
          </p:nvPr>
        </p:nvSpPr>
        <p:spPr/>
        <p:txBody>
          <a:bodyPr/>
          <a:lstStyle/>
          <a:p>
            <a:pPr>
              <a:buFontTx/>
              <a:buNone/>
            </a:pPr>
            <a:r>
              <a:rPr lang="en-GB" altLang="en-US">
                <a:ea typeface="ＭＳ Ｐゴシック" charset="-128"/>
              </a:rPr>
              <a:t>	No scandal has ever touched Mr Porter. He must be a clean living and honest man.</a:t>
            </a:r>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GB" altLang="en-US">
                <a:ea typeface="ＭＳ Ｐゴシック" charset="-128"/>
              </a:rPr>
              <a:t>13.</a:t>
            </a:r>
            <a:endParaRPr lang="en-US" altLang="en-US">
              <a:ea typeface="ＭＳ Ｐゴシック" charset="-128"/>
            </a:endParaRPr>
          </a:p>
        </p:txBody>
      </p:sp>
      <p:sp>
        <p:nvSpPr>
          <p:cNvPr id="195587" name="Rectangle 3"/>
          <p:cNvSpPr>
            <a:spLocks noGrp="1" noChangeArrowheads="1"/>
          </p:cNvSpPr>
          <p:nvPr>
            <p:ph type="body" idx="1"/>
          </p:nvPr>
        </p:nvSpPr>
        <p:spPr/>
        <p:txBody>
          <a:bodyPr/>
          <a:lstStyle/>
          <a:p>
            <a:pPr>
              <a:buFontTx/>
              <a:buNone/>
            </a:pPr>
            <a:r>
              <a:rPr lang="en-GB" altLang="en-US">
                <a:ea typeface="ＭＳ Ｐゴシック" charset="-128"/>
              </a:rPr>
              <a:t>	Just as you are more likely to take care of a car that you own rather than a car that you rent, a slave owner would look after a slave better than an employer would look after their worker.</a:t>
            </a:r>
            <a:endParaRPr lang="en-US" altLang="en-US">
              <a:ea typeface="ＭＳ Ｐゴシック" charset="-128"/>
            </a:endParaRPr>
          </a:p>
        </p:txBody>
      </p:sp>
      <p:sp>
        <p:nvSpPr>
          <p:cNvPr id="195588"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95589"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95590" name="Picture 7" descr="Slave-Louisiana-18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00"/>
            <a:ext cx="166846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altLang="en-US">
                <a:solidFill>
                  <a:srgbClr val="FF0000"/>
                </a:solidFill>
                <a:ea typeface="ＭＳ Ｐゴシック" charset="-128"/>
              </a:rPr>
              <a:t>false analogy</a:t>
            </a:r>
            <a:endParaRPr lang="en-US" altLang="en-US">
              <a:solidFill>
                <a:srgbClr val="FF0000"/>
              </a:solidFill>
              <a:ea typeface="ＭＳ Ｐゴシック" charset="-128"/>
            </a:endParaRPr>
          </a:p>
        </p:txBody>
      </p:sp>
      <p:sp>
        <p:nvSpPr>
          <p:cNvPr id="197635" name="Rectangle 3"/>
          <p:cNvSpPr>
            <a:spLocks noGrp="1" noChangeArrowheads="1"/>
          </p:cNvSpPr>
          <p:nvPr>
            <p:ph type="body" idx="1"/>
          </p:nvPr>
        </p:nvSpPr>
        <p:spPr/>
        <p:txBody>
          <a:bodyPr/>
          <a:lstStyle/>
          <a:p>
            <a:pPr>
              <a:buFontTx/>
              <a:buNone/>
            </a:pPr>
            <a:r>
              <a:rPr lang="en-GB" altLang="en-US">
                <a:ea typeface="ＭＳ Ｐゴシック" charset="-128"/>
              </a:rPr>
              <a:t>	Just as you are more likely to take care of a car that you own rather than a car that you rent, a slave owner would look after a slave better than an employer would look after their worker.</a:t>
            </a:r>
            <a:endParaRPr lang="en-US" altLang="en-US">
              <a:ea typeface="ＭＳ Ｐゴシック" charset="-128"/>
            </a:endParaRPr>
          </a:p>
        </p:txBody>
      </p:sp>
      <p:pic>
        <p:nvPicPr>
          <p:cNvPr id="197636" name="Picture 4" descr="Slave-Louisiana-18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00"/>
            <a:ext cx="166846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GB" altLang="en-US">
                <a:ea typeface="ＭＳ Ｐゴシック" charset="-128"/>
              </a:rPr>
              <a:t>14.</a:t>
            </a:r>
            <a:endParaRPr lang="en-US" altLang="en-US">
              <a:ea typeface="ＭＳ Ｐゴシック" charset="-128"/>
            </a:endParaRPr>
          </a:p>
        </p:txBody>
      </p:sp>
      <p:sp>
        <p:nvSpPr>
          <p:cNvPr id="199683" name="Rectangle 3"/>
          <p:cNvSpPr>
            <a:spLocks noGrp="1" noChangeArrowheads="1"/>
          </p:cNvSpPr>
          <p:nvPr>
            <p:ph type="body" idx="1"/>
          </p:nvPr>
        </p:nvSpPr>
        <p:spPr/>
        <p:txBody>
          <a:bodyPr/>
          <a:lstStyle/>
          <a:p>
            <a:pPr>
              <a:buFontTx/>
              <a:buNone/>
            </a:pPr>
            <a:r>
              <a:rPr lang="en-GB" altLang="en-US">
                <a:ea typeface="ＭＳ Ｐゴシック" charset="-128"/>
              </a:rPr>
              <a:t>	To ignore the possibility that Norway landed the first person on the moon just because nobody has heard of a Norwegian space program is arrogant. If we are unaware of something does not mean that it never happened.</a:t>
            </a:r>
            <a:endParaRPr lang="en-US" altLang="en-US">
              <a:ea typeface="ＭＳ Ｐゴシック" charset="-128"/>
            </a:endParaRPr>
          </a:p>
        </p:txBody>
      </p:sp>
      <p:sp>
        <p:nvSpPr>
          <p:cNvPr id="199684"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199685"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199686" name="Picture 7" descr="norwegian_stockings_finis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13938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GB" altLang="en-US">
                <a:solidFill>
                  <a:srgbClr val="FF0000"/>
                </a:solidFill>
                <a:ea typeface="ＭＳ Ｐゴシック" charset="-128"/>
              </a:rPr>
              <a:t>ad ignorantium</a:t>
            </a:r>
            <a:endParaRPr lang="en-US" altLang="en-US">
              <a:solidFill>
                <a:srgbClr val="FF0000"/>
              </a:solidFill>
              <a:ea typeface="ＭＳ Ｐゴシック" charset="-128"/>
            </a:endParaRPr>
          </a:p>
        </p:txBody>
      </p:sp>
      <p:sp>
        <p:nvSpPr>
          <p:cNvPr id="201731" name="Rectangle 3"/>
          <p:cNvSpPr>
            <a:spLocks noGrp="1" noChangeArrowheads="1"/>
          </p:cNvSpPr>
          <p:nvPr>
            <p:ph type="body" idx="1"/>
          </p:nvPr>
        </p:nvSpPr>
        <p:spPr/>
        <p:txBody>
          <a:bodyPr/>
          <a:lstStyle/>
          <a:p>
            <a:pPr>
              <a:buFontTx/>
              <a:buNone/>
            </a:pPr>
            <a:r>
              <a:rPr lang="en-GB" altLang="en-US">
                <a:ea typeface="ＭＳ Ｐゴシック" charset="-128"/>
              </a:rPr>
              <a:t>	To ignore the possibility that Norway landed the first person on the moon just because nobody has heard of a Norwegian space program is arrogant. If we are unaware of something does not mean that it never happened.</a:t>
            </a:r>
            <a:endParaRPr lang="en-US" altLang="en-US">
              <a:ea typeface="ＭＳ Ｐゴシック" charset="-128"/>
            </a:endParaRPr>
          </a:p>
        </p:txBody>
      </p:sp>
      <p:pic>
        <p:nvPicPr>
          <p:cNvPr id="201732" name="Picture 4" descr="norwegian_stockings_finis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13938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GB" altLang="en-US">
                <a:ea typeface="ＭＳ Ｐゴシック" charset="-128"/>
              </a:rPr>
              <a:t>15.</a:t>
            </a:r>
            <a:endParaRPr lang="en-US" altLang="en-US">
              <a:ea typeface="ＭＳ Ｐゴシック" charset="-128"/>
            </a:endParaRPr>
          </a:p>
        </p:txBody>
      </p:sp>
      <p:sp>
        <p:nvSpPr>
          <p:cNvPr id="203779" name="Rectangle 3"/>
          <p:cNvSpPr>
            <a:spLocks noGrp="1" noChangeArrowheads="1"/>
          </p:cNvSpPr>
          <p:nvPr>
            <p:ph type="body" idx="1"/>
          </p:nvPr>
        </p:nvSpPr>
        <p:spPr/>
        <p:txBody>
          <a:bodyPr/>
          <a:lstStyle/>
          <a:p>
            <a:pPr>
              <a:buFontTx/>
              <a:buNone/>
            </a:pPr>
            <a:r>
              <a:rPr lang="en-GB" altLang="en-US">
                <a:ea typeface="ＭＳ Ｐゴシック" charset="-128"/>
              </a:rPr>
              <a:t>	In the fight against terrorism, you are either with the USA or against.</a:t>
            </a:r>
            <a:endParaRPr lang="en-US" altLang="en-US">
              <a:ea typeface="ＭＳ Ｐゴシック" charset="-128"/>
            </a:endParaRPr>
          </a:p>
        </p:txBody>
      </p:sp>
      <p:sp>
        <p:nvSpPr>
          <p:cNvPr id="203780" name="Rectangle 4"/>
          <p:cNvSpPr>
            <a:spLocks noChangeArrowheads="1"/>
          </p:cNvSpPr>
          <p:nvPr/>
        </p:nvSpPr>
        <p:spPr bwMode="auto">
          <a:xfrm>
            <a:off x="533400" y="6096000"/>
            <a:ext cx="78692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spcBef>
                <a:spcPct val="20000"/>
              </a:spcBef>
            </a:pPr>
            <a:r>
              <a:rPr lang="en-GB" altLang="en-US" sz="1400"/>
              <a:t>“Theory of Knowledge for the IB Diploma”, Richard van de Lagemaat, Cambridge University Press</a:t>
            </a:r>
            <a:endParaRPr lang="en-US" altLang="en-US" sz="1400"/>
          </a:p>
        </p:txBody>
      </p:sp>
      <p:sp>
        <p:nvSpPr>
          <p:cNvPr id="203781" name="Text Box 5"/>
          <p:cNvSpPr txBox="1">
            <a:spLocks noChangeArrowheads="1"/>
          </p:cNvSpPr>
          <p:nvPr/>
        </p:nvSpPr>
        <p:spPr bwMode="auto">
          <a:xfrm>
            <a:off x="5486400" y="152400"/>
            <a:ext cx="335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altLang="en-US" sz="1400"/>
              <a:t>Hasty generalisation, post hoc ergo propter hoc, circular reasoning, ad hominem, special pleading, ad ignorantium, false dilemma, false analogy, equivocation, loaded question.</a:t>
            </a:r>
          </a:p>
        </p:txBody>
      </p:sp>
      <p:pic>
        <p:nvPicPr>
          <p:cNvPr id="203782" name="Picture 7" descr="2006-09-15T160532Z_01_NOOTR_RTRIDSP_2_OUKWD-UK-SECURITY-USA-B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36004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4001</Words>
  <Application>Microsoft Macintosh PowerPoint</Application>
  <PresentationFormat>On-screen Show (4:3)</PresentationFormat>
  <Paragraphs>653</Paragraphs>
  <Slides>134</Slides>
  <Notes>106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134</vt:i4>
      </vt:variant>
    </vt:vector>
  </HeadingPairs>
  <TitlesOfParts>
    <vt:vector size="137" baseType="lpstr">
      <vt:lpstr>ＭＳ Ｐゴシック</vt:lpstr>
      <vt:lpstr>Arial</vt:lpstr>
      <vt:lpstr>Default Design</vt:lpstr>
      <vt:lpstr>PowerPoint Presentation</vt:lpstr>
      <vt:lpstr>The curious incident</vt:lpstr>
      <vt:lpstr>The curious incident</vt:lpstr>
      <vt:lpstr>The curious incident</vt:lpstr>
      <vt:lpstr>The curious incident</vt:lpstr>
      <vt:lpstr>The curious incident</vt:lpstr>
      <vt:lpstr>Who stole the horse?</vt:lpstr>
      <vt:lpstr>Holme’s reasoning</vt:lpstr>
      <vt:lpstr>Holmes’ reasoning</vt:lpstr>
      <vt:lpstr>Deductive and induction reasoning</vt:lpstr>
      <vt:lpstr>Seven Witches</vt:lpstr>
      <vt:lpstr>Which witch wished which wish which day?</vt:lpstr>
      <vt:lpstr>Deductive reasoning</vt:lpstr>
      <vt:lpstr>Syllogisms</vt:lpstr>
      <vt:lpstr>The Socrates Syllogism</vt:lpstr>
      <vt:lpstr>Syllogisms contain:</vt:lpstr>
      <vt:lpstr>Truth and validity</vt:lpstr>
      <vt:lpstr>Truth and validity</vt:lpstr>
      <vt:lpstr>Deductive reasoning and truth</vt:lpstr>
      <vt:lpstr>Socrates</vt:lpstr>
      <vt:lpstr>Make up your own VALID syllogisms to illustrate each of the following;</vt:lpstr>
      <vt:lpstr>Belief Bias</vt:lpstr>
      <vt:lpstr>Deciding whether a syllogism is valid</vt:lpstr>
      <vt:lpstr>An example</vt:lpstr>
      <vt:lpstr>Another example</vt:lpstr>
      <vt:lpstr>Another example</vt:lpstr>
      <vt:lpstr>Another example</vt:lpstr>
      <vt:lpstr>Another example!</vt:lpstr>
      <vt:lpstr>Another example!</vt:lpstr>
      <vt:lpstr>Another example!</vt:lpstr>
      <vt:lpstr>Another example!</vt:lpstr>
      <vt:lpstr>Now your turn</vt:lpstr>
      <vt:lpstr>Valid or invalid</vt:lpstr>
      <vt:lpstr>Valid or invalid</vt:lpstr>
      <vt:lpstr>Valid or invalid</vt:lpstr>
      <vt:lpstr>Valid or invalid</vt:lpstr>
      <vt:lpstr>Valid or invalid</vt:lpstr>
      <vt:lpstr>Inductive reasoning</vt:lpstr>
      <vt:lpstr>Inductive reasoning</vt:lpstr>
      <vt:lpstr>Inductive reasoning and generalizations</vt:lpstr>
      <vt:lpstr>Generalizations</vt:lpstr>
      <vt:lpstr>Generalizations</vt:lpstr>
      <vt:lpstr>Generalizations</vt:lpstr>
      <vt:lpstr>Good generalizations</vt:lpstr>
      <vt:lpstr>Good generalizations</vt:lpstr>
      <vt:lpstr>Good generalizations</vt:lpstr>
      <vt:lpstr>Good generalizations</vt:lpstr>
      <vt:lpstr>Good generalizations</vt:lpstr>
      <vt:lpstr>Inductive turkeys</vt:lpstr>
      <vt:lpstr>Activity</vt:lpstr>
      <vt:lpstr>The point</vt:lpstr>
      <vt:lpstr>Language and reasoning</vt:lpstr>
      <vt:lpstr>Deduction and Induction compared</vt:lpstr>
      <vt:lpstr>Informal reasoning</vt:lpstr>
      <vt:lpstr>The more churches there are in a city, the more prostitutes there are. </vt:lpstr>
      <vt:lpstr>People who have a tattoo are more likely to develop lung cancer. This is true.  </vt:lpstr>
      <vt:lpstr>Chris says that he knows someone who is 90 and who has smoked 40 cigarettes a day for 75 years and he’s OK, so smoking can’t be harmful. </vt:lpstr>
      <vt:lpstr>Kate bought a good luck charm and he seems to be doing better at school. </vt:lpstr>
      <vt:lpstr>Post hoc ergo propter hoc</vt:lpstr>
      <vt:lpstr>A summary of common fallacies</vt:lpstr>
      <vt:lpstr>Ad ignorantiam</vt:lpstr>
      <vt:lpstr>Hasty generalization</vt:lpstr>
      <vt:lpstr>Ad hominem</vt:lpstr>
      <vt:lpstr>Circular reasoning</vt:lpstr>
      <vt:lpstr>Special pleading</vt:lpstr>
      <vt:lpstr>Equivocation</vt:lpstr>
      <vt:lpstr>False analogy</vt:lpstr>
      <vt:lpstr>False dilemma</vt:lpstr>
      <vt:lpstr>Loaded question</vt:lpstr>
      <vt:lpstr>In each of the following cases, decide which best applies to the argument.</vt:lpstr>
      <vt:lpstr>1.</vt:lpstr>
      <vt:lpstr>post hoc ergo propter hoc</vt:lpstr>
      <vt:lpstr>2.</vt:lpstr>
      <vt:lpstr>circular reasoning</vt:lpstr>
      <vt:lpstr>3. </vt:lpstr>
      <vt:lpstr>false analogy</vt:lpstr>
      <vt:lpstr>4. </vt:lpstr>
      <vt:lpstr>ad hominem</vt:lpstr>
      <vt:lpstr>5. </vt:lpstr>
      <vt:lpstr>ad hominem</vt:lpstr>
      <vt:lpstr>6. </vt:lpstr>
      <vt:lpstr>hasty generalisation</vt:lpstr>
      <vt:lpstr>7. </vt:lpstr>
      <vt:lpstr>false dilemma</vt:lpstr>
      <vt:lpstr>8. </vt:lpstr>
      <vt:lpstr>special pleading</vt:lpstr>
      <vt:lpstr>9.</vt:lpstr>
      <vt:lpstr>equivocation</vt:lpstr>
      <vt:lpstr>10.</vt:lpstr>
      <vt:lpstr>ad ignorantium</vt:lpstr>
      <vt:lpstr>11.</vt:lpstr>
      <vt:lpstr>loaded question</vt:lpstr>
      <vt:lpstr>12.</vt:lpstr>
      <vt:lpstr>ad ignorantium</vt:lpstr>
      <vt:lpstr>13.</vt:lpstr>
      <vt:lpstr>false analogy</vt:lpstr>
      <vt:lpstr>14.</vt:lpstr>
      <vt:lpstr>ad ignorantium</vt:lpstr>
      <vt:lpstr>15.</vt:lpstr>
      <vt:lpstr>false dilemma</vt:lpstr>
      <vt:lpstr>What do you think?</vt:lpstr>
      <vt:lpstr>Causes of bad reasoning</vt:lpstr>
      <vt:lpstr>Lateral Thinking</vt:lpstr>
      <vt:lpstr>Lateral Thinking</vt:lpstr>
      <vt:lpstr>Body in the Park</vt:lpstr>
      <vt:lpstr>Body in the Park</vt:lpstr>
      <vt:lpstr>Guilty Sister</vt:lpstr>
      <vt:lpstr>Guilty Sister</vt:lpstr>
      <vt:lpstr>Deadly Shoes</vt:lpstr>
      <vt:lpstr>Deadly Shoes</vt:lpstr>
      <vt:lpstr>Pete and John</vt:lpstr>
      <vt:lpstr>Pete and John</vt:lpstr>
      <vt:lpstr>Top Floor</vt:lpstr>
      <vt:lpstr>Top Floor</vt:lpstr>
      <vt:lpstr>Falling Baby</vt:lpstr>
      <vt:lpstr>Falling Baby</vt:lpstr>
      <vt:lpstr>Hands up!</vt:lpstr>
      <vt:lpstr>Hands up!</vt:lpstr>
      <vt:lpstr>Baby puzzle</vt:lpstr>
      <vt:lpstr>Baby puzzle</vt:lpstr>
      <vt:lpstr>Who do you help?</vt:lpstr>
      <vt:lpstr>HINT</vt:lpstr>
      <vt:lpstr>Solution</vt:lpstr>
      <vt:lpstr>Double Jeopardy Doors</vt:lpstr>
      <vt:lpstr>Hint</vt:lpstr>
      <vt:lpstr>Solution</vt:lpstr>
      <vt:lpstr>There’s Something about Mary</vt:lpstr>
      <vt:lpstr>Solution</vt:lpstr>
      <vt:lpstr>A Dark and Stormy Night</vt:lpstr>
      <vt:lpstr>Hint</vt:lpstr>
      <vt:lpstr>Solution</vt:lpstr>
      <vt:lpstr>Conclusion</vt:lpstr>
      <vt:lpstr>Let’s read (p141-142)</vt:lpstr>
      <vt:lpstr>Let’s write another essay!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2019-10-29T17:18:51Z</dcterms:created>
  <dcterms:modified xsi:type="dcterms:W3CDTF">2019-10-31T15:17:49Z</dcterms:modified>
</cp:coreProperties>
</file>