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70" r:id="rId15"/>
    <p:sldId id="271" r:id="rId16"/>
    <p:sldId id="28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1" d="100"/>
          <a:sy n="81" d="100"/>
        </p:scale>
        <p:origin x="-113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EC443-09E9-4A44-A321-B1D7BCD1A28D}" type="datetimeFigureOut">
              <a:rPr lang="en-US" smtClean="0"/>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DC69F-BB01-FE43-988F-6CEDB24290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C69F-BB01-FE43-988F-6CEDB2429072}"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would probably label the contents of the red glass as different. But, imagine that 1 is water, 1 is red </a:t>
            </a:r>
            <a:r>
              <a:rPr lang="en-US" baseline="0" dirty="0" err="1" smtClean="0"/>
              <a:t>Kool</a:t>
            </a:r>
            <a:r>
              <a:rPr lang="en-US" baseline="0" dirty="0" smtClean="0"/>
              <a:t> Aid and one is hydrochloric acid.</a:t>
            </a:r>
            <a:endParaRPr lang="en-US" dirty="0"/>
          </a:p>
        </p:txBody>
      </p:sp>
      <p:sp>
        <p:nvSpPr>
          <p:cNvPr id="4" name="Slide Number Placeholder 3"/>
          <p:cNvSpPr>
            <a:spLocks noGrp="1"/>
          </p:cNvSpPr>
          <p:nvPr>
            <p:ph type="sldNum" sz="quarter" idx="10"/>
          </p:nvPr>
        </p:nvSpPr>
        <p:spPr/>
        <p:txBody>
          <a:bodyPr/>
          <a:lstStyle/>
          <a:p>
            <a:fld id="{3A3DC69F-BB01-FE43-988F-6CEDB2429072}"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BEA590A-65D5-1E49-B6B7-B7AB4459504D}" type="datetimeFigureOut">
              <a:rPr lang="en-US" smtClean="0"/>
              <a:t>10/18/17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686E60E-66B1-8441-8EDE-7DCDF6525762}"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EA590A-65D5-1E49-B6B7-B7AB4459504D}"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6E60E-66B1-8441-8EDE-7DCDF65257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EA590A-65D5-1E49-B6B7-B7AB4459504D}"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6E60E-66B1-8441-8EDE-7DCDF6525762}"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BEA590A-65D5-1E49-B6B7-B7AB4459504D}"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6E60E-66B1-8441-8EDE-7DCDF6525762}"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BEA590A-65D5-1E49-B6B7-B7AB4459504D}" type="datetimeFigureOut">
              <a:rPr lang="en-US" smtClean="0"/>
              <a:t>10/18/17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686E60E-66B1-8441-8EDE-7DCDF6525762}"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EA590A-65D5-1E49-B6B7-B7AB4459504D}"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6E60E-66B1-8441-8EDE-7DCDF6525762}"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BEA590A-65D5-1E49-B6B7-B7AB4459504D}"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6E60E-66B1-8441-8EDE-7DCDF6525762}"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EA590A-65D5-1E49-B6B7-B7AB4459504D}"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6E60E-66B1-8441-8EDE-7DCDF6525762}"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A590A-65D5-1E49-B6B7-B7AB4459504D}"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6E60E-66B1-8441-8EDE-7DCDF6525762}"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EA590A-65D5-1E49-B6B7-B7AB4459504D}"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6E60E-66B1-8441-8EDE-7DCDF652576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EA590A-65D5-1E49-B6B7-B7AB4459504D}"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6E60E-66B1-8441-8EDE-7DCDF652576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BEA590A-65D5-1E49-B6B7-B7AB4459504D}" type="datetimeFigureOut">
              <a:rPr lang="en-US" smtClean="0"/>
              <a:t>10/18/17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686E60E-66B1-8441-8EDE-7DCDF6525762}"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hyperlink" Target="http://en.wikipedia.org/wiki/Danish_language" TargetMode="External"/><Relationship Id="rId12" Type="http://schemas.openxmlformats.org/officeDocument/2006/relationships/hyperlink" Target="http://en.wikipedia.org/wiki/Swedish_language" TargetMode="External"/><Relationship Id="rId13" Type="http://schemas.openxmlformats.org/officeDocument/2006/relationships/hyperlink" Target="http://en.wikipedia.org/wiki/Norwegian_language" TargetMode="External"/><Relationship Id="rId14" Type="http://schemas.openxmlformats.org/officeDocument/2006/relationships/hyperlink" Target="http://en.wikipedia.org/wiki/Greek_language" TargetMode="External"/><Relationship Id="rId1" Type="http://schemas.openxmlformats.org/officeDocument/2006/relationships/slideLayout" Target="../slideLayouts/slideLayout2.xml"/><Relationship Id="rId2" Type="http://schemas.openxmlformats.org/officeDocument/2006/relationships/hyperlink" Target="http://en.wikipedia.org/wiki/Polish_language" TargetMode="External"/><Relationship Id="rId3" Type="http://schemas.openxmlformats.org/officeDocument/2006/relationships/hyperlink" Target="http://en.wikipedia.org/wiki/Bulgarian_language" TargetMode="External"/><Relationship Id="rId4" Type="http://schemas.openxmlformats.org/officeDocument/2006/relationships/hyperlink" Target="http://en.wikipedia.org/wiki/Dutch_language" TargetMode="External"/><Relationship Id="rId5" Type="http://schemas.openxmlformats.org/officeDocument/2006/relationships/hyperlink" Target="http://en.wikipedia.org/wiki/Finnish_language" TargetMode="External"/><Relationship Id="rId6" Type="http://schemas.openxmlformats.org/officeDocument/2006/relationships/hyperlink" Target="http://en.wikipedia.org/wiki/French_language" TargetMode="External"/><Relationship Id="rId7" Type="http://schemas.openxmlformats.org/officeDocument/2006/relationships/hyperlink" Target="http://en.wikipedia.org/wiki/Spanish_language" TargetMode="External"/><Relationship Id="rId8" Type="http://schemas.openxmlformats.org/officeDocument/2006/relationships/hyperlink" Target="http://en.wikipedia.org/wiki/German_language" TargetMode="External"/><Relationship Id="rId9" Type="http://schemas.openxmlformats.org/officeDocument/2006/relationships/hyperlink" Target="http://en.wikipedia.org/wiki/Latvian_language" TargetMode="External"/><Relationship Id="rId10" Type="http://schemas.openxmlformats.org/officeDocument/2006/relationships/hyperlink" Target="http://en.wikipedia.org/wiki/Portuguese_langua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as a Way of Knowing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Meaning</a:t>
            </a:r>
            <a:endParaRPr lang="en-US" dirty="0"/>
          </a:p>
        </p:txBody>
      </p:sp>
      <p:sp>
        <p:nvSpPr>
          <p:cNvPr id="3" name="Content Placeholder 2"/>
          <p:cNvSpPr>
            <a:spLocks noGrp="1"/>
          </p:cNvSpPr>
          <p:nvPr>
            <p:ph sz="quarter" idx="1"/>
          </p:nvPr>
        </p:nvSpPr>
        <p:spPr/>
        <p:txBody>
          <a:bodyPr>
            <a:normAutofit/>
          </a:bodyPr>
          <a:lstStyle/>
          <a:p>
            <a:r>
              <a:rPr lang="en-US" dirty="0" smtClean="0"/>
              <a:t>Vagueness</a:t>
            </a:r>
          </a:p>
          <a:p>
            <a:pPr lvl="1"/>
            <a:r>
              <a:rPr lang="en-US" dirty="0" smtClean="0"/>
              <a:t>John lives close to his school? How near does he live?</a:t>
            </a:r>
          </a:p>
          <a:p>
            <a:pPr lvl="1"/>
            <a:r>
              <a:rPr lang="en-US" dirty="0" smtClean="0"/>
              <a:t>Can be helpful pointing us in the right direction.</a:t>
            </a:r>
          </a:p>
          <a:p>
            <a:pPr lvl="2"/>
            <a:r>
              <a:rPr lang="en-US" dirty="0" smtClean="0"/>
              <a:t>Baldness</a:t>
            </a:r>
          </a:p>
          <a:p>
            <a:r>
              <a:rPr lang="en-US" dirty="0" smtClean="0"/>
              <a:t>Ambiguity</a:t>
            </a:r>
          </a:p>
          <a:p>
            <a:pPr lvl="1"/>
            <a:r>
              <a:rPr lang="en-US" dirty="0" smtClean="0"/>
              <a:t>Visiting relatives can be boring.</a:t>
            </a:r>
          </a:p>
          <a:p>
            <a:pPr lvl="1"/>
            <a:r>
              <a:rPr lang="en-US" dirty="0" smtClean="0"/>
              <a:t>Bob tickled the man with a feather duster.</a:t>
            </a:r>
          </a:p>
          <a:p>
            <a:pPr lvl="1"/>
            <a:r>
              <a:rPr lang="en-US" dirty="0" smtClean="0"/>
              <a:t>Can be used to purposely mislead. </a:t>
            </a:r>
          </a:p>
          <a:p>
            <a:r>
              <a:rPr lang="en-US" dirty="0" smtClean="0"/>
              <a:t>Secondary meaning</a:t>
            </a:r>
          </a:p>
          <a:p>
            <a:pPr lvl="1"/>
            <a:r>
              <a:rPr lang="en-US" dirty="0" smtClean="0"/>
              <a:t>We often use euphemisms for harsh words</a:t>
            </a:r>
          </a:p>
          <a:p>
            <a:pPr lvl="2"/>
            <a:r>
              <a:rPr lang="en-US" dirty="0" smtClean="0"/>
              <a:t>“passed away” instead of “died”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0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Sometimes words need to be vague e.g. ‘bald’</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descr="ANd9GcQRConMNDXfLUpiKawrCqrw5wZiDanYjOWloyeuQmaHmKsTTOPE0w"/>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1400" y="1676400"/>
            <a:ext cx="2895600" cy="23193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7" descr="ANd9GcQOmkM7G87_xNvfLDLA8ylgpBJn6o-owBXWExUISqlljbsBpH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9738" y="1600200"/>
            <a:ext cx="2135187" cy="2667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9" descr="ANd9GcQ3Q-4-qUFi3wqvhTG6NMTER5HG3hflI8vSi--_EIN5WTDGmx0ptw"/>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081463"/>
            <a:ext cx="2667000" cy="24717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1" descr="ANd9GcQBKTPhzHHft-aN2IVxPwUO5t0WPcP1q1gJ2pgBCF5qoRRYom9xUQ"/>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0" y="4327525"/>
            <a:ext cx="2667000" cy="22447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3" descr="ANd9GcS2EgJZAbE_mn4V2VGtQoQfj9r4PSLcpnK2Emzf4fpCrMxMRoih"/>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24625" y="4114800"/>
            <a:ext cx="2085975" cy="2543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 descr="ANd9GcQ8I-Xtq8eUyezaRZS5U_swWErLR46l2P8mohS-v7azzuwdYyiDyzEd_7YN_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905000"/>
            <a:ext cx="3276600" cy="2168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Meaning</a:t>
            </a:r>
            <a:endParaRPr lang="en-US" dirty="0"/>
          </a:p>
        </p:txBody>
      </p:sp>
      <p:sp>
        <p:nvSpPr>
          <p:cNvPr id="3" name="Content Placeholder 2"/>
          <p:cNvSpPr>
            <a:spLocks noGrp="1"/>
          </p:cNvSpPr>
          <p:nvPr>
            <p:ph sz="quarter" idx="1"/>
          </p:nvPr>
        </p:nvSpPr>
        <p:spPr/>
        <p:txBody>
          <a:bodyPr/>
          <a:lstStyle/>
          <a:p>
            <a:r>
              <a:rPr lang="en-US" dirty="0" smtClean="0"/>
              <a:t>Metaphor</a:t>
            </a:r>
          </a:p>
          <a:p>
            <a:pPr lvl="1"/>
            <a:r>
              <a:rPr lang="en-US" dirty="0" smtClean="0"/>
              <a:t>Can be difficult, without context, to determine whether something is meant literally or metaphorically. </a:t>
            </a:r>
          </a:p>
          <a:p>
            <a:pPr lvl="2"/>
            <a:r>
              <a:rPr lang="en-US" dirty="0" smtClean="0"/>
              <a:t>No man is an island. </a:t>
            </a:r>
          </a:p>
          <a:p>
            <a:pPr lvl="2"/>
            <a:r>
              <a:rPr lang="en-US" dirty="0" smtClean="0"/>
              <a:t>No man is a banana.</a:t>
            </a:r>
          </a:p>
          <a:p>
            <a:r>
              <a:rPr lang="en-US" dirty="0" smtClean="0"/>
              <a:t>Irony</a:t>
            </a:r>
          </a:p>
          <a:p>
            <a:pPr lvl="1">
              <a:buNone/>
            </a:pPr>
            <a:endParaRPr lang="en-US" dirty="0" smtClean="0"/>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1587500" y="3426460"/>
            <a:ext cx="2984500" cy="2730500"/>
          </a:xfrm>
          <a:prstGeom prst="rect">
            <a:avLst/>
          </a:prstGeom>
        </p:spPr>
      </p:pic>
      <p:sp>
        <p:nvSpPr>
          <p:cNvPr id="5" name="TextBox 4"/>
          <p:cNvSpPr txBox="1"/>
          <p:nvPr/>
        </p:nvSpPr>
        <p:spPr>
          <a:xfrm>
            <a:off x="5534217" y="4500134"/>
            <a:ext cx="1518602" cy="369332"/>
          </a:xfrm>
          <a:prstGeom prst="rect">
            <a:avLst/>
          </a:prstGeom>
          <a:noFill/>
        </p:spPr>
        <p:txBody>
          <a:bodyPr wrap="none" rtlCol="0">
            <a:spAutoFit/>
          </a:bodyPr>
          <a:lstStyle/>
          <a:p>
            <a:r>
              <a:rPr lang="en-US" dirty="0" smtClean="0"/>
              <a:t>Nice weather!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Mistranslations</a:t>
            </a:r>
            <a:endParaRPr lang="en-US" dirty="0"/>
          </a:p>
        </p:txBody>
      </p:sp>
      <p:sp>
        <p:nvSpPr>
          <p:cNvPr id="3" name="Content Placeholder 2"/>
          <p:cNvSpPr>
            <a:spLocks noGrp="1"/>
          </p:cNvSpPr>
          <p:nvPr>
            <p:ph sz="quarter" idx="1"/>
          </p:nvPr>
        </p:nvSpPr>
        <p:spPr/>
        <p:txBody>
          <a:bodyPr/>
          <a:lstStyle/>
          <a:p>
            <a:r>
              <a:rPr lang="en-US" sz="2400" dirty="0" smtClean="0"/>
              <a:t>Rome doctor's office:</a:t>
            </a:r>
            <a:r>
              <a:rPr lang="en-US" sz="2400" b="1" dirty="0" smtClean="0"/>
              <a:t> </a:t>
            </a:r>
            <a:r>
              <a:rPr lang="en-US" sz="2400" dirty="0" smtClean="0">
                <a:solidFill>
                  <a:srgbClr val="FF0000"/>
                </a:solidFill>
              </a:rPr>
              <a:t>Specialist in women and other diseases. </a:t>
            </a:r>
            <a:endParaRPr lang="en-US" sz="2400" dirty="0" smtClean="0">
              <a:solidFill>
                <a:srgbClr val="FF0000"/>
              </a:solidFill>
            </a:endParaRPr>
          </a:p>
          <a:p>
            <a:r>
              <a:rPr lang="en-US" sz="2400" dirty="0" smtClean="0"/>
              <a:t>Mexican Hotel: </a:t>
            </a:r>
            <a:r>
              <a:rPr lang="en-US" sz="2400" dirty="0" smtClean="0">
                <a:solidFill>
                  <a:srgbClr val="FF0000"/>
                </a:solidFill>
              </a:rPr>
              <a:t>The manager has personally passed all the water served here</a:t>
            </a:r>
          </a:p>
          <a:p>
            <a:r>
              <a:rPr lang="en-US" sz="2400" dirty="0" smtClean="0"/>
              <a:t>Danish airline ticket office: </a:t>
            </a:r>
            <a:r>
              <a:rPr lang="en-US" sz="2400" dirty="0" smtClean="0">
                <a:solidFill>
                  <a:srgbClr val="FF0000"/>
                </a:solidFill>
              </a:rPr>
              <a:t>We take your bags and send them in all directions</a:t>
            </a:r>
          </a:p>
          <a:p>
            <a:r>
              <a:rPr lang="en-US" sz="2400" dirty="0" smtClean="0"/>
              <a:t>Rome laundry:</a:t>
            </a:r>
            <a:r>
              <a:rPr lang="en-US" sz="2400" b="1" dirty="0" smtClean="0"/>
              <a:t> </a:t>
            </a:r>
            <a:r>
              <a:rPr lang="en-US" sz="2400" dirty="0" smtClean="0">
                <a:solidFill>
                  <a:srgbClr val="FF0000"/>
                </a:solidFill>
              </a:rPr>
              <a:t>Leave your clothes here and spend the afternoon having a good time. </a:t>
            </a:r>
          </a:p>
          <a:p>
            <a:r>
              <a:rPr lang="en-US" sz="2400" dirty="0" smtClean="0"/>
              <a:t>On a Polish menu:</a:t>
            </a:r>
            <a:r>
              <a:rPr lang="en-US" sz="2400" b="1" dirty="0" smtClean="0"/>
              <a:t> </a:t>
            </a:r>
            <a:r>
              <a:rPr lang="en-US" sz="2400" dirty="0" smtClean="0">
                <a:solidFill>
                  <a:srgbClr val="FF0000"/>
                </a:solidFill>
              </a:rPr>
              <a:t>Salad a firm's own make; limpid red beet soup with cheesy dumplings in the form of a finger.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Untranslatable words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Some words have no direct equivalent in other languages</a:t>
            </a:r>
          </a:p>
          <a:p>
            <a:endParaRPr lang="en-US" dirty="0" smtClean="0"/>
          </a:p>
          <a:p>
            <a:pPr lvl="1"/>
            <a:r>
              <a:rPr lang="en-US" i="1" dirty="0" err="1" smtClean="0"/>
              <a:t>Schlimmbessrung</a:t>
            </a:r>
            <a:r>
              <a:rPr lang="en-US" i="1" dirty="0" smtClean="0"/>
              <a:t> </a:t>
            </a:r>
            <a:r>
              <a:rPr lang="en-US" dirty="0" smtClean="0"/>
              <a:t>(German): an ‘improvement’ that actually makes things worse</a:t>
            </a:r>
          </a:p>
          <a:p>
            <a:pPr lvl="2"/>
            <a:r>
              <a:rPr lang="en-US" dirty="0" smtClean="0"/>
              <a:t>Any new </a:t>
            </a:r>
            <a:r>
              <a:rPr lang="en-US" dirty="0" err="1" smtClean="0"/>
              <a:t>iphone</a:t>
            </a:r>
            <a:endParaRPr lang="en-US" dirty="0" smtClean="0"/>
          </a:p>
          <a:p>
            <a:pPr lvl="1"/>
            <a:r>
              <a:rPr lang="en-US" i="1" dirty="0" err="1" smtClean="0"/>
              <a:t>Jayus</a:t>
            </a:r>
            <a:r>
              <a:rPr lang="en-US" i="1" dirty="0" smtClean="0"/>
              <a:t> </a:t>
            </a:r>
            <a:r>
              <a:rPr lang="en-US" dirty="0" smtClean="0"/>
              <a:t>(Indonesian): a joke so unfunny that it becomes funny</a:t>
            </a:r>
          </a:p>
          <a:p>
            <a:pPr lvl="2"/>
            <a:r>
              <a:rPr lang="en-US" dirty="0" smtClean="0"/>
              <a:t>Think 6</a:t>
            </a:r>
            <a:r>
              <a:rPr lang="en-US" baseline="30000" dirty="0" smtClean="0"/>
              <a:t>th</a:t>
            </a:r>
            <a:r>
              <a:rPr lang="en-US" dirty="0" smtClean="0"/>
              <a:t> grade</a:t>
            </a:r>
          </a:p>
          <a:p>
            <a:pPr lvl="1"/>
            <a:r>
              <a:rPr lang="en-US" i="1" dirty="0" err="1" smtClean="0"/>
              <a:t>Mamihlapinatapai</a:t>
            </a:r>
            <a:r>
              <a:rPr lang="en-US" i="1" dirty="0" smtClean="0"/>
              <a:t> </a:t>
            </a:r>
            <a:r>
              <a:rPr lang="en-US" dirty="0" smtClean="0"/>
              <a:t>(Tierra del </a:t>
            </a:r>
            <a:r>
              <a:rPr lang="en-US" dirty="0" err="1" smtClean="0"/>
              <a:t>Fuegan</a:t>
            </a:r>
            <a:r>
              <a:rPr lang="en-US" dirty="0" smtClean="0"/>
              <a:t>): to look at each other, each hoping the other will offer to do something which both parties very much desire done but which neither is willing to do.</a:t>
            </a:r>
          </a:p>
          <a:p>
            <a:pPr lvl="2"/>
            <a:r>
              <a:rPr lang="en-US" i="1" dirty="0" smtClean="0"/>
              <a:t>“Tell you what, I’ll go scoop up the dog poop in the backyard before our friends get here.”</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Idioms</a:t>
            </a:r>
            <a:endParaRPr lang="en-US" dirty="0"/>
          </a:p>
        </p:txBody>
      </p:sp>
      <p:sp>
        <p:nvSpPr>
          <p:cNvPr id="3" name="Content Placeholder 2"/>
          <p:cNvSpPr>
            <a:spLocks noGrp="1"/>
          </p:cNvSpPr>
          <p:nvPr>
            <p:ph sz="quarter" idx="1"/>
          </p:nvPr>
        </p:nvSpPr>
        <p:spPr/>
        <p:txBody>
          <a:bodyPr>
            <a:normAutofit/>
          </a:bodyPr>
          <a:lstStyle/>
          <a:p>
            <a:r>
              <a:rPr lang="en-US" dirty="0" smtClean="0"/>
              <a:t>A colloquial (regional/local/national) expression whose meaning cannot be worked out from the meanings of the words it contains.</a:t>
            </a:r>
          </a:p>
          <a:p>
            <a:pPr>
              <a:lnSpc>
                <a:spcPct val="80000"/>
              </a:lnSpc>
            </a:pPr>
            <a:r>
              <a:rPr lang="en-US" sz="2000" dirty="0" smtClean="0"/>
              <a:t>A Chip On Your Shoulder:</a:t>
            </a:r>
            <a:r>
              <a:rPr lang="en-US" sz="2000" dirty="0" smtClean="0"/>
              <a:t> </a:t>
            </a:r>
            <a:r>
              <a:rPr lang="en-US" sz="1600" dirty="0" smtClean="0"/>
              <a:t>Being </a:t>
            </a:r>
            <a:r>
              <a:rPr lang="en-US" sz="1600" dirty="0" smtClean="0"/>
              <a:t>upset for something that happened in the past</a:t>
            </a:r>
            <a:endParaRPr lang="en-US" sz="2000" dirty="0" smtClean="0"/>
          </a:p>
          <a:p>
            <a:pPr lvl="1">
              <a:lnSpc>
                <a:spcPct val="80000"/>
              </a:lnSpc>
              <a:buNone/>
            </a:pPr>
            <a:r>
              <a:rPr lang="en-US" sz="2000" dirty="0" smtClean="0"/>
              <a:t>A</a:t>
            </a:r>
            <a:r>
              <a:rPr lang="en-US" sz="2000" dirty="0" smtClean="0"/>
              <a:t> Leopard </a:t>
            </a:r>
            <a:r>
              <a:rPr lang="en-US" sz="2000" dirty="0" smtClean="0"/>
              <a:t>Can't Change His Spots:</a:t>
            </a:r>
            <a:r>
              <a:rPr lang="en-US" sz="2000" dirty="0" smtClean="0"/>
              <a:t> </a:t>
            </a:r>
            <a:r>
              <a:rPr lang="en-US" sz="2000" dirty="0" smtClean="0"/>
              <a:t>You cannot change who you are.</a:t>
            </a:r>
            <a:endParaRPr lang="en-US" sz="2000" dirty="0" smtClean="0"/>
          </a:p>
          <a:p>
            <a:pPr>
              <a:lnSpc>
                <a:spcPct val="80000"/>
              </a:lnSpc>
            </a:pPr>
            <a:r>
              <a:rPr lang="en-US" sz="2000" dirty="0" smtClean="0"/>
              <a:t>Add </a:t>
            </a:r>
            <a:r>
              <a:rPr lang="en-US" sz="2000" dirty="0" smtClean="0"/>
              <a:t>Fuel To The Fire:</a:t>
            </a:r>
            <a:r>
              <a:rPr lang="en-US" sz="2000" dirty="0" smtClean="0"/>
              <a:t> </a:t>
            </a:r>
            <a:r>
              <a:rPr lang="en-US" sz="1600" dirty="0" smtClean="0"/>
              <a:t>Whenever </a:t>
            </a:r>
            <a:r>
              <a:rPr lang="en-US" sz="1600" dirty="0" smtClean="0"/>
              <a:t>something is done to make a bad situation even worse than it is.</a:t>
            </a:r>
            <a:endParaRPr lang="en-US" sz="1600" dirty="0" smtClean="0"/>
          </a:p>
          <a:p>
            <a:pPr lvl="1">
              <a:lnSpc>
                <a:spcPct val="80000"/>
              </a:lnSpc>
              <a:buNone/>
            </a:pPr>
            <a:r>
              <a:rPr lang="en-US" sz="2000" dirty="0" smtClean="0"/>
              <a:t>All </a:t>
            </a:r>
            <a:r>
              <a:rPr lang="en-US" sz="2000" dirty="0" smtClean="0"/>
              <a:t>In The Same Boat:</a:t>
            </a:r>
            <a:r>
              <a:rPr lang="en-US" sz="2000" dirty="0" smtClean="0"/>
              <a:t> </a:t>
            </a:r>
            <a:r>
              <a:rPr lang="en-US" sz="2000" dirty="0" smtClean="0"/>
              <a:t>When everyone is facing the same challenges.</a:t>
            </a:r>
            <a:endParaRPr lang="en-US" sz="2000" dirty="0" smtClean="0"/>
          </a:p>
          <a:p>
            <a:pPr>
              <a:lnSpc>
                <a:spcPct val="80000"/>
              </a:lnSpc>
            </a:pPr>
            <a:r>
              <a:rPr lang="en-US" sz="2000" dirty="0" smtClean="0"/>
              <a:t>An </a:t>
            </a:r>
            <a:r>
              <a:rPr lang="en-US" sz="2000" dirty="0" smtClean="0"/>
              <a:t>Arm And A Leg:</a:t>
            </a:r>
            <a:r>
              <a:rPr lang="en-US" sz="2000" dirty="0" smtClean="0"/>
              <a:t> </a:t>
            </a:r>
            <a:r>
              <a:rPr lang="en-US" sz="1600" dirty="0" smtClean="0"/>
              <a:t>Very </a:t>
            </a:r>
            <a:r>
              <a:rPr lang="en-US" sz="1600" dirty="0" smtClean="0"/>
              <a:t>expensive. A large amount of money.</a:t>
            </a:r>
            <a:endParaRPr lang="en-US" sz="1600" dirty="0" smtClean="0"/>
          </a:p>
          <a:p>
            <a:pPr lvl="1">
              <a:lnSpc>
                <a:spcPct val="80000"/>
              </a:lnSpc>
              <a:buNone/>
            </a:pPr>
            <a:r>
              <a:rPr lang="en-US" sz="2000" dirty="0" smtClean="0"/>
              <a:t>An </a:t>
            </a:r>
            <a:r>
              <a:rPr lang="en-US" sz="2000" dirty="0" smtClean="0"/>
              <a:t>ax To Grind:</a:t>
            </a:r>
            <a:r>
              <a:rPr lang="en-US" sz="2000" dirty="0" smtClean="0"/>
              <a:t> </a:t>
            </a:r>
            <a:r>
              <a:rPr lang="en-US" sz="2000" dirty="0" smtClean="0"/>
              <a:t>To have a dispute with someone. </a:t>
            </a:r>
            <a:endParaRPr lang="en-US" sz="2000" dirty="0" smtClean="0"/>
          </a:p>
          <a:p>
            <a:pPr>
              <a:lnSpc>
                <a:spcPct val="80000"/>
              </a:lnSpc>
            </a:pPr>
            <a:r>
              <a:rPr lang="en-US" sz="2000" dirty="0" smtClean="0"/>
              <a:t>Back Seat Driver</a:t>
            </a:r>
            <a:r>
              <a:rPr lang="en-US" sz="1700" dirty="0" smtClean="0"/>
              <a:t>: </a:t>
            </a:r>
            <a:endParaRPr lang="en-US" sz="1600" dirty="0" smtClean="0"/>
          </a:p>
          <a:p>
            <a:pPr>
              <a:lnSpc>
                <a:spcPct val="80000"/>
              </a:lnSpc>
            </a:pPr>
            <a:r>
              <a:rPr lang="en-US" sz="1600" dirty="0" smtClean="0"/>
              <a:t>People who criticize from the sidelines, much like someone giving unwanted advice from the back seat of a vehicle to the driver</a:t>
            </a:r>
            <a:r>
              <a:rPr lang="en-US" sz="2500" dirty="0" smtClean="0"/>
              <a:t/>
            </a:r>
            <a:br>
              <a:rPr lang="en-US" sz="2500" dirty="0" smtClean="0"/>
            </a:br>
            <a:r>
              <a:rPr lang="en-US" sz="2500" dirty="0" smtClean="0"/>
              <a:t/>
            </a:r>
            <a:br>
              <a:rPr lang="en-US" sz="2500" dirty="0" smtClean="0"/>
            </a:br>
            <a:r>
              <a:rPr lang="en-US" sz="800" dirty="0" smtClean="0"/>
              <a:t/>
            </a:r>
            <a:br>
              <a:rPr lang="en-US" sz="800" dirty="0" smtClean="0"/>
            </a:br>
            <a:endParaRPr lang="en-US" sz="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sp>
        <p:nvSpPr>
          <p:cNvPr id="3" name="Content Placeholder 2"/>
          <p:cNvSpPr>
            <a:spLocks noGrp="1"/>
          </p:cNvSpPr>
          <p:nvPr>
            <p:ph sz="quarter" idx="1"/>
          </p:nvPr>
        </p:nvSpPr>
        <p:spPr/>
        <p:txBody>
          <a:bodyPr>
            <a:normAutofit fontScale="70000" lnSpcReduction="20000"/>
          </a:bodyPr>
          <a:lstStyle/>
          <a:p>
            <a:pPr>
              <a:lnSpc>
                <a:spcPct val="90000"/>
              </a:lnSpc>
            </a:pPr>
            <a:r>
              <a:rPr lang="en-US" sz="2800" dirty="0" smtClean="0"/>
              <a:t>In </a:t>
            </a:r>
            <a:r>
              <a:rPr lang="en-US" sz="2800" dirty="0" smtClean="0">
                <a:hlinkClick r:id="rId2" tooltip="Polish language"/>
              </a:rPr>
              <a:t>Polish</a:t>
            </a:r>
            <a:r>
              <a:rPr lang="en-US" sz="2800" dirty="0" smtClean="0"/>
              <a:t> is </a:t>
            </a:r>
            <a:r>
              <a:rPr lang="en-US" sz="2800" i="1" dirty="0" err="1" smtClean="0"/>
              <a:t>kopnąć</a:t>
            </a:r>
            <a:r>
              <a:rPr lang="en-US" sz="2800" i="1" dirty="0" smtClean="0"/>
              <a:t> </a:t>
            </a:r>
            <a:r>
              <a:rPr lang="en-US" sz="2800" i="1" dirty="0" err="1" smtClean="0"/>
              <a:t>w</a:t>
            </a:r>
            <a:r>
              <a:rPr lang="en-US" sz="2800" i="1" dirty="0" smtClean="0"/>
              <a:t> </a:t>
            </a:r>
            <a:r>
              <a:rPr lang="en-US" sz="2800" i="1" dirty="0" err="1" smtClean="0"/>
              <a:t>kalendarz</a:t>
            </a:r>
            <a:r>
              <a:rPr lang="en-US" sz="2800" dirty="0" smtClean="0"/>
              <a:t> ("to kick the calendar"), </a:t>
            </a:r>
          </a:p>
          <a:p>
            <a:pPr>
              <a:lnSpc>
                <a:spcPct val="90000"/>
              </a:lnSpc>
            </a:pPr>
            <a:r>
              <a:rPr lang="en-US" sz="2800" dirty="0" smtClean="0"/>
              <a:t>In </a:t>
            </a:r>
            <a:r>
              <a:rPr lang="en-US" sz="2800" dirty="0" smtClean="0">
                <a:hlinkClick r:id="rId3" tooltip="Bulgarian language"/>
              </a:rPr>
              <a:t>Bulgarian</a:t>
            </a:r>
            <a:r>
              <a:rPr lang="en-US" sz="2800" dirty="0" smtClean="0"/>
              <a:t> the closest analogous phrase is </a:t>
            </a:r>
            <a:r>
              <a:rPr lang="en-US" sz="2800" i="1" dirty="0" err="1" smtClean="0"/>
              <a:t>da</a:t>
            </a:r>
            <a:r>
              <a:rPr lang="en-US" sz="2800" i="1" dirty="0" smtClean="0"/>
              <a:t> </a:t>
            </a:r>
            <a:r>
              <a:rPr lang="en-US" sz="2800" i="1" dirty="0" err="1" smtClean="0"/>
              <a:t>ritnesh</a:t>
            </a:r>
            <a:r>
              <a:rPr lang="en-US" sz="2800" i="1" dirty="0" smtClean="0"/>
              <a:t> </a:t>
            </a:r>
            <a:r>
              <a:rPr lang="en-US" sz="2800" i="1" dirty="0" err="1" smtClean="0"/>
              <a:t>kambanata</a:t>
            </a:r>
            <a:r>
              <a:rPr lang="en-US" sz="2800" dirty="0" smtClean="0"/>
              <a:t> ("</a:t>
            </a:r>
            <a:r>
              <a:rPr lang="en-US" sz="2800" dirty="0" err="1" smtClean="0"/>
              <a:t>да</a:t>
            </a:r>
            <a:r>
              <a:rPr lang="en-US" sz="2800" dirty="0" smtClean="0"/>
              <a:t> </a:t>
            </a:r>
            <a:r>
              <a:rPr lang="en-US" sz="2800" dirty="0" err="1" smtClean="0"/>
              <a:t>ритнеш</a:t>
            </a:r>
            <a:r>
              <a:rPr lang="en-US" sz="2800" dirty="0" smtClean="0"/>
              <a:t> </a:t>
            </a:r>
            <a:r>
              <a:rPr lang="en-US" sz="2800" dirty="0" err="1" smtClean="0"/>
              <a:t>камбаната</a:t>
            </a:r>
            <a:r>
              <a:rPr lang="en-US" sz="2800" dirty="0" smtClean="0"/>
              <a:t>", "to kick the bell"); </a:t>
            </a:r>
          </a:p>
          <a:p>
            <a:pPr>
              <a:lnSpc>
                <a:spcPct val="90000"/>
              </a:lnSpc>
            </a:pPr>
            <a:r>
              <a:rPr lang="en-US" sz="2800" dirty="0" smtClean="0"/>
              <a:t>In </a:t>
            </a:r>
            <a:r>
              <a:rPr lang="en-US" sz="2800" dirty="0" smtClean="0">
                <a:hlinkClick r:id="rId4" tooltip="Dutch language"/>
              </a:rPr>
              <a:t>Dutch</a:t>
            </a:r>
            <a:r>
              <a:rPr lang="en-US" sz="2800" dirty="0" smtClean="0"/>
              <a:t>, </a:t>
            </a:r>
            <a:r>
              <a:rPr lang="en-US" sz="2800" i="1" dirty="0" smtClean="0"/>
              <a:t>het </a:t>
            </a:r>
            <a:r>
              <a:rPr lang="en-US" sz="2800" i="1" dirty="0" err="1" smtClean="0"/>
              <a:t>loodje</a:t>
            </a:r>
            <a:r>
              <a:rPr lang="en-US" sz="2800" i="1" dirty="0" smtClean="0"/>
              <a:t> </a:t>
            </a:r>
            <a:r>
              <a:rPr lang="en-US" sz="2800" i="1" dirty="0" err="1" smtClean="0"/>
              <a:t>leggen</a:t>
            </a:r>
            <a:r>
              <a:rPr lang="en-US" sz="2800" dirty="0" smtClean="0"/>
              <a:t> ("to lay the piece of lead"); </a:t>
            </a:r>
          </a:p>
          <a:p>
            <a:pPr>
              <a:lnSpc>
                <a:spcPct val="90000"/>
              </a:lnSpc>
            </a:pPr>
            <a:r>
              <a:rPr lang="en-US" sz="2800" dirty="0" smtClean="0"/>
              <a:t>In </a:t>
            </a:r>
            <a:r>
              <a:rPr lang="en-US" sz="2800" dirty="0" smtClean="0">
                <a:hlinkClick r:id="rId5" tooltip="Finnish language"/>
              </a:rPr>
              <a:t>Finnish</a:t>
            </a:r>
            <a:r>
              <a:rPr lang="en-US" sz="2800" dirty="0" smtClean="0"/>
              <a:t>, </a:t>
            </a:r>
            <a:r>
              <a:rPr lang="en-US" sz="2800" i="1" dirty="0" err="1" smtClean="0"/>
              <a:t>potkaista</a:t>
            </a:r>
            <a:r>
              <a:rPr lang="en-US" sz="2800" i="1" dirty="0" smtClean="0"/>
              <a:t> </a:t>
            </a:r>
            <a:r>
              <a:rPr lang="en-US" sz="2800" i="1" dirty="0" err="1" smtClean="0"/>
              <a:t>tyhjää</a:t>
            </a:r>
            <a:r>
              <a:rPr lang="en-US" sz="2800" dirty="0" smtClean="0"/>
              <a:t> ("to kick the void"); </a:t>
            </a:r>
          </a:p>
          <a:p>
            <a:pPr>
              <a:lnSpc>
                <a:spcPct val="90000"/>
              </a:lnSpc>
            </a:pPr>
            <a:r>
              <a:rPr lang="en-US" sz="2800" dirty="0" smtClean="0"/>
              <a:t>In </a:t>
            </a:r>
            <a:r>
              <a:rPr lang="en-US" sz="2800" dirty="0" smtClean="0">
                <a:hlinkClick r:id="rId6" tooltip="French language"/>
              </a:rPr>
              <a:t>French</a:t>
            </a:r>
            <a:r>
              <a:rPr lang="en-US" sz="2800" dirty="0" smtClean="0"/>
              <a:t>, </a:t>
            </a:r>
            <a:r>
              <a:rPr lang="en-US" sz="2800" i="1" dirty="0" smtClean="0"/>
              <a:t>manger des </a:t>
            </a:r>
            <a:r>
              <a:rPr lang="en-US" sz="2800" i="1" dirty="0" err="1" smtClean="0"/>
              <a:t>pissenlits</a:t>
            </a:r>
            <a:r>
              <a:rPr lang="en-US" sz="2800" i="1" dirty="0" smtClean="0"/>
              <a:t> par la </a:t>
            </a:r>
            <a:r>
              <a:rPr lang="en-US" sz="2800" i="1" dirty="0" err="1" smtClean="0"/>
              <a:t>racine</a:t>
            </a:r>
            <a:r>
              <a:rPr lang="en-US" sz="2800" dirty="0" smtClean="0"/>
              <a:t> ("to eat dandelions by the root"); </a:t>
            </a:r>
          </a:p>
          <a:p>
            <a:pPr>
              <a:lnSpc>
                <a:spcPct val="90000"/>
              </a:lnSpc>
            </a:pPr>
            <a:r>
              <a:rPr lang="en-US" sz="2800" dirty="0" smtClean="0"/>
              <a:t>In </a:t>
            </a:r>
            <a:r>
              <a:rPr lang="en-US" sz="2800" dirty="0" smtClean="0">
                <a:hlinkClick r:id="rId7" tooltip="Spanish language"/>
              </a:rPr>
              <a:t>Spanish</a:t>
            </a:r>
            <a:r>
              <a:rPr lang="en-US" sz="2800" dirty="0" smtClean="0"/>
              <a:t>, </a:t>
            </a:r>
            <a:r>
              <a:rPr lang="en-US" sz="2800" i="1" dirty="0" err="1" smtClean="0"/>
              <a:t>estirar</a:t>
            </a:r>
            <a:r>
              <a:rPr lang="en-US" sz="2800" i="1" dirty="0" smtClean="0"/>
              <a:t> la </a:t>
            </a:r>
            <a:r>
              <a:rPr lang="en-US" sz="2800" i="1" dirty="0" err="1" smtClean="0"/>
              <a:t>pata</a:t>
            </a:r>
            <a:r>
              <a:rPr lang="en-US" sz="2800" dirty="0" smtClean="0"/>
              <a:t> (to stretch the foot); </a:t>
            </a:r>
          </a:p>
          <a:p>
            <a:pPr>
              <a:lnSpc>
                <a:spcPct val="90000"/>
              </a:lnSpc>
            </a:pPr>
            <a:r>
              <a:rPr lang="en-US" sz="2800" dirty="0" smtClean="0"/>
              <a:t>In </a:t>
            </a:r>
            <a:r>
              <a:rPr lang="en-US" sz="2800" dirty="0" smtClean="0">
                <a:hlinkClick r:id="rId8" tooltip="German language"/>
              </a:rPr>
              <a:t>German</a:t>
            </a:r>
            <a:r>
              <a:rPr lang="en-US" sz="2800" dirty="0" smtClean="0"/>
              <a:t>, </a:t>
            </a:r>
            <a:r>
              <a:rPr lang="en-US" sz="2800" i="1" dirty="0" smtClean="0"/>
              <a:t>den </a:t>
            </a:r>
            <a:r>
              <a:rPr lang="en-US" sz="2800" i="1" dirty="0" err="1" smtClean="0"/>
              <a:t>Löffel</a:t>
            </a:r>
            <a:r>
              <a:rPr lang="en-US" sz="2800" i="1" dirty="0" smtClean="0"/>
              <a:t> </a:t>
            </a:r>
            <a:r>
              <a:rPr lang="en-US" sz="2800" i="1" dirty="0" err="1" smtClean="0"/>
              <a:t>abgeben</a:t>
            </a:r>
            <a:r>
              <a:rPr lang="en-US" sz="2800" dirty="0" smtClean="0"/>
              <a:t> ("to give the spoon away") or </a:t>
            </a:r>
            <a:r>
              <a:rPr lang="en-US" sz="2800" i="1" dirty="0" smtClean="0"/>
              <a:t>ins Gras </a:t>
            </a:r>
            <a:r>
              <a:rPr lang="en-US" sz="2800" i="1" dirty="0" err="1" smtClean="0"/>
              <a:t>beißen</a:t>
            </a:r>
            <a:r>
              <a:rPr lang="en-US" sz="2800" dirty="0" smtClean="0"/>
              <a:t> ("to bite into the grass"); </a:t>
            </a:r>
          </a:p>
          <a:p>
            <a:pPr>
              <a:lnSpc>
                <a:spcPct val="90000"/>
              </a:lnSpc>
            </a:pPr>
            <a:r>
              <a:rPr lang="en-US" sz="2800" dirty="0" smtClean="0"/>
              <a:t>In </a:t>
            </a:r>
            <a:r>
              <a:rPr lang="en-US" sz="2800" dirty="0" smtClean="0">
                <a:hlinkClick r:id="rId9" tooltip="Latvian language"/>
              </a:rPr>
              <a:t>Latvian</a:t>
            </a:r>
            <a:r>
              <a:rPr lang="en-US" sz="2800" dirty="0" smtClean="0"/>
              <a:t>, </a:t>
            </a:r>
            <a:r>
              <a:rPr lang="en-US" sz="2800" i="1" dirty="0" err="1" smtClean="0"/>
              <a:t>nolikt</a:t>
            </a:r>
            <a:r>
              <a:rPr lang="en-US" sz="2800" i="1" dirty="0" smtClean="0"/>
              <a:t> </a:t>
            </a:r>
            <a:r>
              <a:rPr lang="en-US" sz="2800" i="1" dirty="0" err="1" smtClean="0"/>
              <a:t>karoti</a:t>
            </a:r>
            <a:r>
              <a:rPr lang="en-US" sz="2800" dirty="0" smtClean="0"/>
              <a:t> ("to put the spoon down"); </a:t>
            </a:r>
          </a:p>
          <a:p>
            <a:pPr>
              <a:lnSpc>
                <a:spcPct val="90000"/>
              </a:lnSpc>
            </a:pPr>
            <a:r>
              <a:rPr lang="en-US" sz="2800" dirty="0" smtClean="0"/>
              <a:t>In </a:t>
            </a:r>
            <a:r>
              <a:rPr lang="en-US" sz="2800" dirty="0" smtClean="0">
                <a:hlinkClick r:id="rId10" tooltip="Portuguese language"/>
              </a:rPr>
              <a:t>Portuguese</a:t>
            </a:r>
            <a:r>
              <a:rPr lang="en-US" sz="2800" dirty="0" smtClean="0"/>
              <a:t>, </a:t>
            </a:r>
            <a:r>
              <a:rPr lang="en-US" sz="2800" i="1" dirty="0" err="1" smtClean="0"/>
              <a:t>bater</a:t>
            </a:r>
            <a:r>
              <a:rPr lang="en-US" sz="2800" i="1" dirty="0" smtClean="0"/>
              <a:t> as </a:t>
            </a:r>
            <a:r>
              <a:rPr lang="en-US" sz="2800" i="1" dirty="0" err="1" smtClean="0"/>
              <a:t>botas</a:t>
            </a:r>
            <a:r>
              <a:rPr lang="en-US" sz="2800" dirty="0" smtClean="0"/>
              <a:t> ("to beat the boots"); </a:t>
            </a:r>
          </a:p>
          <a:p>
            <a:pPr>
              <a:lnSpc>
                <a:spcPct val="90000"/>
              </a:lnSpc>
            </a:pPr>
            <a:r>
              <a:rPr lang="en-US" sz="2800" dirty="0" smtClean="0"/>
              <a:t>In </a:t>
            </a:r>
            <a:r>
              <a:rPr lang="en-US" sz="2800" dirty="0" smtClean="0">
                <a:hlinkClick r:id="rId11" tooltip="Danish language"/>
              </a:rPr>
              <a:t>Danish</a:t>
            </a:r>
            <a:r>
              <a:rPr lang="en-US" sz="2800" dirty="0" smtClean="0"/>
              <a:t>, </a:t>
            </a:r>
            <a:r>
              <a:rPr lang="en-US" sz="2800" i="1" dirty="0" smtClean="0"/>
              <a:t>at </a:t>
            </a:r>
            <a:r>
              <a:rPr lang="en-US" sz="2800" i="1" dirty="0" err="1" smtClean="0"/>
              <a:t>stille</a:t>
            </a:r>
            <a:r>
              <a:rPr lang="en-US" sz="2800" i="1" dirty="0" smtClean="0"/>
              <a:t> </a:t>
            </a:r>
            <a:r>
              <a:rPr lang="en-US" sz="2800" i="1" dirty="0" err="1" smtClean="0"/>
              <a:t>træskoene</a:t>
            </a:r>
            <a:r>
              <a:rPr lang="en-US" sz="2800" dirty="0" smtClean="0"/>
              <a:t> ("to take off the clogs"); </a:t>
            </a:r>
          </a:p>
          <a:p>
            <a:pPr>
              <a:lnSpc>
                <a:spcPct val="90000"/>
              </a:lnSpc>
            </a:pPr>
            <a:r>
              <a:rPr lang="en-US" sz="2800" dirty="0" smtClean="0"/>
              <a:t>In </a:t>
            </a:r>
            <a:r>
              <a:rPr lang="en-US" sz="2800" dirty="0" smtClean="0">
                <a:hlinkClick r:id="rId12" tooltip="Swedish language"/>
              </a:rPr>
              <a:t>Swedish</a:t>
            </a:r>
            <a:r>
              <a:rPr lang="en-US" sz="2800" dirty="0" smtClean="0"/>
              <a:t>, </a:t>
            </a:r>
            <a:r>
              <a:rPr lang="en-US" sz="2800" i="1" dirty="0" err="1" smtClean="0"/>
              <a:t>trilla</a:t>
            </a:r>
            <a:r>
              <a:rPr lang="en-US" sz="2800" i="1" dirty="0" smtClean="0"/>
              <a:t> </a:t>
            </a:r>
            <a:r>
              <a:rPr lang="en-US" sz="2800" i="1" dirty="0" err="1" smtClean="0"/>
              <a:t>av</a:t>
            </a:r>
            <a:r>
              <a:rPr lang="en-US" sz="2800" i="1" dirty="0" smtClean="0"/>
              <a:t> </a:t>
            </a:r>
            <a:r>
              <a:rPr lang="en-US" sz="2800" i="1" dirty="0" err="1" smtClean="0"/>
              <a:t>pinnen</a:t>
            </a:r>
            <a:r>
              <a:rPr lang="en-US" sz="2800" dirty="0" smtClean="0"/>
              <a:t> ("to fall off the stick"); </a:t>
            </a:r>
          </a:p>
          <a:p>
            <a:pPr>
              <a:lnSpc>
                <a:spcPct val="90000"/>
              </a:lnSpc>
            </a:pPr>
            <a:r>
              <a:rPr lang="en-US" sz="2800" dirty="0" smtClean="0"/>
              <a:t>In </a:t>
            </a:r>
            <a:r>
              <a:rPr lang="en-US" sz="2800" dirty="0" smtClean="0">
                <a:hlinkClick r:id="rId13" tooltip="Norwegian language"/>
              </a:rPr>
              <a:t>Norwegian</a:t>
            </a:r>
            <a:r>
              <a:rPr lang="en-US" sz="2800" dirty="0" smtClean="0"/>
              <a:t>, </a:t>
            </a:r>
            <a:r>
              <a:rPr lang="en-US" sz="2800" i="1" dirty="0" err="1" smtClean="0"/>
              <a:t>å</a:t>
            </a:r>
            <a:r>
              <a:rPr lang="en-US" sz="2800" i="1" dirty="0" smtClean="0"/>
              <a:t> </a:t>
            </a:r>
            <a:r>
              <a:rPr lang="en-US" sz="2800" i="1" dirty="0" err="1" smtClean="0"/>
              <a:t>parkere</a:t>
            </a:r>
            <a:r>
              <a:rPr lang="en-US" sz="2800" i="1" dirty="0" smtClean="0"/>
              <a:t> </a:t>
            </a:r>
            <a:r>
              <a:rPr lang="en-US" sz="2800" i="1" dirty="0" err="1" smtClean="0"/>
              <a:t>tøflene</a:t>
            </a:r>
            <a:r>
              <a:rPr lang="en-US" sz="2800" dirty="0" smtClean="0"/>
              <a:t> ("to park the slippers"); </a:t>
            </a:r>
          </a:p>
          <a:p>
            <a:pPr>
              <a:lnSpc>
                <a:spcPct val="90000"/>
              </a:lnSpc>
            </a:pPr>
            <a:r>
              <a:rPr lang="en-US" sz="2800" dirty="0" smtClean="0"/>
              <a:t>In </a:t>
            </a:r>
            <a:r>
              <a:rPr lang="en-US" sz="2800" dirty="0" smtClean="0">
                <a:hlinkClick r:id="rId14" tooltip="Greek language"/>
              </a:rPr>
              <a:t>Greek</a:t>
            </a:r>
            <a:r>
              <a:rPr lang="en-US" sz="2800" dirty="0" smtClean="0"/>
              <a:t>, </a:t>
            </a:r>
            <a:r>
              <a:rPr lang="en-US" sz="2800" i="1" dirty="0" err="1" smtClean="0"/>
              <a:t>τινάζω</a:t>
            </a:r>
            <a:r>
              <a:rPr lang="en-US" sz="2800" i="1" dirty="0" smtClean="0"/>
              <a:t> </a:t>
            </a:r>
            <a:r>
              <a:rPr lang="en-US" sz="2800" i="1" dirty="0" err="1" smtClean="0"/>
              <a:t>τα</a:t>
            </a:r>
            <a:r>
              <a:rPr lang="en-US" sz="2800" i="1" dirty="0" smtClean="0"/>
              <a:t> </a:t>
            </a:r>
            <a:r>
              <a:rPr lang="en-US" sz="2800" i="1" dirty="0" err="1" smtClean="0"/>
              <a:t>πέταλα</a:t>
            </a:r>
            <a:r>
              <a:rPr lang="en-US" sz="2800" dirty="0" smtClean="0"/>
              <a:t> ("to shake the horse-shoes").</a:t>
            </a:r>
            <a:r>
              <a:rPr lang="en-US" sz="2800" dirty="0" smtClean="0"/>
              <a:t> </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and Stereotypes</a:t>
            </a:r>
            <a:endParaRPr lang="en-US" dirty="0"/>
          </a:p>
        </p:txBody>
      </p:sp>
      <p:sp>
        <p:nvSpPr>
          <p:cNvPr id="3" name="Content Placeholder 2"/>
          <p:cNvSpPr>
            <a:spLocks noGrp="1"/>
          </p:cNvSpPr>
          <p:nvPr>
            <p:ph sz="quarter" idx="1"/>
          </p:nvPr>
        </p:nvSpPr>
        <p:spPr/>
        <p:txBody>
          <a:bodyPr/>
          <a:lstStyle/>
          <a:p>
            <a:r>
              <a:rPr lang="en-US" dirty="0" smtClean="0"/>
              <a:t>Labels</a:t>
            </a:r>
          </a:p>
          <a:p>
            <a:pPr lvl="1"/>
            <a:r>
              <a:rPr lang="en-US" dirty="0" smtClean="0"/>
              <a:t>Useful</a:t>
            </a:r>
          </a:p>
          <a:p>
            <a:pPr lvl="2"/>
            <a:r>
              <a:rPr lang="en-US" dirty="0" smtClean="0"/>
              <a:t>Efficient and economical</a:t>
            </a:r>
          </a:p>
          <a:p>
            <a:pPr lvl="2"/>
            <a:r>
              <a:rPr lang="en-US" dirty="0" smtClean="0"/>
              <a:t>Can help you predict how an object will behave</a:t>
            </a:r>
          </a:p>
          <a:p>
            <a:pPr lvl="3">
              <a:buNone/>
            </a:pPr>
            <a:endParaRPr lang="en-US" dirty="0" smtClean="0"/>
          </a:p>
          <a:p>
            <a:pPr lvl="1"/>
            <a:r>
              <a:rPr lang="en-US" dirty="0" smtClean="0"/>
              <a:t>Problematic</a:t>
            </a:r>
          </a:p>
          <a:p>
            <a:pPr lvl="2"/>
            <a:r>
              <a:rPr lang="en-US" dirty="0" smtClean="0"/>
              <a:t>Danger of mislabeling things</a:t>
            </a:r>
          </a:p>
          <a:p>
            <a:pPr lvl="2"/>
            <a:endParaRPr lang="en-US" dirty="0"/>
          </a:p>
        </p:txBody>
      </p:sp>
      <p:pic>
        <p:nvPicPr>
          <p:cNvPr id="4" name="Picture 3"/>
          <p:cNvPicPr>
            <a:picLocks noChangeAspect="1"/>
          </p:cNvPicPr>
          <p:nvPr/>
        </p:nvPicPr>
        <p:blipFill>
          <a:blip r:embed="rId3"/>
          <a:stretch>
            <a:fillRect/>
          </a:stretch>
        </p:blipFill>
        <p:spPr>
          <a:xfrm>
            <a:off x="1567261" y="4101542"/>
            <a:ext cx="1362831" cy="2055418"/>
          </a:xfrm>
          <a:prstGeom prst="rect">
            <a:avLst/>
          </a:prstGeom>
        </p:spPr>
      </p:pic>
      <p:pic>
        <p:nvPicPr>
          <p:cNvPr id="5" name="Picture 4"/>
          <p:cNvPicPr>
            <a:picLocks noChangeAspect="1"/>
          </p:cNvPicPr>
          <p:nvPr/>
        </p:nvPicPr>
        <p:blipFill>
          <a:blip r:embed="rId3"/>
          <a:stretch>
            <a:fillRect/>
          </a:stretch>
        </p:blipFill>
        <p:spPr>
          <a:xfrm>
            <a:off x="5581366" y="4064464"/>
            <a:ext cx="1387416" cy="2092496"/>
          </a:xfrm>
          <a:prstGeom prst="rect">
            <a:avLst/>
          </a:prstGeom>
        </p:spPr>
      </p:pic>
      <p:pic>
        <p:nvPicPr>
          <p:cNvPr id="6" name="Picture 5"/>
          <p:cNvPicPr>
            <a:picLocks noChangeAspect="1"/>
          </p:cNvPicPr>
          <p:nvPr/>
        </p:nvPicPr>
        <p:blipFill>
          <a:blip r:embed="rId4"/>
          <a:srcRect l="15831" t="20904" r="15850" b="13310"/>
          <a:stretch>
            <a:fillRect/>
          </a:stretch>
        </p:blipFill>
        <p:spPr>
          <a:xfrm>
            <a:off x="3825350" y="4500134"/>
            <a:ext cx="972016" cy="125439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and Stereotypes</a:t>
            </a:r>
            <a:endParaRPr lang="en-US" dirty="0"/>
          </a:p>
        </p:txBody>
      </p:sp>
      <p:sp>
        <p:nvSpPr>
          <p:cNvPr id="3" name="Content Placeholder 2"/>
          <p:cNvSpPr>
            <a:spLocks noGrp="1"/>
          </p:cNvSpPr>
          <p:nvPr>
            <p:ph sz="quarter" idx="1"/>
          </p:nvPr>
        </p:nvSpPr>
        <p:spPr/>
        <p:txBody>
          <a:bodyPr/>
          <a:lstStyle/>
          <a:p>
            <a:r>
              <a:rPr lang="en-US" dirty="0" smtClean="0"/>
              <a:t>Stereotypes</a:t>
            </a:r>
          </a:p>
          <a:p>
            <a:pPr lvl="1"/>
            <a:r>
              <a:rPr lang="en-US" dirty="0" smtClean="0"/>
              <a:t>Typically a stereotype is a caricature which exaggerates the negative features of a group and assumes they are possessed by all members of the group.</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Values</a:t>
            </a:r>
            <a:endParaRPr lang="en-US" dirty="0"/>
          </a:p>
        </p:txBody>
      </p:sp>
      <p:sp>
        <p:nvSpPr>
          <p:cNvPr id="3" name="Content Placeholder 2"/>
          <p:cNvSpPr>
            <a:spLocks noGrp="1"/>
          </p:cNvSpPr>
          <p:nvPr>
            <p:ph sz="quarter" idx="1"/>
          </p:nvPr>
        </p:nvSpPr>
        <p:spPr/>
        <p:txBody>
          <a:bodyPr/>
          <a:lstStyle/>
          <a:p>
            <a:r>
              <a:rPr lang="en-US" dirty="0" smtClean="0"/>
              <a:t>As well as describing the world, we use language to persuade and influence others</a:t>
            </a:r>
          </a:p>
          <a:p>
            <a:r>
              <a:rPr lang="en-US" dirty="0" smtClean="0"/>
              <a:t>We often use language to determine and/or label others in a positive or negative way.</a:t>
            </a:r>
          </a:p>
          <a:p>
            <a:endParaRPr lang="en-US" dirty="0" smtClean="0"/>
          </a:p>
          <a:p>
            <a:r>
              <a:rPr lang="en-US" dirty="0" smtClean="0"/>
              <a:t>“I am firm; you are obstinate; he is a pig-headed fool”</a:t>
            </a:r>
          </a:p>
          <a:p>
            <a:r>
              <a:rPr lang="en-US" dirty="0" smtClean="0"/>
              <a:t>“I have reconsidered it, you have changed your mind, he has gone back on his word”</a:t>
            </a:r>
          </a:p>
          <a:p>
            <a:r>
              <a:rPr lang="en-US" dirty="0" smtClean="0"/>
              <a:t>“I am righteously indignant; you are annoyed; he is making a fuss about nothing”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Language?</a:t>
            </a:r>
            <a:endParaRPr lang="en-US" dirty="0"/>
          </a:p>
        </p:txBody>
      </p:sp>
      <p:sp>
        <p:nvSpPr>
          <p:cNvPr id="3" name="Content Placeholder 2"/>
          <p:cNvSpPr>
            <a:spLocks noGrp="1"/>
          </p:cNvSpPr>
          <p:nvPr>
            <p:ph sz="quarter" idx="1"/>
          </p:nvPr>
        </p:nvSpPr>
        <p:spPr/>
        <p:txBody>
          <a:bodyPr/>
          <a:lstStyle/>
          <a:p>
            <a:r>
              <a:rPr lang="en-US" dirty="0" smtClean="0"/>
              <a:t>1. Language is rule governed</a:t>
            </a:r>
          </a:p>
          <a:p>
            <a:pPr lvl="1"/>
            <a:r>
              <a:rPr lang="en-US" dirty="0" smtClean="0"/>
              <a:t>The rules are arbitrary, but everyone agrees on them.</a:t>
            </a:r>
          </a:p>
          <a:p>
            <a:pPr lvl="2"/>
            <a:r>
              <a:rPr lang="en-US" dirty="0" smtClean="0"/>
              <a:t>This applies to the rules of grammar and syntax in any language, and also to the meaning of words.</a:t>
            </a:r>
          </a:p>
          <a:p>
            <a:pPr lvl="2"/>
            <a:endParaRPr lang="en-US" dirty="0" smtClean="0"/>
          </a:p>
          <a:p>
            <a:pPr lvl="2"/>
            <a:r>
              <a:rPr lang="en-US" dirty="0" smtClean="0"/>
              <a:t>Example: Take any familiar word of your choice, such as belt or chair, and repeat it 20 times. Do it. What happens?</a:t>
            </a:r>
          </a:p>
          <a:p>
            <a:pPr lvl="2"/>
            <a:endParaRPr lang="en-US" dirty="0" smtClean="0"/>
          </a:p>
          <a:p>
            <a:pPr lvl="2"/>
            <a:endParaRPr lang="en-US" dirty="0" smtClean="0"/>
          </a:p>
        </p:txBody>
      </p:sp>
      <p:pic>
        <p:nvPicPr>
          <p:cNvPr id="4" name="Picture 3"/>
          <p:cNvPicPr>
            <a:picLocks noChangeAspect="1"/>
          </p:cNvPicPr>
          <p:nvPr/>
        </p:nvPicPr>
        <p:blipFill>
          <a:blip r:embed="rId2"/>
          <a:stretch>
            <a:fillRect/>
          </a:stretch>
        </p:blipFill>
        <p:spPr>
          <a:xfrm>
            <a:off x="457200" y="3997960"/>
            <a:ext cx="3771900" cy="2159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Values</a:t>
            </a:r>
            <a:endParaRPr lang="en-US" dirty="0"/>
          </a:p>
        </p:txBody>
      </p:sp>
      <p:sp>
        <p:nvSpPr>
          <p:cNvPr id="3" name="Content Placeholder 2"/>
          <p:cNvSpPr>
            <a:spLocks noGrp="1"/>
          </p:cNvSpPr>
          <p:nvPr>
            <p:ph sz="quarter" idx="1"/>
          </p:nvPr>
        </p:nvSpPr>
        <p:spPr/>
        <p:txBody>
          <a:bodyPr/>
          <a:lstStyle/>
          <a:p>
            <a:r>
              <a:rPr lang="en-US" dirty="0" smtClean="0"/>
              <a:t>Advertisers and spin doctors know the usefulness of value-laden language</a:t>
            </a:r>
          </a:p>
          <a:p>
            <a:endParaRPr lang="en-US" dirty="0" smtClean="0"/>
          </a:p>
          <a:p>
            <a:r>
              <a:rPr lang="en-US" dirty="0" smtClean="0"/>
              <a:t>Sparkling water sounds better than gassy water</a:t>
            </a:r>
          </a:p>
          <a:p>
            <a:r>
              <a:rPr lang="en-US" dirty="0" smtClean="0"/>
              <a:t>On an airplane, which is better?</a:t>
            </a:r>
          </a:p>
          <a:p>
            <a:pPr lvl="1"/>
            <a:r>
              <a:rPr lang="en-US" dirty="0" smtClean="0"/>
              <a:t>Second Class or business class</a:t>
            </a:r>
          </a:p>
          <a:p>
            <a:pPr lvl="1"/>
            <a:r>
              <a:rPr lang="en-US" dirty="0" smtClean="0"/>
              <a:t>Third Class or Economy Class OR “World Traveler”</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Values</a:t>
            </a:r>
            <a:endParaRPr lang="en-US" dirty="0"/>
          </a:p>
        </p:txBody>
      </p:sp>
      <p:sp>
        <p:nvSpPr>
          <p:cNvPr id="3" name="Content Placeholder 2"/>
          <p:cNvSpPr>
            <a:spLocks noGrp="1"/>
          </p:cNvSpPr>
          <p:nvPr>
            <p:ph sz="quarter" idx="1"/>
          </p:nvPr>
        </p:nvSpPr>
        <p:spPr/>
        <p:txBody>
          <a:bodyPr/>
          <a:lstStyle/>
          <a:p>
            <a:r>
              <a:rPr lang="en-US" dirty="0" smtClean="0"/>
              <a:t>Emotionally Laden Language</a:t>
            </a:r>
          </a:p>
          <a:p>
            <a:pPr lvl="1"/>
            <a:r>
              <a:rPr lang="en-US" dirty="0" smtClean="0"/>
              <a:t>Terrorist / Freedom Fighter</a:t>
            </a:r>
          </a:p>
          <a:p>
            <a:pPr lvl="1"/>
            <a:r>
              <a:rPr lang="en-US" dirty="0" smtClean="0"/>
              <a:t>Genetically Modified Food/ Franken-food</a:t>
            </a:r>
          </a:p>
          <a:p>
            <a:pPr lvl="1"/>
            <a:r>
              <a:rPr lang="en-US" dirty="0" smtClean="0"/>
              <a:t>Free speech/ Hate Speech</a:t>
            </a:r>
          </a:p>
          <a:p>
            <a:pPr lvl="1"/>
            <a:endParaRPr lang="en-US" dirty="0"/>
          </a:p>
        </p:txBody>
      </p:sp>
      <p:pic>
        <p:nvPicPr>
          <p:cNvPr id="6" name="Picture 5"/>
          <p:cNvPicPr>
            <a:picLocks noChangeAspect="1"/>
          </p:cNvPicPr>
          <p:nvPr/>
        </p:nvPicPr>
        <p:blipFill>
          <a:blip r:embed="rId2"/>
          <a:stretch>
            <a:fillRect/>
          </a:stretch>
        </p:blipFill>
        <p:spPr>
          <a:xfrm>
            <a:off x="457200" y="3877195"/>
            <a:ext cx="4191000" cy="1943100"/>
          </a:xfrm>
          <a:prstGeom prst="rect">
            <a:avLst/>
          </a:prstGeom>
        </p:spPr>
      </p:pic>
      <p:pic>
        <p:nvPicPr>
          <p:cNvPr id="7" name="Picture 6"/>
          <p:cNvPicPr>
            <a:picLocks noChangeAspect="1"/>
          </p:cNvPicPr>
          <p:nvPr/>
        </p:nvPicPr>
        <p:blipFill>
          <a:blip r:embed="rId3"/>
          <a:stretch>
            <a:fillRect/>
          </a:stretch>
        </p:blipFill>
        <p:spPr>
          <a:xfrm>
            <a:off x="5473700" y="3429000"/>
            <a:ext cx="3213100" cy="25273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Values</a:t>
            </a:r>
            <a:endParaRPr lang="en-US" dirty="0"/>
          </a:p>
        </p:txBody>
      </p:sp>
      <p:sp>
        <p:nvSpPr>
          <p:cNvPr id="3" name="Content Placeholder 2"/>
          <p:cNvSpPr>
            <a:spLocks noGrp="1"/>
          </p:cNvSpPr>
          <p:nvPr>
            <p:ph sz="quarter" idx="1"/>
          </p:nvPr>
        </p:nvSpPr>
        <p:spPr/>
        <p:txBody>
          <a:bodyPr/>
          <a:lstStyle/>
          <a:p>
            <a:r>
              <a:rPr lang="en-US" dirty="0" smtClean="0"/>
              <a:t>Weasel Words</a:t>
            </a:r>
          </a:p>
          <a:p>
            <a:pPr lvl="1"/>
            <a:r>
              <a:rPr lang="en-US" dirty="0" smtClean="0"/>
              <a:t>Words like ‘many’, ‘should’, and ‘probably’ which people slip into sentences to give themselves an escape route.</a:t>
            </a:r>
          </a:p>
          <a:p>
            <a:pPr lvl="1"/>
            <a:endParaRPr lang="en-US" dirty="0" smtClean="0"/>
          </a:p>
          <a:p>
            <a:pPr lvl="1"/>
            <a:r>
              <a:rPr lang="en-US" dirty="0" smtClean="0"/>
              <a:t>What are the weasel words below?</a:t>
            </a:r>
          </a:p>
          <a:p>
            <a:pPr lvl="1"/>
            <a:r>
              <a:rPr lang="en-US" dirty="0" smtClean="0"/>
              <a:t>“Our product can restore up to 25% of lost hair.”</a:t>
            </a:r>
          </a:p>
          <a:p>
            <a:pPr lvl="1"/>
            <a:r>
              <a:rPr lang="en-US" dirty="0" smtClean="0"/>
              <a:t>“Probably the best lager in the world.”</a:t>
            </a:r>
          </a:p>
          <a:p>
            <a:pPr lvl="1"/>
            <a:r>
              <a:rPr lang="en-US" dirty="0" smtClean="0"/>
              <a:t>“Our toothpaste helps fight tooth decay.”</a:t>
            </a:r>
          </a:p>
          <a:p>
            <a:pPr lvl="1">
              <a:buNone/>
            </a:pPr>
            <a:endParaRPr lang="en-US" dirty="0"/>
          </a:p>
        </p:txBody>
      </p:sp>
      <p:pic>
        <p:nvPicPr>
          <p:cNvPr id="4" name="Picture 3"/>
          <p:cNvPicPr>
            <a:picLocks noChangeAspect="1"/>
          </p:cNvPicPr>
          <p:nvPr/>
        </p:nvPicPr>
        <p:blipFill>
          <a:blip r:embed="rId2"/>
          <a:stretch>
            <a:fillRect/>
          </a:stretch>
        </p:blipFill>
        <p:spPr>
          <a:xfrm>
            <a:off x="6184900" y="3705860"/>
            <a:ext cx="2501900" cy="2451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Values</a:t>
            </a:r>
            <a:endParaRPr lang="en-US" dirty="0"/>
          </a:p>
        </p:txBody>
      </p:sp>
      <p:sp>
        <p:nvSpPr>
          <p:cNvPr id="3" name="Content Placeholder 2"/>
          <p:cNvSpPr>
            <a:spLocks noGrp="1"/>
          </p:cNvSpPr>
          <p:nvPr>
            <p:ph sz="quarter" idx="1"/>
          </p:nvPr>
        </p:nvSpPr>
        <p:spPr/>
        <p:txBody>
          <a:bodyPr/>
          <a:lstStyle/>
          <a:p>
            <a:r>
              <a:rPr lang="en-US" dirty="0" smtClean="0"/>
              <a:t>Grammar/ Passive Voice</a:t>
            </a:r>
          </a:p>
          <a:p>
            <a:endParaRPr lang="en-US" dirty="0" smtClean="0"/>
          </a:p>
          <a:p>
            <a:r>
              <a:rPr lang="en-US" dirty="0" smtClean="0"/>
              <a:t>“Many villages were bombed”</a:t>
            </a:r>
          </a:p>
          <a:p>
            <a:endParaRPr lang="en-US" dirty="0" smtClean="0"/>
          </a:p>
          <a:p>
            <a:endParaRPr lang="en-US" dirty="0" smtClean="0"/>
          </a:p>
          <a:p>
            <a:endParaRPr lang="en-US" dirty="0" smtClean="0"/>
          </a:p>
          <a:p>
            <a:r>
              <a:rPr lang="en-US" dirty="0" smtClean="0"/>
              <a:t>“We bombed many villages”</a:t>
            </a:r>
          </a:p>
          <a:p>
            <a:endParaRPr lang="en-US" dirty="0"/>
          </a:p>
        </p:txBody>
      </p:sp>
      <p:pic>
        <p:nvPicPr>
          <p:cNvPr id="4" name="Picture 3"/>
          <p:cNvPicPr>
            <a:picLocks noChangeAspect="1"/>
          </p:cNvPicPr>
          <p:nvPr/>
        </p:nvPicPr>
        <p:blipFill>
          <a:blip r:embed="rId2"/>
          <a:stretch>
            <a:fillRect/>
          </a:stretch>
        </p:blipFill>
        <p:spPr>
          <a:xfrm>
            <a:off x="5006892" y="2362200"/>
            <a:ext cx="3368902" cy="1886585"/>
          </a:xfrm>
          <a:prstGeom prst="rect">
            <a:avLst/>
          </a:prstGeom>
        </p:spPr>
      </p:pic>
      <p:pic>
        <p:nvPicPr>
          <p:cNvPr id="5" name="Picture 4"/>
          <p:cNvPicPr>
            <a:picLocks noChangeAspect="1"/>
          </p:cNvPicPr>
          <p:nvPr/>
        </p:nvPicPr>
        <p:blipFill>
          <a:blip r:embed="rId3"/>
          <a:stretch>
            <a:fillRect/>
          </a:stretch>
        </p:blipFill>
        <p:spPr>
          <a:xfrm>
            <a:off x="5409479" y="4463308"/>
            <a:ext cx="2513675" cy="18865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and Values-Revealing and Concealing</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lnSpc>
                <a:spcPct val="90000"/>
              </a:lnSpc>
              <a:buNone/>
            </a:pPr>
            <a:endParaRPr lang="en-US" sz="2800" dirty="0" smtClean="0"/>
          </a:p>
          <a:p>
            <a:pPr>
              <a:lnSpc>
                <a:spcPct val="90000"/>
              </a:lnSpc>
            </a:pPr>
            <a:endParaRPr lang="en-US" sz="2800" dirty="0" smtClean="0"/>
          </a:p>
          <a:p>
            <a:pPr>
              <a:lnSpc>
                <a:spcPct val="90000"/>
              </a:lnSpc>
            </a:pPr>
            <a:r>
              <a:rPr lang="en-US" sz="2800" dirty="0" smtClean="0"/>
              <a:t>I have invited an Austrian to my party</a:t>
            </a:r>
          </a:p>
          <a:p>
            <a:pPr>
              <a:lnSpc>
                <a:spcPct val="90000"/>
              </a:lnSpc>
            </a:pPr>
            <a:endParaRPr lang="en-US" sz="2800" dirty="0" smtClean="0"/>
          </a:p>
          <a:p>
            <a:pPr>
              <a:lnSpc>
                <a:spcPct val="90000"/>
              </a:lnSpc>
            </a:pPr>
            <a:endParaRPr lang="en-US" sz="2800" dirty="0" smtClean="0"/>
          </a:p>
          <a:p>
            <a:pPr>
              <a:lnSpc>
                <a:spcPct val="90000"/>
              </a:lnSpc>
            </a:pPr>
            <a:r>
              <a:rPr lang="en-US" sz="2800" dirty="0" smtClean="0"/>
              <a:t>I have invited a vegetarian to my party</a:t>
            </a:r>
          </a:p>
          <a:p>
            <a:pPr>
              <a:lnSpc>
                <a:spcPct val="90000"/>
              </a:lnSpc>
            </a:pPr>
            <a:endParaRPr lang="en-US" sz="2800" dirty="0" smtClean="0"/>
          </a:p>
          <a:p>
            <a:pPr>
              <a:lnSpc>
                <a:spcPct val="90000"/>
              </a:lnSpc>
            </a:pPr>
            <a:endParaRPr lang="en-US" sz="2800" dirty="0" smtClean="0"/>
          </a:p>
          <a:p>
            <a:pPr>
              <a:lnSpc>
                <a:spcPct val="90000"/>
              </a:lnSpc>
            </a:pPr>
            <a:r>
              <a:rPr lang="en-US" sz="2800" dirty="0" smtClean="0"/>
              <a:t>I have invited an artist to my party</a:t>
            </a:r>
          </a:p>
          <a:p>
            <a:pPr>
              <a:lnSpc>
                <a:spcPct val="90000"/>
              </a:lnSpc>
              <a:buNone/>
            </a:pPr>
            <a:endParaRPr lang="en-US" sz="2800" dirty="0" smtClean="0"/>
          </a:p>
          <a:p>
            <a:pPr>
              <a:lnSpc>
                <a:spcPct val="90000"/>
              </a:lnSpc>
            </a:pPr>
            <a:endParaRPr lang="en-US" sz="2800" dirty="0" smtClean="0"/>
          </a:p>
          <a:p>
            <a:pPr>
              <a:lnSpc>
                <a:spcPct val="90000"/>
              </a:lnSpc>
            </a:pPr>
            <a:r>
              <a:rPr lang="en-US" sz="2800" dirty="0" smtClean="0"/>
              <a:t>I have invited a politician to my party</a:t>
            </a:r>
          </a:p>
          <a:p>
            <a:pPr>
              <a:lnSpc>
                <a:spcPct val="90000"/>
              </a:lnSpc>
            </a:pPr>
            <a:endParaRPr lang="en-US" sz="2800" dirty="0" smtClean="0"/>
          </a:p>
          <a:p>
            <a:pPr>
              <a:lnSpc>
                <a:spcPct val="90000"/>
              </a:lnSpc>
            </a:pPr>
            <a:endParaRPr lang="en-US" sz="2800" dirty="0" smtClean="0"/>
          </a:p>
          <a:p>
            <a:pPr>
              <a:lnSpc>
                <a:spcPct val="90000"/>
              </a:lnSpc>
            </a:pPr>
            <a:r>
              <a:rPr lang="en-US" sz="2800" dirty="0" smtClean="0"/>
              <a:t>I have invited an criminal to my party</a:t>
            </a:r>
          </a:p>
          <a:p>
            <a:endParaRPr lang="en-US" dirty="0"/>
          </a:p>
        </p:txBody>
      </p:sp>
      <p:pic>
        <p:nvPicPr>
          <p:cNvPr id="4" name="Picture 3" descr="ANd9GcRIGI3INOljbQk3OwYNu2DIVbxcto0ZDL_u2iuHXHrNFiD1pW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val="0"/>
              </a:ext>
            </a:extLst>
          </a:blip>
          <a:srcRect/>
          <a:stretch>
            <a:fillRect/>
          </a:stretch>
        </p:blipFill>
        <p:spPr bwMode="auto">
          <a:xfrm>
            <a:off x="5208085" y="1219200"/>
            <a:ext cx="1074786" cy="123895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lc="http://schemas.openxmlformats.org/drawingml/2006/lockedCanvas">
                <a:solidFill>
                  <a:srgbClr val="FFFFFF"/>
                </a:solidFill>
              </a14:hiddenFill>
            </a:ext>
          </a:extLst>
        </p:spPr>
      </p:pic>
      <p:pic>
        <p:nvPicPr>
          <p:cNvPr id="5" name="Picture 4"/>
          <p:cNvPicPr>
            <a:picLocks noChangeAspect="1"/>
          </p:cNvPicPr>
          <p:nvPr/>
        </p:nvPicPr>
        <p:blipFill>
          <a:blip r:embed="rId3"/>
          <a:stretch>
            <a:fillRect/>
          </a:stretch>
        </p:blipFill>
        <p:spPr>
          <a:xfrm>
            <a:off x="7073900" y="2367667"/>
            <a:ext cx="2070100" cy="1358900"/>
          </a:xfrm>
          <a:prstGeom prst="rect">
            <a:avLst/>
          </a:prstGeom>
        </p:spPr>
      </p:pic>
      <p:pic>
        <p:nvPicPr>
          <p:cNvPr id="6" name="Picture 5"/>
          <p:cNvPicPr>
            <a:picLocks noChangeAspect="1"/>
          </p:cNvPicPr>
          <p:nvPr/>
        </p:nvPicPr>
        <p:blipFill>
          <a:blip r:embed="rId4"/>
          <a:stretch>
            <a:fillRect/>
          </a:stretch>
        </p:blipFill>
        <p:spPr>
          <a:xfrm>
            <a:off x="5208085" y="3002667"/>
            <a:ext cx="1600200" cy="1447800"/>
          </a:xfrm>
          <a:prstGeom prst="rect">
            <a:avLst/>
          </a:prstGeom>
        </p:spPr>
      </p:pic>
      <p:pic>
        <p:nvPicPr>
          <p:cNvPr id="7" name="Picture 6"/>
          <p:cNvPicPr>
            <a:picLocks noChangeAspect="1"/>
          </p:cNvPicPr>
          <p:nvPr/>
        </p:nvPicPr>
        <p:blipFill>
          <a:blip r:embed="rId5"/>
          <a:stretch>
            <a:fillRect/>
          </a:stretch>
        </p:blipFill>
        <p:spPr>
          <a:xfrm>
            <a:off x="7073900" y="3726567"/>
            <a:ext cx="1612900" cy="2006600"/>
          </a:xfrm>
          <a:prstGeom prst="rect">
            <a:avLst/>
          </a:prstGeom>
        </p:spPr>
      </p:pic>
      <p:pic>
        <p:nvPicPr>
          <p:cNvPr id="8" name="Picture 7"/>
          <p:cNvPicPr>
            <a:picLocks noChangeAspect="1"/>
          </p:cNvPicPr>
          <p:nvPr/>
        </p:nvPicPr>
        <p:blipFill>
          <a:blip r:embed="rId6"/>
          <a:stretch>
            <a:fillRect/>
          </a:stretch>
        </p:blipFill>
        <p:spPr>
          <a:xfrm>
            <a:off x="5055685" y="4450467"/>
            <a:ext cx="1752600" cy="1752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revealing some things, something else was concealed.</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13100" y="1473200"/>
            <a:ext cx="2717800" cy="3911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Language?</a:t>
            </a:r>
            <a:endParaRPr lang="en-US" dirty="0"/>
          </a:p>
        </p:txBody>
      </p:sp>
      <p:sp>
        <p:nvSpPr>
          <p:cNvPr id="3" name="Content Placeholder 2"/>
          <p:cNvSpPr>
            <a:spLocks noGrp="1"/>
          </p:cNvSpPr>
          <p:nvPr>
            <p:ph sz="quarter" idx="1"/>
          </p:nvPr>
        </p:nvSpPr>
        <p:spPr/>
        <p:txBody>
          <a:bodyPr/>
          <a:lstStyle/>
          <a:p>
            <a:r>
              <a:rPr lang="en-US" dirty="0" smtClean="0"/>
              <a:t>2. Language is Intended</a:t>
            </a:r>
          </a:p>
          <a:p>
            <a:pPr lvl="1"/>
            <a:r>
              <a:rPr lang="en-US" dirty="0" smtClean="0"/>
              <a:t>Language is a form of communication, but not all communication is language.</a:t>
            </a:r>
          </a:p>
          <a:p>
            <a:pPr lvl="2"/>
            <a:r>
              <a:rPr lang="en-US" dirty="0" smtClean="0"/>
              <a:t>Example: You may yawn during this </a:t>
            </a:r>
            <a:r>
              <a:rPr lang="en-US" dirty="0" err="1" smtClean="0"/>
              <a:t>powerpoint</a:t>
            </a:r>
            <a:r>
              <a:rPr lang="en-US" dirty="0" smtClean="0"/>
              <a:t>. That communicates something to me. You did not intend to communicate anything with me, so it is not language. However, if you look across the room to your friend and make a yawning gesture, you intended to communicate something, so this is a form of language</a:t>
            </a:r>
          </a:p>
          <a:p>
            <a:pPr>
              <a:buNone/>
            </a:pPr>
            <a:endParaRPr lang="en-US" dirty="0"/>
          </a:p>
        </p:txBody>
      </p:sp>
      <p:pic>
        <p:nvPicPr>
          <p:cNvPr id="4" name="Picture 3"/>
          <p:cNvPicPr>
            <a:picLocks noChangeAspect="1"/>
          </p:cNvPicPr>
          <p:nvPr/>
        </p:nvPicPr>
        <p:blipFill>
          <a:blip r:embed="rId2"/>
          <a:stretch>
            <a:fillRect/>
          </a:stretch>
        </p:blipFill>
        <p:spPr>
          <a:xfrm>
            <a:off x="2510975" y="4177818"/>
            <a:ext cx="3492500" cy="2324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Language?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3. Language is creative and open-ended</a:t>
            </a:r>
            <a:endParaRPr lang="en-US" dirty="0" smtClean="0"/>
          </a:p>
          <a:p>
            <a:pPr lvl="1"/>
            <a:r>
              <a:rPr lang="en-US" dirty="0" smtClean="0"/>
              <a:t>The rules of language and grammar allow us to make an almost infinite number of grammatically correct sentences.</a:t>
            </a:r>
          </a:p>
          <a:p>
            <a:pPr lvl="2"/>
            <a:r>
              <a:rPr lang="en-US" dirty="0" smtClean="0"/>
              <a:t>“The wise cow seeks shelter when it snows at dusk.</a:t>
            </a:r>
            <a:r>
              <a:rPr lang="en-US" dirty="0" smtClean="0"/>
              <a:t>”</a:t>
            </a:r>
          </a:p>
          <a:p>
            <a:pPr lvl="2"/>
            <a:r>
              <a:rPr lang="en-US" dirty="0" smtClean="0"/>
              <a:t>Write one sentence of about twenty words that you think has never been written before in history.</a:t>
            </a:r>
          </a:p>
          <a:p>
            <a:pPr lvl="2"/>
            <a:r>
              <a:rPr lang="en-US" dirty="0" smtClean="0"/>
              <a:t>You could say a sentence like this every 5 seconds for </a:t>
            </a:r>
          </a:p>
          <a:p>
            <a:pPr lvl="2"/>
            <a:endParaRPr lang="en-US" dirty="0" smtClean="0"/>
          </a:p>
          <a:p>
            <a:pPr lvl="2"/>
            <a:endParaRPr lang="en-US" dirty="0" smtClean="0"/>
          </a:p>
          <a:p>
            <a:pPr lvl="1"/>
            <a:r>
              <a:rPr lang="en-US" dirty="0" smtClean="0"/>
              <a:t>Languages change and develop over time.</a:t>
            </a:r>
          </a:p>
          <a:p>
            <a:pPr lvl="2"/>
            <a:r>
              <a:rPr lang="en-US" dirty="0" smtClean="0"/>
              <a:t>We borrow words from other languages</a:t>
            </a:r>
          </a:p>
          <a:p>
            <a:pPr lvl="2"/>
            <a:r>
              <a:rPr lang="en-US" dirty="0" smtClean="0"/>
              <a:t>Technology evolves and gives rise to the need for more language.</a:t>
            </a:r>
          </a:p>
          <a:p>
            <a:pPr lvl="3"/>
            <a:r>
              <a:rPr lang="en-US" dirty="0" smtClean="0"/>
              <a:t>Binge-watch and net neutrality were added to the </a:t>
            </a:r>
            <a:r>
              <a:rPr lang="en-US" dirty="0" err="1" smtClean="0"/>
              <a:t>Mirriam</a:t>
            </a:r>
            <a:r>
              <a:rPr lang="en-US" dirty="0" smtClean="0"/>
              <a:t> Webster Dictionary this year. As was weak-sauce.</a:t>
            </a:r>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Meaning</a:t>
            </a:r>
            <a:endParaRPr lang="en-US" dirty="0"/>
          </a:p>
        </p:txBody>
      </p:sp>
      <p:sp>
        <p:nvSpPr>
          <p:cNvPr id="3" name="Content Placeholder 2"/>
          <p:cNvSpPr>
            <a:spLocks noGrp="1"/>
          </p:cNvSpPr>
          <p:nvPr>
            <p:ph sz="quarter" idx="1"/>
          </p:nvPr>
        </p:nvSpPr>
        <p:spPr/>
        <p:txBody>
          <a:bodyPr/>
          <a:lstStyle/>
          <a:p>
            <a:r>
              <a:rPr lang="en-US" dirty="0" smtClean="0"/>
              <a:t>“The </a:t>
            </a:r>
            <a:r>
              <a:rPr lang="en-US" dirty="0" err="1" smtClean="0"/>
              <a:t>Montillation</a:t>
            </a:r>
            <a:r>
              <a:rPr lang="en-US" dirty="0" smtClean="0"/>
              <a:t> of </a:t>
            </a:r>
            <a:r>
              <a:rPr lang="en-US" dirty="0" err="1" smtClean="0"/>
              <a:t>Traxoline</a:t>
            </a:r>
            <a:r>
              <a:rPr lang="en-US" dirty="0" smtClean="0"/>
              <a:t>”</a:t>
            </a:r>
          </a:p>
          <a:p>
            <a:r>
              <a:rPr lang="en-US" dirty="0" smtClean="0"/>
              <a:t>It is very important that you learn about </a:t>
            </a:r>
            <a:r>
              <a:rPr lang="en-US" dirty="0" err="1" smtClean="0"/>
              <a:t>traxoline</a:t>
            </a:r>
            <a:r>
              <a:rPr lang="en-US" dirty="0" smtClean="0"/>
              <a:t>. </a:t>
            </a:r>
            <a:r>
              <a:rPr lang="en-US" dirty="0" err="1" smtClean="0"/>
              <a:t>Traxoline</a:t>
            </a:r>
            <a:r>
              <a:rPr lang="en-US" dirty="0" smtClean="0"/>
              <a:t> is a new form of </a:t>
            </a:r>
            <a:r>
              <a:rPr lang="en-US" dirty="0" err="1" smtClean="0"/>
              <a:t>zionter</a:t>
            </a:r>
            <a:r>
              <a:rPr lang="en-US" dirty="0" smtClean="0"/>
              <a:t>. It is </a:t>
            </a:r>
            <a:r>
              <a:rPr lang="en-US" dirty="0" err="1" smtClean="0"/>
              <a:t>montilled</a:t>
            </a:r>
            <a:r>
              <a:rPr lang="en-US" dirty="0" smtClean="0"/>
              <a:t> in </a:t>
            </a:r>
            <a:r>
              <a:rPr lang="en-US" dirty="0" err="1" smtClean="0"/>
              <a:t>Ceristanna</a:t>
            </a:r>
            <a:r>
              <a:rPr lang="en-US" dirty="0" smtClean="0"/>
              <a:t>. The </a:t>
            </a:r>
            <a:r>
              <a:rPr lang="en-US" dirty="0" err="1" smtClean="0"/>
              <a:t>Ceristannians</a:t>
            </a:r>
            <a:r>
              <a:rPr lang="en-US" dirty="0" smtClean="0"/>
              <a:t> </a:t>
            </a:r>
            <a:r>
              <a:rPr lang="en-US" dirty="0" err="1" smtClean="0"/>
              <a:t>gristeriate</a:t>
            </a:r>
            <a:r>
              <a:rPr lang="en-US" dirty="0" smtClean="0"/>
              <a:t> large amounts of </a:t>
            </a:r>
            <a:r>
              <a:rPr lang="en-US" dirty="0" err="1" smtClean="0"/>
              <a:t>fevon</a:t>
            </a:r>
            <a:r>
              <a:rPr lang="en-US" dirty="0" smtClean="0"/>
              <a:t> and then </a:t>
            </a:r>
            <a:r>
              <a:rPr lang="en-US" dirty="0" err="1" smtClean="0"/>
              <a:t>bracter</a:t>
            </a:r>
            <a:r>
              <a:rPr lang="en-US" dirty="0" smtClean="0"/>
              <a:t> it into </a:t>
            </a:r>
            <a:r>
              <a:rPr lang="en-US" dirty="0" err="1" smtClean="0"/>
              <a:t>quasel</a:t>
            </a:r>
            <a:r>
              <a:rPr lang="en-US" dirty="0" smtClean="0"/>
              <a:t> </a:t>
            </a:r>
            <a:r>
              <a:rPr lang="en-US" dirty="0" err="1" smtClean="0"/>
              <a:t>traxoline</a:t>
            </a:r>
            <a:r>
              <a:rPr lang="en-US" dirty="0" smtClean="0"/>
              <a:t>. </a:t>
            </a:r>
            <a:r>
              <a:rPr lang="en-US" dirty="0" err="1" smtClean="0"/>
              <a:t>Traxoline</a:t>
            </a:r>
            <a:r>
              <a:rPr lang="en-US" dirty="0" smtClean="0"/>
              <a:t> may well be one of our most </a:t>
            </a:r>
            <a:r>
              <a:rPr lang="en-US" dirty="0" err="1" smtClean="0"/>
              <a:t>lukized</a:t>
            </a:r>
            <a:r>
              <a:rPr lang="en-US" dirty="0" smtClean="0"/>
              <a:t> </a:t>
            </a:r>
            <a:r>
              <a:rPr lang="en-US" dirty="0" err="1" smtClean="0"/>
              <a:t>snezlaus</a:t>
            </a:r>
            <a:r>
              <a:rPr lang="en-US" dirty="0" smtClean="0"/>
              <a:t> in the future because of our </a:t>
            </a:r>
            <a:r>
              <a:rPr lang="en-US" dirty="0" err="1" smtClean="0"/>
              <a:t>zionter</a:t>
            </a:r>
            <a:r>
              <a:rPr lang="en-US" dirty="0" smtClean="0"/>
              <a:t> </a:t>
            </a:r>
            <a:r>
              <a:rPr lang="en-US" dirty="0" err="1" smtClean="0"/>
              <a:t>lescelidge</a:t>
            </a:r>
            <a:r>
              <a:rPr lang="en-US" dirty="0" smtClean="0"/>
              <a:t>.”</a:t>
            </a:r>
          </a:p>
          <a:p>
            <a:r>
              <a:rPr lang="en-US" dirty="0" smtClean="0"/>
              <a:t>1. What is </a:t>
            </a:r>
            <a:r>
              <a:rPr lang="en-US" dirty="0" err="1" smtClean="0"/>
              <a:t>traxoline</a:t>
            </a:r>
            <a:r>
              <a:rPr lang="en-US" dirty="0" smtClean="0"/>
              <a:t>?</a:t>
            </a:r>
          </a:p>
          <a:p>
            <a:r>
              <a:rPr lang="en-US" dirty="0" smtClean="0"/>
              <a:t>2. Where is </a:t>
            </a:r>
            <a:r>
              <a:rPr lang="en-US" dirty="0" err="1" smtClean="0"/>
              <a:t>traxoline</a:t>
            </a:r>
            <a:r>
              <a:rPr lang="en-US" dirty="0" smtClean="0"/>
              <a:t> </a:t>
            </a:r>
            <a:r>
              <a:rPr lang="en-US" dirty="0" err="1" smtClean="0"/>
              <a:t>montilled</a:t>
            </a:r>
            <a:r>
              <a:rPr lang="en-US" dirty="0" smtClean="0"/>
              <a:t>?</a:t>
            </a:r>
          </a:p>
          <a:p>
            <a:r>
              <a:rPr lang="en-US" dirty="0" smtClean="0"/>
              <a:t>3. How is </a:t>
            </a:r>
            <a:r>
              <a:rPr lang="en-US" dirty="0" err="1" smtClean="0"/>
              <a:t>traxoline</a:t>
            </a:r>
            <a:r>
              <a:rPr lang="en-US" dirty="0" smtClean="0"/>
              <a:t> </a:t>
            </a:r>
            <a:r>
              <a:rPr lang="en-US" dirty="0" err="1" smtClean="0"/>
              <a:t>quaselled</a:t>
            </a:r>
            <a:r>
              <a:rPr lang="en-US" dirty="0" smtClean="0"/>
              <a:t>?</a:t>
            </a:r>
          </a:p>
          <a:p>
            <a:r>
              <a:rPr lang="en-US" dirty="0" smtClean="0"/>
              <a:t>4. Why is it important to know about </a:t>
            </a:r>
            <a:r>
              <a:rPr lang="en-US" dirty="0" err="1" smtClean="0"/>
              <a:t>traxoline</a:t>
            </a:r>
            <a:r>
              <a:rPr lang="en-US" dirty="0" smtClean="0"/>
              <a: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Meaning</a:t>
            </a:r>
            <a:endParaRPr lang="en-US" dirty="0"/>
          </a:p>
        </p:txBody>
      </p:sp>
      <p:sp>
        <p:nvSpPr>
          <p:cNvPr id="3" name="Content Placeholder 2"/>
          <p:cNvSpPr>
            <a:spLocks noGrp="1"/>
          </p:cNvSpPr>
          <p:nvPr>
            <p:ph sz="quarter" idx="1"/>
          </p:nvPr>
        </p:nvSpPr>
        <p:spPr/>
        <p:txBody>
          <a:bodyPr/>
          <a:lstStyle/>
          <a:p>
            <a:r>
              <a:rPr lang="en-US" dirty="0" smtClean="0"/>
              <a:t>If you don’t know what the words mean, you learn nothing.</a:t>
            </a:r>
          </a:p>
          <a:p>
            <a:r>
              <a:rPr lang="en-US" dirty="0" smtClean="0"/>
              <a:t>But, from where is meaning derived? We will consider 3 theories.</a:t>
            </a:r>
          </a:p>
          <a:p>
            <a:endParaRPr lang="en-US" dirty="0" smtClean="0"/>
          </a:p>
          <a:p>
            <a:pPr marL="514350" indent="-514350">
              <a:buAutoNum type="arabicPeriod"/>
            </a:pPr>
            <a:r>
              <a:rPr lang="en-US" dirty="0" smtClean="0"/>
              <a:t>Definition Theory</a:t>
            </a:r>
          </a:p>
          <a:p>
            <a:pPr marL="514350" indent="-514350">
              <a:buAutoNum type="arabicPeriod"/>
            </a:pPr>
            <a:r>
              <a:rPr lang="en-US" dirty="0" smtClean="0"/>
              <a:t>Denotation Theory</a:t>
            </a:r>
          </a:p>
          <a:p>
            <a:pPr marL="514350" indent="-514350">
              <a:buAutoNum type="arabicPeriod"/>
            </a:pPr>
            <a:r>
              <a:rPr lang="en-US" dirty="0" smtClean="0"/>
              <a:t>Image Theory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Theory</a:t>
            </a:r>
            <a:endParaRPr lang="en-US" dirty="0"/>
          </a:p>
        </p:txBody>
      </p:sp>
      <p:sp>
        <p:nvSpPr>
          <p:cNvPr id="3" name="Content Placeholder 2"/>
          <p:cNvSpPr>
            <a:spLocks noGrp="1"/>
          </p:cNvSpPr>
          <p:nvPr>
            <p:ph sz="quarter" idx="1"/>
          </p:nvPr>
        </p:nvSpPr>
        <p:spPr/>
        <p:txBody>
          <a:bodyPr/>
          <a:lstStyle/>
          <a:p>
            <a:r>
              <a:rPr lang="en-US" dirty="0" smtClean="0"/>
              <a:t>Resolve conflicts over a words meaning by consulting a dictionary or authority</a:t>
            </a:r>
          </a:p>
          <a:p>
            <a:pPr lvl="1"/>
            <a:r>
              <a:rPr lang="en-US" dirty="0" smtClean="0"/>
              <a:t>Define triangle. Table. Love</a:t>
            </a:r>
          </a:p>
          <a:p>
            <a:r>
              <a:rPr lang="en-US" dirty="0" smtClean="0"/>
              <a:t>Problems</a:t>
            </a:r>
          </a:p>
          <a:p>
            <a:pPr lvl="1"/>
            <a:r>
              <a:rPr lang="en-US" dirty="0" smtClean="0"/>
              <a:t>It is impossible to define the word red to a blind person. </a:t>
            </a:r>
          </a:p>
          <a:p>
            <a:pPr lvl="1"/>
            <a:r>
              <a:rPr lang="en-US" dirty="0" smtClean="0"/>
              <a:t>Definitions are imprecise.  (table and love, from above)</a:t>
            </a:r>
          </a:p>
          <a:p>
            <a:pPr lvl="1"/>
            <a:r>
              <a:rPr lang="en-US" dirty="0" smtClean="0"/>
              <a:t>They only explain the meaning of words using other words. Shouldn’t language connect to the world.</a:t>
            </a:r>
          </a:p>
          <a:p>
            <a:pPr lvl="1"/>
            <a:endParaRPr lang="en-US" dirty="0"/>
          </a:p>
        </p:txBody>
      </p:sp>
      <p:pic>
        <p:nvPicPr>
          <p:cNvPr id="4" name="Picture 3"/>
          <p:cNvPicPr>
            <a:picLocks noChangeAspect="1"/>
          </p:cNvPicPr>
          <p:nvPr/>
        </p:nvPicPr>
        <p:blipFill>
          <a:blip r:embed="rId2"/>
          <a:stretch>
            <a:fillRect/>
          </a:stretch>
        </p:blipFill>
        <p:spPr>
          <a:xfrm>
            <a:off x="5245100" y="4500134"/>
            <a:ext cx="3441700" cy="21069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Denotation Theory</a:t>
            </a:r>
            <a:endParaRPr lang="en-US" dirty="0"/>
          </a:p>
        </p:txBody>
      </p:sp>
      <p:sp>
        <p:nvSpPr>
          <p:cNvPr id="3" name="Content Placeholder 2"/>
          <p:cNvSpPr>
            <a:spLocks noGrp="1"/>
          </p:cNvSpPr>
          <p:nvPr>
            <p:ph sz="quarter" idx="1"/>
          </p:nvPr>
        </p:nvSpPr>
        <p:spPr/>
        <p:txBody>
          <a:bodyPr/>
          <a:lstStyle/>
          <a:p>
            <a:r>
              <a:rPr lang="en-US" dirty="0" smtClean="0"/>
              <a:t>What distinguishes a meaningful word from a meaningless word is that a meaningful one stands for something in the real world</a:t>
            </a:r>
          </a:p>
          <a:p>
            <a:pPr lvl="1"/>
            <a:r>
              <a:rPr lang="en-US" dirty="0" smtClean="0"/>
              <a:t>France</a:t>
            </a:r>
          </a:p>
          <a:p>
            <a:pPr lvl="1"/>
            <a:r>
              <a:rPr lang="en-US" dirty="0" smtClean="0"/>
              <a:t>Spaghetti</a:t>
            </a:r>
          </a:p>
          <a:p>
            <a:r>
              <a:rPr lang="en-US" dirty="0" smtClean="0"/>
              <a:t>Criticism</a:t>
            </a:r>
          </a:p>
          <a:p>
            <a:pPr lvl="2"/>
            <a:r>
              <a:rPr lang="en-US" dirty="0" smtClean="0"/>
              <a:t>Good for naming things, but falls down when you look for the meaning of words like wisdom or freedom. You can point to examples of these, but not to the thing itself.</a:t>
            </a:r>
          </a:p>
          <a:p>
            <a:pPr lvl="2"/>
            <a:r>
              <a:rPr lang="en-US" dirty="0" smtClean="0"/>
              <a:t>Doesn’t allow you to talk about people once they are dead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Theory</a:t>
            </a:r>
            <a:endParaRPr lang="en-US" dirty="0"/>
          </a:p>
        </p:txBody>
      </p:sp>
      <p:sp>
        <p:nvSpPr>
          <p:cNvPr id="3" name="Content Placeholder 2"/>
          <p:cNvSpPr>
            <a:spLocks noGrp="1"/>
          </p:cNvSpPr>
          <p:nvPr>
            <p:ph sz="quarter" idx="1"/>
          </p:nvPr>
        </p:nvSpPr>
        <p:spPr/>
        <p:txBody>
          <a:bodyPr/>
          <a:lstStyle/>
          <a:p>
            <a:r>
              <a:rPr lang="en-US" dirty="0" smtClean="0"/>
              <a:t>The meaning of a word is the mental image it stands for, and you know the meaning of the word when you have the appropriate mental image.</a:t>
            </a:r>
          </a:p>
          <a:p>
            <a:pPr lvl="1"/>
            <a:r>
              <a:rPr lang="en-US" dirty="0" smtClean="0"/>
              <a:t>When a parrot “talks” they do not have the appropriate mental image. They are just making noises that sound like talking.</a:t>
            </a:r>
          </a:p>
          <a:p>
            <a:endParaRPr lang="en-US" dirty="0" smtClean="0"/>
          </a:p>
          <a:p>
            <a:r>
              <a:rPr lang="en-US" dirty="0" smtClean="0"/>
              <a:t>Criticism</a:t>
            </a:r>
          </a:p>
          <a:p>
            <a:pPr lvl="1"/>
            <a:r>
              <a:rPr lang="en-US" dirty="0" smtClean="0"/>
              <a:t>Can’t be sure that others share the same mental image</a:t>
            </a:r>
          </a:p>
          <a:p>
            <a:pPr lvl="2"/>
            <a:r>
              <a:rPr lang="en-US" dirty="0" smtClean="0"/>
              <a:t>What is red?</a:t>
            </a:r>
          </a:p>
        </p:txBody>
      </p:sp>
      <p:pic>
        <p:nvPicPr>
          <p:cNvPr id="4" name="Picture 3"/>
          <p:cNvPicPr>
            <a:picLocks noChangeAspect="1"/>
          </p:cNvPicPr>
          <p:nvPr/>
        </p:nvPicPr>
        <p:blipFill>
          <a:blip r:embed="rId2"/>
          <a:stretch>
            <a:fillRect/>
          </a:stretch>
        </p:blipFill>
        <p:spPr>
          <a:xfrm>
            <a:off x="2898398" y="4798052"/>
            <a:ext cx="3911600" cy="17551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1342</TotalTime>
  <Words>1698</Words>
  <Application>Microsoft Macintosh PowerPoint</Application>
  <PresentationFormat>On-screen Show (4:3)</PresentationFormat>
  <Paragraphs>184</Paragraphs>
  <Slides>25</Slides>
  <Notes>2</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Origin</vt:lpstr>
      <vt:lpstr>Language as a Way of Knowing</vt:lpstr>
      <vt:lpstr>What is Language?</vt:lpstr>
      <vt:lpstr>What is Language?</vt:lpstr>
      <vt:lpstr>What is Language?</vt:lpstr>
      <vt:lpstr>The Problem of Meaning</vt:lpstr>
      <vt:lpstr>The Problem of Meaning</vt:lpstr>
      <vt:lpstr>Definition Theory</vt:lpstr>
      <vt:lpstr>Denotation Theory</vt:lpstr>
      <vt:lpstr>Image Theory</vt:lpstr>
      <vt:lpstr>Problematic Meaning</vt:lpstr>
      <vt:lpstr>Slide 11</vt:lpstr>
      <vt:lpstr>Problematic Meaning</vt:lpstr>
      <vt:lpstr>Other Mistranslations</vt:lpstr>
      <vt:lpstr>Untranslatable words</vt:lpstr>
      <vt:lpstr>Idioms</vt:lpstr>
      <vt:lpstr>???????</vt:lpstr>
      <vt:lpstr>Labels and Stereotypes</vt:lpstr>
      <vt:lpstr>Labels and Stereotypes</vt:lpstr>
      <vt:lpstr>Language and Values</vt:lpstr>
      <vt:lpstr>Language and Values</vt:lpstr>
      <vt:lpstr>Language and Values</vt:lpstr>
      <vt:lpstr>Language and Values</vt:lpstr>
      <vt:lpstr>Language and Values</vt:lpstr>
      <vt:lpstr>Language and Values-Revealing and Concealing</vt:lpstr>
      <vt:lpstr>In revealing some things, something else was concealed.</vt:lpstr>
    </vt:vector>
  </TitlesOfParts>
  <Company>4j school district Eugene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as a Way of Knowing</dc:title>
  <dc:creator>Kreg</dc:creator>
  <cp:lastModifiedBy>Kreg</cp:lastModifiedBy>
  <cp:revision>10</cp:revision>
  <dcterms:created xsi:type="dcterms:W3CDTF">2017-10-18T17:54:05Z</dcterms:created>
  <dcterms:modified xsi:type="dcterms:W3CDTF">2017-10-19T16:16:39Z</dcterms:modified>
</cp:coreProperties>
</file>