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14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5759-1896-5F45-9882-BA658459613E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C0E5-311F-6142-AEB4-18E7C26F1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5759-1896-5F45-9882-BA658459613E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C0E5-311F-6142-AEB4-18E7C26F1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5759-1896-5F45-9882-BA658459613E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C0E5-311F-6142-AEB4-18E7C26F1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5759-1896-5F45-9882-BA658459613E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C0E5-311F-6142-AEB4-18E7C26F1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5759-1896-5F45-9882-BA658459613E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C0E5-311F-6142-AEB4-18E7C26F1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5759-1896-5F45-9882-BA658459613E}" type="datetimeFigureOut">
              <a:rPr lang="en-US" smtClean="0"/>
              <a:t>11/4/19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C0E5-311F-6142-AEB4-18E7C26F1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5759-1896-5F45-9882-BA658459613E}" type="datetimeFigureOut">
              <a:rPr lang="en-US" smtClean="0"/>
              <a:t>11/4/19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C0E5-311F-6142-AEB4-18E7C26F1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5759-1896-5F45-9882-BA658459613E}" type="datetimeFigureOut">
              <a:rPr lang="en-US" smtClean="0"/>
              <a:t>11/4/19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C0E5-311F-6142-AEB4-18E7C26F1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5759-1896-5F45-9882-BA658459613E}" type="datetimeFigureOut">
              <a:rPr lang="en-US" smtClean="0"/>
              <a:t>11/4/19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C0E5-311F-6142-AEB4-18E7C26F1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5759-1896-5F45-9882-BA658459613E}" type="datetimeFigureOut">
              <a:rPr lang="en-US" smtClean="0"/>
              <a:t>11/4/19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C0E5-311F-6142-AEB4-18E7C26F1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5759-1896-5F45-9882-BA658459613E}" type="datetimeFigureOut">
              <a:rPr lang="en-US" smtClean="0"/>
              <a:t>11/4/19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C0E5-311F-6142-AEB4-18E7C26F1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C5759-1896-5F45-9882-BA658459613E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AC0E5-311F-6142-AEB4-18E7C26F17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slide" Target="slide35.xml"/><Relationship Id="rId5" Type="http://schemas.openxmlformats.org/officeDocument/2006/relationships/slide" Target="slide6.xml"/><Relationship Id="rId6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slide" Target="slide6.xml"/><Relationship Id="rId5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slide" Target="slide6.xml"/><Relationship Id="rId5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4" Type="http://schemas.openxmlformats.org/officeDocument/2006/relationships/slide" Target="slide18.xml"/><Relationship Id="rId5" Type="http://schemas.openxmlformats.org/officeDocument/2006/relationships/slide" Target="slide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sz="2400" dirty="0" smtClean="0"/>
              <a:t>12- </a:t>
            </a:r>
            <a:r>
              <a:rPr lang="en-US" sz="2400" dirty="0" smtClean="0"/>
              <a:t>What Does The Legislative branch Do? How is it organized?</a:t>
            </a:r>
          </a:p>
          <a:p>
            <a:r>
              <a:rPr lang="en-US" sz="2400" dirty="0" smtClean="0"/>
              <a:t>Ch 10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Congress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Activity- Oregon’s seats in the 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Get a </a:t>
            </a:r>
            <a:r>
              <a:rPr lang="en-US" b="1" dirty="0" smtClean="0"/>
              <a:t>map handout </a:t>
            </a:r>
            <a:r>
              <a:rPr lang="en-US" dirty="0" smtClean="0"/>
              <a:t>and your </a:t>
            </a:r>
            <a:r>
              <a:rPr lang="en-US" b="1" dirty="0" smtClean="0"/>
              <a:t>computer </a:t>
            </a:r>
          </a:p>
          <a:p>
            <a:r>
              <a:rPr lang="en-US" dirty="0" smtClean="0"/>
              <a:t>Complete the activity to learn about Oregon’s districts and elected members to the US House of Representatives.</a:t>
            </a:r>
          </a:p>
          <a:p>
            <a:r>
              <a:rPr lang="en-US" dirty="0" smtClean="0"/>
              <a:t>Answer the Q’s in your INB.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are members to the House of Representatives elected? </a:t>
            </a:r>
          </a:p>
          <a:p>
            <a:r>
              <a:rPr lang="en-US" dirty="0" smtClean="0"/>
              <a:t>What is Gerrymandering? How does it affect government and politics?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 (LEFT Side)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The US has a </a:t>
            </a:r>
            <a:r>
              <a:rPr lang="en-US" b="1" dirty="0" smtClean="0"/>
              <a:t>bicameral </a:t>
            </a:r>
            <a:r>
              <a:rPr lang="en-US" dirty="0" smtClean="0"/>
              <a:t>Congress.  What does that mean?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many members are in the US HOUSE?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many House districts are in Oregon? In the U.S.?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often does the House</a:t>
            </a:r>
            <a:r>
              <a:rPr lang="en-US" dirty="0" smtClean="0"/>
              <a:t> REAPPORTION </a:t>
            </a:r>
            <a:r>
              <a:rPr lang="en-US" dirty="0" smtClean="0"/>
              <a:t>or </a:t>
            </a:r>
            <a:r>
              <a:rPr lang="en-US" dirty="0" smtClean="0"/>
              <a:t>refigure </a:t>
            </a:r>
            <a:r>
              <a:rPr lang="en-US" dirty="0" smtClean="0"/>
              <a:t>the number of seats each state gets?</a:t>
            </a:r>
          </a:p>
          <a:p>
            <a:pPr marL="514350" indent="-514350">
              <a:buAutoNum type="arabicPeriod"/>
            </a:pPr>
            <a:r>
              <a:rPr lang="en-US" dirty="0" smtClean="0"/>
              <a:t>Does the House</a:t>
            </a:r>
            <a:r>
              <a:rPr lang="en-US" dirty="0" smtClean="0"/>
              <a:t> favor </a:t>
            </a:r>
            <a:r>
              <a:rPr lang="en-US" dirty="0" smtClean="0"/>
              <a:t>small</a:t>
            </a:r>
            <a:r>
              <a:rPr lang="en-US" dirty="0" smtClean="0"/>
              <a:t> or large states</a:t>
            </a:r>
            <a:r>
              <a:rPr lang="en-US" dirty="0" smtClean="0"/>
              <a:t>?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House Elections- Who draws the Districts?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ea typeface="ＭＳ Ｐゴシック" pitchFamily="-102" charset="-128"/>
                <a:cs typeface="ＭＳ Ｐゴシック" pitchFamily="-102" charset="-128"/>
              </a:rPr>
              <a:t>State </a:t>
            </a:r>
            <a:r>
              <a:rPr lang="en-US" u="sng" dirty="0" smtClean="0">
                <a:ea typeface="ＭＳ Ｐゴシック" pitchFamily="-102" charset="-128"/>
                <a:cs typeface="ＭＳ Ｐゴシック" pitchFamily="-102" charset="-128"/>
              </a:rPr>
              <a:t>legislatures draw</a:t>
            </a:r>
            <a:r>
              <a:rPr lang="en-US" u="sng" dirty="0" smtClean="0">
                <a:ea typeface="ＭＳ Ｐゴシック" pitchFamily="-102" charset="-128"/>
                <a:cs typeface="ＭＳ Ｐゴシック" pitchFamily="-102" charset="-128"/>
              </a:rPr>
              <a:t> House district boundaries</a:t>
            </a:r>
          </a:p>
          <a:p>
            <a:endParaRPr lang="en-US" u="sng" dirty="0" smtClean="0">
              <a:ea typeface="ＭＳ Ｐゴシック" pitchFamily="-102" charset="-128"/>
              <a:cs typeface="ＭＳ Ｐゴシック" pitchFamily="-102" charset="-128"/>
            </a:endParaRPr>
          </a:p>
          <a:p>
            <a:r>
              <a:rPr lang="en-US" dirty="0" smtClean="0">
                <a:ea typeface="ＭＳ Ｐゴシック" pitchFamily="-102" charset="-128"/>
                <a:cs typeface="ＭＳ Ｐゴシック" pitchFamily="-102" charset="-128"/>
              </a:rPr>
              <a:t>What effect might this have on how districts are drawn in Oregon and who wins seats in the House from each district?</a:t>
            </a:r>
            <a:endParaRPr lang="en-US" dirty="0" smtClean="0">
              <a:ea typeface="ＭＳ Ｐゴシック" pitchFamily="-102" charset="-128"/>
              <a:cs typeface="ＭＳ Ｐゴシック" pitchFamily="-102" charset="-128"/>
            </a:endParaRPr>
          </a:p>
          <a:p>
            <a:endParaRPr lang="en-US" dirty="0" smtClean="0">
              <a:ea typeface="ＭＳ Ｐゴシック" pitchFamily="-102" charset="-128"/>
              <a:cs typeface="ＭＳ Ｐゴシック" pitchFamily="-102" charset="-128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6079" y="3520948"/>
            <a:ext cx="31496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politics of drawing House Districts?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ea typeface="ＭＳ Ｐゴシック" pitchFamily="-102" charset="-128"/>
                <a:cs typeface="ＭＳ Ｐゴシック" pitchFamily="-102" charset="-128"/>
              </a:rPr>
              <a:t>Are there any requirements to how they draw them</a:t>
            </a:r>
            <a:r>
              <a:rPr lang="en-US" dirty="0" smtClean="0">
                <a:ea typeface="ＭＳ Ｐゴシック" pitchFamily="-102" charset="-128"/>
                <a:cs typeface="ＭＳ Ｐゴシック" pitchFamily="-102" charset="-128"/>
              </a:rPr>
              <a:t>? YES!</a:t>
            </a:r>
          </a:p>
          <a:p>
            <a:r>
              <a:rPr lang="en-US" u="sng" dirty="0" smtClean="0">
                <a:ea typeface="ＭＳ Ｐゴシック" pitchFamily="-102" charset="-128"/>
                <a:cs typeface="ＭＳ Ｐゴシック" pitchFamily="-102" charset="-128"/>
              </a:rPr>
              <a:t>Districts must have </a:t>
            </a:r>
            <a:r>
              <a:rPr lang="en-US" b="1" u="sng" dirty="0" smtClean="0">
                <a:ea typeface="ＭＳ Ｐゴシック" pitchFamily="-102" charset="-128"/>
                <a:cs typeface="ＭＳ Ｐゴシック" pitchFamily="-102" charset="-128"/>
              </a:rPr>
              <a:t>similar population</a:t>
            </a:r>
          </a:p>
          <a:p>
            <a:r>
              <a:rPr lang="en-US" u="sng" dirty="0" smtClean="0">
                <a:ea typeface="ＭＳ Ｐゴシック" pitchFamily="-102" charset="-128"/>
                <a:cs typeface="ＭＳ Ｐゴシック" pitchFamily="-102" charset="-128"/>
              </a:rPr>
              <a:t>Districts must be contiguous </a:t>
            </a:r>
            <a:r>
              <a:rPr lang="en-US" dirty="0" smtClean="0">
                <a:ea typeface="ＭＳ Ｐゴシック" pitchFamily="-102" charset="-128"/>
                <a:cs typeface="ＭＳ Ｐゴシック" pitchFamily="-102" charset="-128"/>
              </a:rPr>
              <a:t>(not fragmented).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Oregon, who wins each district?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2" charset="-128"/>
                <a:cs typeface="ＭＳ Ｐゴシック" pitchFamily="-102" charset="-128"/>
              </a:rPr>
              <a:t>In </a:t>
            </a:r>
            <a:r>
              <a:rPr lang="en-US" dirty="0" smtClean="0">
                <a:ea typeface="ＭＳ Ｐゴシック" pitchFamily="-102" charset="-128"/>
                <a:cs typeface="ＭＳ Ｐゴシック" pitchFamily="-102" charset="-128"/>
              </a:rPr>
              <a:t>many states,</a:t>
            </a:r>
            <a:r>
              <a:rPr lang="en-US" dirty="0" smtClean="0">
                <a:ea typeface="ＭＳ Ｐゴシック" pitchFamily="-102" charset="-128"/>
                <a:cs typeface="ＭＳ Ｐゴシック" pitchFamily="-102" charset="-128"/>
              </a:rPr>
              <a:t> </a:t>
            </a:r>
            <a:r>
              <a:rPr lang="en-US" u="sng" dirty="0" smtClean="0">
                <a:ea typeface="ＭＳ Ｐゴシック" pitchFamily="-102" charset="-128"/>
                <a:cs typeface="ＭＳ Ｐゴシック" pitchFamily="-102" charset="-128"/>
              </a:rPr>
              <a:t>district </a:t>
            </a:r>
            <a:r>
              <a:rPr lang="en-US" u="sng" dirty="0" smtClean="0">
                <a:ea typeface="ＭＳ Ｐゴシック" pitchFamily="-102" charset="-128"/>
                <a:cs typeface="ＭＳ Ｐゴシック" pitchFamily="-102" charset="-128"/>
              </a:rPr>
              <a:t>lines</a:t>
            </a:r>
            <a:r>
              <a:rPr lang="en-US" u="sng" dirty="0" smtClean="0">
                <a:ea typeface="ＭＳ Ｐゴシック" pitchFamily="-102" charset="-128"/>
                <a:cs typeface="ＭＳ Ｐゴシック" pitchFamily="-102" charset="-128"/>
              </a:rPr>
              <a:t> favor the dominant party </a:t>
            </a:r>
            <a:r>
              <a:rPr lang="en-US" u="sng" dirty="0" smtClean="0">
                <a:ea typeface="ＭＳ Ｐゴシック" pitchFamily="-102" charset="-128"/>
                <a:cs typeface="ＭＳ Ｐゴシック" pitchFamily="-102" charset="-128"/>
              </a:rPr>
              <a:t>in</a:t>
            </a:r>
            <a:r>
              <a:rPr lang="en-US" u="sng" dirty="0" smtClean="0">
                <a:ea typeface="ＭＳ Ｐゴシック" pitchFamily="-102" charset="-128"/>
                <a:cs typeface="ＭＳ Ｐゴシック" pitchFamily="-102" charset="-128"/>
              </a:rPr>
              <a:t> the state.</a:t>
            </a:r>
            <a:endParaRPr lang="en-US" dirty="0" smtClean="0">
              <a:ea typeface="ＭＳ Ｐゴシック" pitchFamily="-102" charset="-128"/>
              <a:cs typeface="ＭＳ Ｐゴシック" pitchFamily="-102" charset="-128"/>
            </a:endParaRPr>
          </a:p>
          <a:p>
            <a:r>
              <a:rPr lang="en-US" dirty="0" smtClean="0">
                <a:ea typeface="ＭＳ Ｐゴシック" pitchFamily="-102" charset="-128"/>
                <a:cs typeface="ＭＳ Ｐゴシック" pitchFamily="-102" charset="-128"/>
              </a:rPr>
              <a:t>Are Oregon’s districts drawn fairly?</a:t>
            </a:r>
          </a:p>
          <a:p>
            <a:pPr>
              <a:buNone/>
            </a:pPr>
            <a:endParaRPr lang="en-US" dirty="0" smtClean="0">
              <a:ea typeface="ＭＳ Ｐゴシック" pitchFamily="-102" charset="-128"/>
              <a:cs typeface="ＭＳ Ｐゴシック" pitchFamily="-102" charset="-128"/>
            </a:endParaRPr>
          </a:p>
          <a:p>
            <a:endParaRPr lang="en-US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1205" y="2984099"/>
            <a:ext cx="4228583" cy="311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Case Study-- Gerrymandering</a:t>
            </a:r>
            <a:endParaRPr lang="en-US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2012 Presidential Election Results from three swing states…</a:t>
            </a:r>
          </a:p>
          <a:p>
            <a:pPr>
              <a:buFont typeface="Wingdings" pitchFamily="-108" charset="2"/>
              <a:buNone/>
            </a:pPr>
            <a:r>
              <a:rPr lang="en-US" u="sng" dirty="0" smtClean="0">
                <a:ea typeface="ＭＳ Ｐゴシック" pitchFamily="-108" charset="-128"/>
                <a:cs typeface="ＭＳ Ｐゴシック" pitchFamily="-108" charset="-128"/>
              </a:rPr>
              <a:t>State		% for Obama	House Seats Won</a:t>
            </a:r>
          </a:p>
          <a:p>
            <a:pPr>
              <a:buFont typeface="Wingdings" pitchFamily="-108" charset="2"/>
              <a:buNone/>
            </a:pP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Ohio			51%		12 Rep    	4 Dem</a:t>
            </a:r>
          </a:p>
          <a:p>
            <a:pPr>
              <a:buFont typeface="Wingdings" pitchFamily="-108" charset="2"/>
              <a:buNone/>
            </a:pP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Pennsylvania  	52%		13 Rep	5 Dem</a:t>
            </a:r>
          </a:p>
          <a:p>
            <a:pPr>
              <a:buFont typeface="Wingdings" pitchFamily="-108" charset="2"/>
              <a:buNone/>
            </a:pP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Michigan		</a:t>
            </a:r>
            <a:r>
              <a:rPr lang="en-US" u="sng" dirty="0" smtClean="0">
                <a:ea typeface="ＭＳ Ｐゴシック" pitchFamily="-108" charset="-128"/>
                <a:cs typeface="ＭＳ Ｐゴシック" pitchFamily="-108" charset="-128"/>
              </a:rPr>
              <a:t>54%		9 Rep	            5 Dem</a:t>
            </a:r>
          </a:p>
          <a:p>
            <a:pPr>
              <a:buFont typeface="Wingdings" pitchFamily="-108" charset="2"/>
              <a:buNone/>
            </a:pP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				TOTAL	  34 R	           14 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More Data from 2012…</a:t>
            </a:r>
            <a:endParaRPr lang="en-US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ea typeface="ＭＳ Ｐゴシック" pitchFamily="-108" charset="-128"/>
                <a:cs typeface="ＭＳ Ｐゴシック" pitchFamily="-108" charset="-128"/>
              </a:rPr>
              <a:t>In 2012, Republicans </a:t>
            </a:r>
            <a:r>
              <a:rPr lang="en-US" u="sng" dirty="0" smtClean="0">
                <a:ea typeface="ＭＳ Ｐゴシック" pitchFamily="-108" charset="-128"/>
                <a:cs typeface="ＭＳ Ｐゴシック" pitchFamily="-108" charset="-128"/>
              </a:rPr>
              <a:t>LOST the overall popular vote</a:t>
            </a: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u="sng" dirty="0" smtClean="0">
                <a:ea typeface="ＭＳ Ｐゴシック" pitchFamily="-108" charset="-128"/>
                <a:cs typeface="ＭＳ Ｐゴシック" pitchFamily="-108" charset="-128"/>
              </a:rPr>
              <a:t>for House of Reps by 1.1 million votes</a:t>
            </a: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…</a:t>
            </a:r>
          </a:p>
          <a:p>
            <a:r>
              <a:rPr lang="en-US" u="sng" dirty="0" smtClean="0">
                <a:ea typeface="ＭＳ Ｐゴシック" pitchFamily="-108" charset="-128"/>
                <a:cs typeface="ＭＳ Ｐゴシック" pitchFamily="-108" charset="-128"/>
              </a:rPr>
              <a:t>But beat Democrats in seats won by a margin of 234-201</a:t>
            </a: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 in the House…</a:t>
            </a:r>
          </a:p>
          <a:p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How can this be?????</a:t>
            </a:r>
          </a:p>
          <a:p>
            <a:endParaRPr lang="en-US" dirty="0" smtClean="0">
              <a:ea typeface="ＭＳ Ｐゴシック" pitchFamily="-108" charset="-128"/>
              <a:cs typeface="ＭＳ Ｐゴシック" pitchFamily="-108" charset="-128"/>
            </a:endParaRPr>
          </a:p>
          <a:p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…GERRYMANDERING!!</a:t>
            </a:r>
          </a:p>
          <a:p>
            <a:endParaRPr lang="en-US" dirty="0" smtClean="0"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Gerrymandering?</a:t>
            </a:r>
            <a:endParaRPr lang="en-US" dirty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267200"/>
          </a:xfrm>
        </p:spPr>
        <p:txBody>
          <a:bodyPr/>
          <a:lstStyle/>
          <a:p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Why are these districts so oddly shaped?</a:t>
            </a:r>
          </a:p>
          <a:p>
            <a:endParaRPr lang="en-US" dirty="0" smtClean="0">
              <a:ea typeface="ＭＳ Ｐゴシック" pitchFamily="-108" charset="-128"/>
              <a:cs typeface="ＭＳ Ｐゴシック" pitchFamily="-108" charset="-128"/>
            </a:endParaRPr>
          </a:p>
          <a:p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This is the Cartoon that                                     started the phrase                                     “gerrymander.” </a:t>
            </a:r>
            <a:endParaRPr lang="en-US" dirty="0" smtClean="0"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4915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2012" y="2502455"/>
            <a:ext cx="37861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Gerrymandering?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598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800" b="1" u="sng" dirty="0" smtClean="0">
                <a:ea typeface="ＭＳ Ｐゴシック" pitchFamily="-102" charset="-128"/>
                <a:cs typeface="ＭＳ Ｐゴシック" pitchFamily="-102" charset="-128"/>
              </a:rPr>
              <a:t>Gerrymandering</a:t>
            </a:r>
            <a:r>
              <a:rPr lang="en-US" sz="2800" dirty="0" smtClean="0">
                <a:ea typeface="ＭＳ Ｐゴシック" pitchFamily="-102" charset="-128"/>
                <a:cs typeface="ＭＳ Ｐゴシック" pitchFamily="-102" charset="-128"/>
              </a:rPr>
              <a:t> is</a:t>
            </a:r>
            <a:endParaRPr lang="en-US" sz="2800" dirty="0" smtClean="0">
              <a:ea typeface="ＭＳ Ｐゴシック" pitchFamily="-102" charset="-128"/>
              <a:cs typeface="ＭＳ Ｐゴシック" pitchFamily="-102" charset="-128"/>
            </a:endParaRPr>
          </a:p>
          <a:p>
            <a:r>
              <a:rPr lang="en-US" sz="2800" u="sng" dirty="0" smtClean="0">
                <a:ea typeface="ＭＳ Ｐゴシック" pitchFamily="-102" charset="-128"/>
                <a:cs typeface="ＭＳ Ｐゴシック" pitchFamily="-102" charset="-128"/>
              </a:rPr>
              <a:t>Drawing </a:t>
            </a:r>
            <a:r>
              <a:rPr lang="en-US" sz="2800" u="sng" dirty="0" smtClean="0">
                <a:ea typeface="ＭＳ Ｐゴシック" pitchFamily="-102" charset="-128"/>
                <a:cs typeface="ＭＳ Ｐゴシック" pitchFamily="-102" charset="-128"/>
              </a:rPr>
              <a:t>House district boundaries to the advantage of one party</a:t>
            </a:r>
            <a:r>
              <a:rPr lang="en-US" sz="2800" dirty="0" smtClean="0">
                <a:ea typeface="ＭＳ Ｐゴシック" pitchFamily="-102" charset="-128"/>
                <a:cs typeface="ＭＳ Ｐゴシック" pitchFamily="-102" charset="-128"/>
              </a:rPr>
              <a:t>; </a:t>
            </a:r>
          </a:p>
          <a:p>
            <a:r>
              <a:rPr lang="en-US" sz="2800" u="sng" dirty="0" smtClean="0">
                <a:ea typeface="ＭＳ Ｐゴシック" pitchFamily="-102" charset="-128"/>
                <a:cs typeface="ＭＳ Ｐゴシック" pitchFamily="-102" charset="-128"/>
              </a:rPr>
              <a:t>Done by the dominant party in a state legislature </a:t>
            </a:r>
            <a:r>
              <a:rPr lang="en-US" sz="2800" dirty="0" smtClean="0">
                <a:ea typeface="ＭＳ Ｐゴシック" pitchFamily="-102" charset="-128"/>
                <a:cs typeface="ＭＳ Ｐゴシック" pitchFamily="-102" charset="-128"/>
              </a:rPr>
              <a:t>usually; leads to unfairness.</a:t>
            </a:r>
          </a:p>
          <a:p>
            <a:r>
              <a:rPr lang="en-US" sz="2800" dirty="0" smtClean="0">
                <a:ea typeface="ＭＳ Ｐゴシック" pitchFamily="-102" charset="-128"/>
                <a:cs typeface="ＭＳ Ｐゴシック" pitchFamily="-102" charset="-128"/>
              </a:rPr>
              <a:t>This is </a:t>
            </a:r>
            <a:r>
              <a:rPr lang="en-US" sz="2800" u="sng" dirty="0" smtClean="0">
                <a:ea typeface="ＭＳ Ｐゴシック" pitchFamily="-102" charset="-128"/>
                <a:cs typeface="ＭＳ Ｐゴシック" pitchFamily="-102" charset="-128"/>
              </a:rPr>
              <a:t>still an issue today</a:t>
            </a:r>
            <a:r>
              <a:rPr lang="en-US" sz="2800" dirty="0" smtClean="0">
                <a:ea typeface="ＭＳ Ｐゴシック" pitchFamily="-102" charset="-128"/>
                <a:cs typeface="ＭＳ Ｐゴシック" pitchFamily="-102" charset="-128"/>
              </a:rPr>
              <a:t>!</a:t>
            </a:r>
            <a:r>
              <a:rPr lang="en-US" sz="2800" dirty="0" smtClean="0">
                <a:ea typeface="ＭＳ Ｐゴシック" pitchFamily="-102" charset="-128"/>
                <a:cs typeface="ＭＳ Ｐゴシック" pitchFamily="-102" charset="-128"/>
              </a:rPr>
              <a:t>!</a:t>
            </a:r>
          </a:p>
          <a:p>
            <a:r>
              <a:rPr lang="en-US" sz="2800" dirty="0" smtClean="0">
                <a:ea typeface="ＭＳ Ｐゴシック" pitchFamily="-102" charset="-128"/>
                <a:cs typeface="ＭＳ Ｐゴシック" pitchFamily="-102" charset="-128"/>
              </a:rPr>
              <a:t>Republicans and Democrats BOTH do it…but </a:t>
            </a:r>
            <a:r>
              <a:rPr lang="en-US" sz="2800" u="sng" dirty="0" smtClean="0">
                <a:ea typeface="ＭＳ Ｐゴシック" pitchFamily="-102" charset="-128"/>
                <a:cs typeface="ＭＳ Ｐゴシック" pitchFamily="-102" charset="-128"/>
              </a:rPr>
              <a:t>Republicans are currently more dominant</a:t>
            </a:r>
            <a:r>
              <a:rPr lang="en-US" sz="2800" dirty="0" smtClean="0">
                <a:ea typeface="ＭＳ Ｐゴシック" pitchFamily="-102" charset="-128"/>
                <a:cs typeface="ＭＳ Ｐゴシック" pitchFamily="-102" charset="-128"/>
              </a:rPr>
              <a:t> at state levels so have more influence overall today on gerrymandering.</a:t>
            </a:r>
            <a:endParaRPr lang="en-US" sz="2800" dirty="0" smtClean="0">
              <a:ea typeface="ＭＳ Ｐゴシック" pitchFamily="-102" charset="-128"/>
              <a:cs typeface="ＭＳ Ｐゴシック" pitchFamily="-10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Congress?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9350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The </a:t>
            </a:r>
            <a:r>
              <a:rPr lang="en-US" sz="3200" b="1" u="sng" dirty="0" smtClean="0"/>
              <a:t>Legislative Branch is CONGRESS; it is the law-making branch </a:t>
            </a:r>
            <a:r>
              <a:rPr lang="en-US" sz="3200" dirty="0" smtClean="0"/>
              <a:t>of US </a:t>
            </a:r>
            <a:r>
              <a:rPr lang="en-US" sz="3200" dirty="0" err="1" smtClean="0"/>
              <a:t>gov’t</a:t>
            </a:r>
            <a:r>
              <a:rPr lang="en-US" sz="3200" dirty="0" smtClean="0"/>
              <a:t>.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CONGRESS-</a:t>
            </a:r>
          </a:p>
          <a:p>
            <a:r>
              <a:rPr lang="en-US" sz="3200" b="1" dirty="0" smtClean="0"/>
              <a:t>Is </a:t>
            </a:r>
            <a:r>
              <a:rPr lang="en-US" sz="3200" b="1" u="sng" dirty="0" smtClean="0"/>
              <a:t>made up of House of Reps &amp; Senate</a:t>
            </a:r>
          </a:p>
          <a:p>
            <a:r>
              <a:rPr lang="en-US" sz="3200" dirty="0" smtClean="0">
                <a:ea typeface="ＭＳ Ｐゴシック" pitchFamily="-102" charset="-128"/>
                <a:cs typeface="ＭＳ Ｐゴシック" pitchFamily="-102" charset="-128"/>
              </a:rPr>
              <a:t>Congress </a:t>
            </a:r>
            <a:r>
              <a:rPr lang="en-US" sz="3200" u="sng" dirty="0" smtClean="0">
                <a:ea typeface="ＭＳ Ｐゴシック" pitchFamily="-102" charset="-128"/>
                <a:cs typeface="ＭＳ Ｐゴシック" pitchFamily="-102" charset="-128"/>
              </a:rPr>
              <a:t>is the part of government </a:t>
            </a:r>
            <a:r>
              <a:rPr lang="en-US" sz="3200" b="1" u="sng" dirty="0" smtClean="0">
                <a:ea typeface="ＭＳ Ｐゴシック" pitchFamily="-102" charset="-128"/>
                <a:cs typeface="ＭＳ Ｐゴシック" pitchFamily="-102" charset="-128"/>
              </a:rPr>
              <a:t>closest to the people</a:t>
            </a:r>
            <a:r>
              <a:rPr lang="en-US" sz="3200" dirty="0" smtClean="0">
                <a:ea typeface="ＭＳ Ｐゴシック" pitchFamily="-102" charset="-128"/>
                <a:cs typeface="ＭＳ Ｐゴシック" pitchFamily="-102" charset="-128"/>
              </a:rPr>
              <a:t>—</a:t>
            </a:r>
          </a:p>
          <a:p>
            <a:pPr>
              <a:buNone/>
            </a:pPr>
            <a:r>
              <a:rPr lang="en-US" sz="3200" dirty="0" smtClean="0">
                <a:ea typeface="ＭＳ Ｐゴシック" pitchFamily="-102" charset="-128"/>
                <a:cs typeface="ＭＳ Ｐゴシック" pitchFamily="-102" charset="-128"/>
              </a:rPr>
              <a:t>*Because </a:t>
            </a:r>
            <a:r>
              <a:rPr lang="en-US" sz="3200" u="sng" dirty="0" smtClean="0">
                <a:ea typeface="ＭＳ Ｐゴシック" pitchFamily="-102" charset="-128"/>
                <a:cs typeface="ＭＳ Ｐゴシック" pitchFamily="-102" charset="-128"/>
              </a:rPr>
              <a:t>members are </a:t>
            </a:r>
            <a:r>
              <a:rPr lang="en-US" sz="3200" b="1" u="sng" dirty="0" smtClean="0">
                <a:ea typeface="ＭＳ Ｐゴシック" pitchFamily="-102" charset="-128"/>
                <a:cs typeface="ＭＳ Ｐゴシック" pitchFamily="-102" charset="-128"/>
              </a:rPr>
              <a:t>elected by the people</a:t>
            </a:r>
            <a:r>
              <a:rPr lang="en-US" sz="3200" b="1" dirty="0" smtClean="0">
                <a:ea typeface="ＭＳ Ｐゴシック" pitchFamily="-102" charset="-128"/>
                <a:cs typeface="ＭＳ Ｐゴシック" pitchFamily="-102" charset="-128"/>
              </a:rPr>
              <a:t> </a:t>
            </a:r>
            <a:r>
              <a:rPr lang="en-US" sz="3200" u="sng" dirty="0" smtClean="0">
                <a:ea typeface="ＭＳ Ｐゴシック" pitchFamily="-102" charset="-128"/>
                <a:cs typeface="ＭＳ Ｐゴシック" pitchFamily="-102" charset="-128"/>
              </a:rPr>
              <a:t>and</a:t>
            </a:r>
            <a:r>
              <a:rPr lang="en-US" sz="3200" dirty="0" smtClean="0">
                <a:ea typeface="ＭＳ Ｐゴシック" pitchFamily="-102" charset="-128"/>
                <a:cs typeface="ＭＳ Ｐゴシック" pitchFamily="-102" charset="-128"/>
              </a:rPr>
              <a:t> in order to </a:t>
            </a:r>
            <a:r>
              <a:rPr lang="en-US" sz="3200" b="1" u="sng" dirty="0" smtClean="0">
                <a:ea typeface="ＭＳ Ｐゴシック" pitchFamily="-102" charset="-128"/>
                <a:cs typeface="ＭＳ Ｐゴシック" pitchFamily="-102" charset="-128"/>
              </a:rPr>
              <a:t>represent citizens</a:t>
            </a:r>
            <a:r>
              <a:rPr lang="en-US" sz="3200" b="1" dirty="0" smtClean="0">
                <a:ea typeface="ＭＳ Ｐゴシック" pitchFamily="-102" charset="-128"/>
                <a:cs typeface="ＭＳ Ｐゴシック" pitchFamily="-102" charset="-128"/>
              </a:rPr>
              <a:t> </a:t>
            </a:r>
            <a:r>
              <a:rPr lang="en-US" sz="3200" dirty="0" smtClean="0">
                <a:ea typeface="ＭＳ Ｐゴシック" pitchFamily="-102" charset="-128"/>
                <a:cs typeface="ＭＳ Ｐゴシック" pitchFamily="-102" charset="-128"/>
              </a:rPr>
              <a:t>in our republic.</a:t>
            </a:r>
          </a:p>
          <a:p>
            <a:pPr>
              <a:buNone/>
            </a:pPr>
            <a:endParaRPr lang="en-US" sz="2800" dirty="0" smtClean="0">
              <a:ea typeface="ＭＳ Ｐゴシック" pitchFamily="-102" charset="-128"/>
              <a:cs typeface="ＭＳ Ｐゴシック" pitchFamily="-10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Gerrymandering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GERRYMANDERING		     NON-Gerrymandered</a:t>
            </a:r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752" y="2356556"/>
            <a:ext cx="4922244" cy="330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944" y="2168321"/>
            <a:ext cx="3537908" cy="349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Louisiana 4</a:t>
            </a:r>
            <a:r>
              <a:rPr lang="en-US" baseline="30000" dirty="0" smtClean="0"/>
              <a:t>th</a:t>
            </a:r>
            <a:r>
              <a:rPr lang="en-US" dirty="0" smtClean="0"/>
              <a:t> District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5197" y="987552"/>
            <a:ext cx="6104692" cy="579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2916" y="1527048"/>
            <a:ext cx="7237082" cy="493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Gerrymandering?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>
            <a:normAutofit lnSpcReduction="10000"/>
          </a:bodyPr>
          <a:lstStyle/>
          <a:p>
            <a:pPr>
              <a:buFont typeface="Wingdings" pitchFamily="-65" charset="2"/>
              <a:buChar char="l"/>
              <a:defRPr/>
            </a:pPr>
            <a:r>
              <a:rPr lang="en-US" dirty="0" smtClean="0"/>
              <a:t>Gerrymandering Explained- </a:t>
            </a:r>
            <a:r>
              <a:rPr lang="en-US" sz="1100" dirty="0" smtClean="0"/>
              <a:t>https://www.washingtonpost.com/news/wonk/wp/2015/03/01/this-is-the-best-explanation-of-gerrymandering-you-will-ever-see/?tid=</a:t>
            </a:r>
            <a:r>
              <a:rPr lang="en-US" sz="1100" dirty="0" err="1" smtClean="0"/>
              <a:t>a_inl&amp;utm_term</a:t>
            </a:r>
            <a:r>
              <a:rPr lang="en-US" sz="1100" dirty="0" smtClean="0"/>
              <a:t>=.028860029f4b</a:t>
            </a:r>
          </a:p>
          <a:p>
            <a:pPr>
              <a:buFont typeface="Wingdings" pitchFamily="-65" charset="2"/>
              <a:buChar char="l"/>
              <a:defRPr/>
            </a:pPr>
            <a:r>
              <a:rPr lang="en-US" dirty="0" smtClean="0"/>
              <a:t>Read the article.  Show film clip after.</a:t>
            </a:r>
          </a:p>
          <a:p>
            <a:pPr>
              <a:buFont typeface="Wingdings" pitchFamily="-65" charset="2"/>
              <a:buNone/>
              <a:defRPr/>
            </a:pPr>
            <a:r>
              <a:rPr lang="en-US" u="sng" dirty="0" smtClean="0"/>
              <a:t>Answer the Guiding Questions in INB. </a:t>
            </a:r>
            <a:r>
              <a:rPr lang="en-US" dirty="0" smtClean="0"/>
              <a:t>Cite paragraph where you found info, please!</a:t>
            </a:r>
            <a:endParaRPr lang="en-US" dirty="0" smtClean="0"/>
          </a:p>
          <a:p>
            <a:pPr marL="514350" indent="-514350">
              <a:buFont typeface="Wingdings" pitchFamily="-65" charset="2"/>
              <a:buAutoNum type="arabicPeriod"/>
              <a:defRPr/>
            </a:pPr>
            <a:r>
              <a:rPr lang="en-US" dirty="0" smtClean="0"/>
              <a:t>What is </a:t>
            </a:r>
            <a:r>
              <a:rPr lang="en-US" b="1" dirty="0" smtClean="0"/>
              <a:t>redistricting</a:t>
            </a:r>
            <a:r>
              <a:rPr lang="en-US" dirty="0" smtClean="0"/>
              <a:t>?</a:t>
            </a:r>
          </a:p>
          <a:p>
            <a:pPr marL="514350" indent="-514350">
              <a:buFont typeface="Wingdings" pitchFamily="-65" charset="2"/>
              <a:buAutoNum type="arabicPeriod"/>
              <a:defRPr/>
            </a:pPr>
            <a:r>
              <a:rPr lang="en-US" dirty="0" smtClean="0"/>
              <a:t>How is </a:t>
            </a:r>
            <a:r>
              <a:rPr lang="en-US" u="sng" dirty="0" smtClean="0"/>
              <a:t>gerrymandering </a:t>
            </a:r>
            <a:r>
              <a:rPr lang="en-US" dirty="0" smtClean="0"/>
              <a:t>different than </a:t>
            </a:r>
            <a:r>
              <a:rPr lang="en-US" u="sng" dirty="0" smtClean="0"/>
              <a:t>redistricting</a:t>
            </a:r>
            <a:r>
              <a:rPr lang="en-US" dirty="0" smtClean="0"/>
              <a:t>?</a:t>
            </a:r>
            <a:endParaRPr lang="en-US" dirty="0" smtClean="0"/>
          </a:p>
          <a:p>
            <a:pPr marL="514350" indent="-514350">
              <a:buFont typeface="Wingdings" pitchFamily="-65" charset="2"/>
              <a:buAutoNum type="arabicPeriod"/>
              <a:defRPr/>
            </a:pPr>
            <a:r>
              <a:rPr lang="en-US" dirty="0" smtClean="0"/>
              <a:t>How </a:t>
            </a:r>
            <a:r>
              <a:rPr lang="en-US" dirty="0" smtClean="0"/>
              <a:t>does</a:t>
            </a:r>
            <a:r>
              <a:rPr lang="en-US" dirty="0" smtClean="0"/>
              <a:t> </a:t>
            </a:r>
            <a:r>
              <a:rPr lang="en-US" b="1" dirty="0" smtClean="0"/>
              <a:t>gerrymandering </a:t>
            </a:r>
            <a:r>
              <a:rPr lang="en-US" dirty="0" smtClean="0"/>
              <a:t>affect </a:t>
            </a:r>
            <a:r>
              <a:rPr lang="en-US" dirty="0" smtClean="0"/>
              <a:t>elections</a:t>
            </a:r>
            <a:r>
              <a:rPr lang="en-US" dirty="0" smtClean="0"/>
              <a:t>?</a:t>
            </a:r>
          </a:p>
          <a:p>
            <a:pPr marL="514350" indent="-514350">
              <a:buFont typeface="Wingdings" pitchFamily="-65" charset="2"/>
              <a:buAutoNum type="arabicPeriod"/>
              <a:defRPr/>
            </a:pPr>
            <a:r>
              <a:rPr lang="en-US" dirty="0" smtClean="0"/>
              <a:t>What is </a:t>
            </a:r>
            <a:r>
              <a:rPr lang="en-US" b="1" dirty="0" smtClean="0"/>
              <a:t>cracking</a:t>
            </a:r>
            <a:r>
              <a:rPr lang="en-US" dirty="0" smtClean="0"/>
              <a:t>? </a:t>
            </a:r>
            <a:r>
              <a:rPr lang="en-US" b="1" dirty="0" smtClean="0"/>
              <a:t>Packing</a:t>
            </a:r>
            <a:r>
              <a:rPr lang="en-US" dirty="0" smtClean="0"/>
              <a:t>?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Redistricting?</a:t>
            </a:r>
            <a:endParaRPr lang="en-US" dirty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301752" y="1527047"/>
            <a:ext cx="8503920" cy="5093732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REDISTRICTING </a:t>
            </a:r>
          </a:p>
          <a:p>
            <a:pPr lvl="1"/>
            <a:r>
              <a:rPr lang="en-US" sz="2800" dirty="0" smtClean="0"/>
              <a:t>Is </a:t>
            </a:r>
            <a:r>
              <a:rPr lang="en-US" sz="2800" u="sng" dirty="0" smtClean="0"/>
              <a:t>the process of redrawing state district boundaries</a:t>
            </a:r>
            <a:r>
              <a:rPr lang="en-US" sz="2800" dirty="0" smtClean="0"/>
              <a:t>.</a:t>
            </a:r>
          </a:p>
          <a:p>
            <a:pPr lvl="1"/>
            <a:r>
              <a:rPr lang="en-US" sz="2800" dirty="0" smtClean="0"/>
              <a:t>Is </a:t>
            </a:r>
            <a:r>
              <a:rPr lang="en-US" sz="2800" u="sng" dirty="0" smtClean="0"/>
              <a:t>done by state legislatures</a:t>
            </a:r>
          </a:p>
          <a:p>
            <a:pPr lvl="1"/>
            <a:r>
              <a:rPr lang="en-US" sz="2800" u="sng" dirty="0" smtClean="0"/>
              <a:t>Done after the census if the state gains or loses a </a:t>
            </a:r>
            <a:r>
              <a:rPr lang="en-US" sz="2800" dirty="0" smtClean="0"/>
              <a:t>seat in the House; can be done fairly.</a:t>
            </a:r>
          </a:p>
          <a:p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GERRYMANDERING- </a:t>
            </a:r>
          </a:p>
          <a:p>
            <a:pPr lvl="1"/>
            <a:r>
              <a:rPr lang="en-US" sz="2400" u="sng" dirty="0" smtClean="0">
                <a:ea typeface="ＭＳ Ｐゴシック" pitchFamily="-108" charset="-128"/>
                <a:cs typeface="ＭＳ Ｐゴシック" pitchFamily="-108" charset="-128"/>
              </a:rPr>
              <a:t>Is redistricting that is UNFAIR </a:t>
            </a:r>
            <a:r>
              <a:rPr lang="en-US" sz="2400" dirty="0" smtClean="0">
                <a:ea typeface="ＭＳ Ｐゴシック" pitchFamily="-108" charset="-128"/>
                <a:cs typeface="ＭＳ Ｐゴシック" pitchFamily="-108" charset="-128"/>
              </a:rPr>
              <a:t>as it favors the majority party in the state legislature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any rules against gerrymandering?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>
                <a:ea typeface="ＭＳ Ｐゴシック" pitchFamily="-102" charset="-128"/>
                <a:cs typeface="ＭＳ Ｐゴシック" pitchFamily="-102" charset="-128"/>
              </a:rPr>
              <a:t>To try to make it more fair, </a:t>
            </a:r>
            <a:r>
              <a:rPr lang="en-US" sz="2800" u="sng" dirty="0" smtClean="0">
                <a:ea typeface="ＭＳ Ｐゴシック" pitchFamily="-102" charset="-128"/>
                <a:cs typeface="ＭＳ Ｐゴシック" pitchFamily="-102" charset="-128"/>
              </a:rPr>
              <a:t>the Supreme Court has said US House districts drawn in each state must be -</a:t>
            </a:r>
          </a:p>
          <a:p>
            <a:pPr>
              <a:buNone/>
            </a:pPr>
            <a:r>
              <a:rPr lang="en-US" dirty="0" smtClean="0">
                <a:ea typeface="ＭＳ Ｐゴシック" pitchFamily="-102" charset="-128"/>
                <a:cs typeface="ＭＳ Ｐゴシック" pitchFamily="-102" charset="-128"/>
              </a:rPr>
              <a:t>1) </a:t>
            </a:r>
            <a:r>
              <a:rPr lang="en-US" b="1" u="sng" dirty="0" smtClean="0">
                <a:ea typeface="ＭＳ Ｐゴシック" pitchFamily="-102" charset="-128"/>
                <a:cs typeface="ＭＳ Ｐゴシック" pitchFamily="-102" charset="-128"/>
              </a:rPr>
              <a:t>Contiguous</a:t>
            </a:r>
            <a:r>
              <a:rPr lang="en-US" b="1" dirty="0" smtClean="0">
                <a:ea typeface="ＭＳ Ｐゴシック" pitchFamily="-102" charset="-128"/>
                <a:cs typeface="ＭＳ Ｐゴシック" pitchFamily="-102" charset="-128"/>
              </a:rPr>
              <a:t> </a:t>
            </a:r>
            <a:r>
              <a:rPr lang="en-US" dirty="0" smtClean="0">
                <a:ea typeface="ＭＳ Ｐゴシック" pitchFamily="-102" charset="-128"/>
                <a:cs typeface="ＭＳ Ｐゴシック" pitchFamily="-102" charset="-128"/>
              </a:rPr>
              <a:t>(one continuous land area) and </a:t>
            </a:r>
          </a:p>
          <a:p>
            <a:pPr>
              <a:buNone/>
            </a:pPr>
            <a:r>
              <a:rPr lang="en-US" dirty="0" smtClean="0">
                <a:ea typeface="ＭＳ Ｐゴシック" pitchFamily="-102" charset="-128"/>
                <a:cs typeface="ＭＳ Ｐゴシック" pitchFamily="-102" charset="-128"/>
              </a:rPr>
              <a:t>2) </a:t>
            </a:r>
            <a:r>
              <a:rPr lang="en-US" u="sng" dirty="0" smtClean="0">
                <a:ea typeface="ＭＳ Ｐゴシック" pitchFamily="-102" charset="-128"/>
                <a:cs typeface="ＭＳ Ｐゴシック" pitchFamily="-102" charset="-128"/>
              </a:rPr>
              <a:t>Have </a:t>
            </a:r>
            <a:r>
              <a:rPr lang="en-US" b="1" u="sng" dirty="0" smtClean="0">
                <a:ea typeface="ＭＳ Ｐゴシック" pitchFamily="-102" charset="-128"/>
                <a:cs typeface="ＭＳ Ｐゴシック" pitchFamily="-102" charset="-128"/>
              </a:rPr>
              <a:t>roughly the same number of voters</a:t>
            </a:r>
            <a:r>
              <a:rPr lang="en-US" u="sng" dirty="0" smtClean="0">
                <a:ea typeface="ＭＳ Ｐゴシック" pitchFamily="-102" charset="-128"/>
                <a:cs typeface="ＭＳ Ｐゴシック" pitchFamily="-102" charset="-128"/>
              </a:rPr>
              <a:t> </a:t>
            </a:r>
            <a:r>
              <a:rPr lang="en-US" b="1" u="sng" dirty="0" smtClean="0">
                <a:ea typeface="ＭＳ Ｐゴシック" pitchFamily="-102" charset="-128"/>
                <a:cs typeface="ＭＳ Ｐゴシック" pitchFamily="-102" charset="-128"/>
              </a:rPr>
              <a:t>in each district</a:t>
            </a:r>
            <a:r>
              <a:rPr lang="en-US" dirty="0" smtClean="0">
                <a:ea typeface="ＭＳ Ｐゴシック" pitchFamily="-102" charset="-128"/>
                <a:cs typeface="ＭＳ Ｐゴシック" pitchFamily="-102" charset="-128"/>
              </a:rPr>
              <a:t>.</a:t>
            </a:r>
          </a:p>
          <a:p>
            <a:pPr>
              <a:buNone/>
            </a:pPr>
            <a:endParaRPr lang="en-US" dirty="0" smtClean="0">
              <a:ea typeface="ＭＳ Ｐゴシック" pitchFamily="-102" charset="-128"/>
              <a:cs typeface="ＭＳ Ｐゴシック" pitchFamily="-102" charset="-128"/>
            </a:endParaRPr>
          </a:p>
          <a:p>
            <a:pPr>
              <a:buNone/>
            </a:pPr>
            <a:r>
              <a:rPr lang="en-US" dirty="0" smtClean="0">
                <a:ea typeface="ＭＳ Ｐゴシック" pitchFamily="-102" charset="-128"/>
                <a:cs typeface="ＭＳ Ｐゴシック" pitchFamily="-102" charset="-128"/>
              </a:rPr>
              <a:t>This hasn’t solved the problems of gerrymandering!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Gerrymandering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Complete the Gerrymandering Activity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Gerrymandering 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Wingdings" pitchFamily="-65" charset="2"/>
              <a:buAutoNum type="arabicPeriod"/>
              <a:defRPr/>
            </a:pPr>
            <a:r>
              <a:rPr lang="en-US" dirty="0" smtClean="0"/>
              <a:t>Who is responsible for drawing House districts within each state?</a:t>
            </a:r>
          </a:p>
          <a:p>
            <a:pPr marL="514350" indent="-514350">
              <a:buFont typeface="Wingdings" pitchFamily="-65" charset="2"/>
              <a:buAutoNum type="arabicPeriod"/>
              <a:defRPr/>
            </a:pPr>
            <a:r>
              <a:rPr lang="en-US" dirty="0" smtClean="0"/>
              <a:t>What is gerrymandering?</a:t>
            </a:r>
          </a:p>
          <a:p>
            <a:pPr marL="514350" indent="-514350">
              <a:buFont typeface="Wingdings" pitchFamily="-65" charset="2"/>
              <a:buAutoNum type="arabicPeriod"/>
              <a:defRPr/>
            </a:pPr>
            <a:r>
              <a:rPr lang="en-US" dirty="0" smtClean="0"/>
              <a:t>How did it get its name?</a:t>
            </a:r>
          </a:p>
          <a:p>
            <a:pPr marL="514350" indent="-514350">
              <a:buFont typeface="Wingdings" pitchFamily="-65" charset="2"/>
              <a:buAutoNum type="arabicPeriod"/>
              <a:defRPr/>
            </a:pPr>
            <a:r>
              <a:rPr lang="en-US" dirty="0" smtClean="0"/>
              <a:t>Describe TWO effects of gerrymandering on elections and congressional membership.</a:t>
            </a:r>
          </a:p>
          <a:p>
            <a:pPr marL="514350" indent="-514350">
              <a:buFont typeface="Wingdings" pitchFamily="-65" charset="2"/>
              <a:buAutoNum type="arabicPeriod"/>
              <a:defRPr/>
            </a:pPr>
            <a:endParaRPr lang="en-US" dirty="0" smtClean="0"/>
          </a:p>
          <a:p>
            <a:pPr marL="514350" indent="-514350">
              <a:buNone/>
              <a:defRPr/>
            </a:pPr>
            <a:r>
              <a:rPr lang="en-US" dirty="0" smtClean="0"/>
              <a:t>*Take the True / False Quiz to check for understanding.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11/1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are we doing today?</a:t>
            </a:r>
            <a:endParaRPr lang="en-US" dirty="0" smtClean="0"/>
          </a:p>
          <a:p>
            <a:r>
              <a:rPr lang="en-US" b="1" dirty="0" smtClean="0"/>
              <a:t>Wrap-up of Gerrymandering – Last notes</a:t>
            </a:r>
          </a:p>
          <a:p>
            <a:r>
              <a:rPr lang="en-US" b="1" dirty="0" smtClean="0"/>
              <a:t>Gerrymandering </a:t>
            </a:r>
            <a:r>
              <a:rPr lang="en-US" b="1" dirty="0" smtClean="0"/>
              <a:t>T</a:t>
            </a:r>
            <a:r>
              <a:rPr lang="en-US" b="1" dirty="0" smtClean="0"/>
              <a:t>/F Quiz</a:t>
            </a:r>
            <a:r>
              <a:rPr lang="en-US" dirty="0" smtClean="0"/>
              <a:t>- Use notes and each other.  Check and put in your INB.</a:t>
            </a:r>
          </a:p>
          <a:p>
            <a:r>
              <a:rPr lang="en-US" b="1" dirty="0" smtClean="0"/>
              <a:t>Notes on SENATE</a:t>
            </a:r>
          </a:p>
          <a:p>
            <a:r>
              <a:rPr lang="en-US" b="1" dirty="0" smtClean="0"/>
              <a:t>Work time to finish Oregon House Districts guided questions and #6 on SENATE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INB due today EQ #6-11 graded!!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85" name="Rectangle 21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algn="r">
              <a:buFontTx/>
              <a:buNone/>
            </a:pPr>
            <a:r>
              <a:rPr kumimoji="0" 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Chapter 10, Section 3</a:t>
            </a:r>
            <a:endParaRPr kumimoji="0"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2886" name="Rectangle 2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200" i="1" dirty="0">
                <a:solidFill>
                  <a:srgbClr val="996600"/>
                </a:solidFill>
                <a:effectLst/>
                <a:ea typeface="ＭＳ Ｐゴシック" pitchFamily="-102" charset="-128"/>
                <a:cs typeface="ＭＳ Ｐゴシック" pitchFamily="-102" charset="-128"/>
              </a:rPr>
              <a:t>S E C T I O N  3</a:t>
            </a:r>
            <a:r>
              <a:rPr lang="en-US" dirty="0" smtClean="0">
                <a:solidFill>
                  <a:srgbClr val="996600"/>
                </a:solidFill>
                <a:ea typeface="ＭＳ Ｐゴシック" pitchFamily="-102" charset="-128"/>
                <a:cs typeface="ＭＳ Ｐゴシック" pitchFamily="-102" charset="-128"/>
              </a:rPr>
              <a:t/>
            </a:r>
            <a:br>
              <a:rPr lang="en-US" dirty="0" smtClean="0">
                <a:solidFill>
                  <a:srgbClr val="996600"/>
                </a:solidFill>
                <a:ea typeface="ＭＳ Ｐゴシック" pitchFamily="-102" charset="-128"/>
                <a:cs typeface="ＭＳ Ｐゴシック" pitchFamily="-102" charset="-128"/>
              </a:rPr>
            </a:br>
            <a:r>
              <a:rPr lang="en-US" dirty="0" smtClean="0">
                <a:solidFill>
                  <a:srgbClr val="996600"/>
                </a:solidFill>
                <a:ea typeface="ＭＳ Ｐゴシック" pitchFamily="-102" charset="-128"/>
                <a:cs typeface="ＭＳ Ｐゴシック" pitchFamily="-102" charset="-128"/>
              </a:rPr>
              <a:t>How </a:t>
            </a:r>
            <a:r>
              <a:rPr lang="en-US" dirty="0" smtClean="0">
                <a:solidFill>
                  <a:srgbClr val="996600"/>
                </a:solidFill>
                <a:ea typeface="ＭＳ Ｐゴシック" pitchFamily="-102" charset="-128"/>
                <a:cs typeface="ＭＳ Ｐゴシック" pitchFamily="-102" charset="-128"/>
              </a:rPr>
              <a:t>is </a:t>
            </a:r>
            <a:r>
              <a:rPr lang="en-US" dirty="0" smtClean="0">
                <a:ea typeface="ＭＳ Ｐゴシック" pitchFamily="-102" charset="-128"/>
                <a:cs typeface="ＭＳ Ｐゴシック" pitchFamily="-102" charset="-128"/>
              </a:rPr>
              <a:t>the Senate Organized?</a:t>
            </a:r>
            <a:endParaRPr lang="en-US" dirty="0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292887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285750" y="1421990"/>
            <a:ext cx="8550402" cy="4864509"/>
          </a:xfrm>
        </p:spPr>
        <p:txBody>
          <a:bodyPr>
            <a:normAutofit/>
          </a:bodyPr>
          <a:lstStyle/>
          <a:p>
            <a:r>
              <a:rPr lang="en-US" sz="3200" dirty="0">
                <a:ea typeface="ＭＳ Ｐゴシック" pitchFamily="-102" charset="-128"/>
                <a:cs typeface="ＭＳ Ｐゴシック" pitchFamily="-102" charset="-128"/>
                <a:sym typeface="Wingdings" pitchFamily="-102" charset="2"/>
              </a:rPr>
              <a:t>How does the</a:t>
            </a:r>
            <a:r>
              <a:rPr lang="en-US" sz="3200" dirty="0" smtClean="0">
                <a:ea typeface="ＭＳ Ｐゴシック" pitchFamily="-102" charset="-128"/>
                <a:cs typeface="ＭＳ Ｐゴシック" pitchFamily="-102" charset="-128"/>
                <a:sym typeface="Wingdings" pitchFamily="-102" charset="2"/>
              </a:rPr>
              <a:t> Senate compare to the House in terms of </a:t>
            </a:r>
          </a:p>
          <a:p>
            <a:r>
              <a:rPr lang="en-US" dirty="0" smtClean="0">
                <a:ea typeface="ＭＳ Ｐゴシック" pitchFamily="-102" charset="-128"/>
                <a:cs typeface="ＭＳ Ｐゴシック" pitchFamily="-102" charset="-128"/>
                <a:sym typeface="Wingdings" pitchFamily="-102" charset="2"/>
              </a:rPr>
              <a:t># of Members</a:t>
            </a:r>
          </a:p>
          <a:p>
            <a:r>
              <a:rPr lang="en-US" dirty="0" smtClean="0">
                <a:ea typeface="ＭＳ Ｐゴシック" pitchFamily="-102" charset="-128"/>
                <a:cs typeface="ＭＳ Ｐゴシック" pitchFamily="-102" charset="-128"/>
                <a:sym typeface="Wingdings" pitchFamily="-102" charset="2"/>
              </a:rPr>
              <a:t>Elections</a:t>
            </a:r>
          </a:p>
          <a:p>
            <a:r>
              <a:rPr lang="en-US" dirty="0" smtClean="0">
                <a:ea typeface="ＭＳ Ｐゴシック" pitchFamily="-102" charset="-128"/>
                <a:cs typeface="ＭＳ Ｐゴシック" pitchFamily="-102" charset="-128"/>
                <a:sym typeface="Wingdings" pitchFamily="-102" charset="2"/>
              </a:rPr>
              <a:t>Term length</a:t>
            </a:r>
          </a:p>
          <a:p>
            <a:r>
              <a:rPr lang="en-US" dirty="0" smtClean="0">
                <a:ea typeface="ＭＳ Ｐゴシック" pitchFamily="-102" charset="-128"/>
                <a:cs typeface="ＭＳ Ｐゴシック" pitchFamily="-102" charset="-128"/>
                <a:sym typeface="Wingdings" pitchFamily="-102" charset="2"/>
              </a:rPr>
              <a:t>Constitutional Qualifications</a:t>
            </a:r>
          </a:p>
          <a:p>
            <a:r>
              <a:rPr lang="en-US" dirty="0" smtClean="0">
                <a:ea typeface="ＭＳ Ｐゴシック" pitchFamily="-102" charset="-128"/>
                <a:cs typeface="ＭＳ Ｐゴシック" pitchFamily="-102" charset="-128"/>
                <a:sym typeface="Wingdings" pitchFamily="-102" charset="2"/>
              </a:rPr>
              <a:t>Responsibilities</a:t>
            </a:r>
          </a:p>
        </p:txBody>
      </p:sp>
      <p:sp>
        <p:nvSpPr>
          <p:cNvPr id="33797" name="AutoShape 29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AutoShape 30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AutoShape 31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9845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2896" name="Text Box 3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924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endParaRPr kumimoji="0" lang="en-US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801" name="AutoShape 35" descr="Stationery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2900" name="Text Box 3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33803" name="AutoShape 37" descr="Stationery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2902" name="Text Box 3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2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2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2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2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2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2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2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2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28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28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28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28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28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28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86" grpId="0" autoUpdateAnimBg="0"/>
      <p:bldP spid="292887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does Congress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None/>
              <a:defRPr/>
            </a:pPr>
            <a:r>
              <a:rPr lang="en-US" u="sng" dirty="0" smtClean="0"/>
              <a:t>The main functions of Congress are to </a:t>
            </a:r>
          </a:p>
          <a:p>
            <a:pPr marL="514350" indent="-514350">
              <a:buFont typeface="Wingdings" pitchFamily="-65" charset="2"/>
              <a:buAutoNum type="arabicPeriod"/>
              <a:defRPr/>
            </a:pPr>
            <a:r>
              <a:rPr lang="en-US" sz="2800" b="1" u="sng" dirty="0" smtClean="0"/>
              <a:t>Write and pass laws</a:t>
            </a:r>
            <a:r>
              <a:rPr lang="en-US" sz="2800" b="1" dirty="0" smtClean="0"/>
              <a:t> – </a:t>
            </a:r>
          </a:p>
          <a:p>
            <a:pPr marL="514350" indent="-514350">
              <a:buNone/>
              <a:defRPr/>
            </a:pPr>
            <a:r>
              <a:rPr lang="en-US" sz="2800" b="1" dirty="0" smtClean="0"/>
              <a:t>*</a:t>
            </a:r>
            <a:r>
              <a:rPr lang="en-US" sz="2300" b="1" u="sng" dirty="0" smtClean="0"/>
              <a:t>Laws are government policies and rules</a:t>
            </a:r>
            <a:r>
              <a:rPr lang="en-US" sz="2300" b="1" dirty="0" smtClean="0"/>
              <a:t> </a:t>
            </a:r>
            <a:r>
              <a:rPr lang="en-US" sz="2300" dirty="0" smtClean="0"/>
              <a:t>to serve the people / their </a:t>
            </a:r>
            <a:r>
              <a:rPr lang="en-US" sz="2300" b="1" u="sng" dirty="0" smtClean="0"/>
              <a:t>constituents </a:t>
            </a:r>
            <a:r>
              <a:rPr lang="en-US" sz="2300" u="sng" dirty="0" smtClean="0"/>
              <a:t>= citizens they represent</a:t>
            </a:r>
            <a:r>
              <a:rPr lang="en-US" sz="2300" dirty="0" smtClean="0"/>
              <a:t> from their state.</a:t>
            </a:r>
          </a:p>
          <a:p>
            <a:pPr marL="788670" lvl="1" indent="-514350">
              <a:buNone/>
              <a:defRPr/>
            </a:pPr>
            <a:r>
              <a:rPr lang="en-US" sz="2300" dirty="0" smtClean="0"/>
              <a:t>	Ex- Health care, tax reform, immigration, safety… </a:t>
            </a:r>
          </a:p>
          <a:p>
            <a:pPr marL="514350" indent="-514350">
              <a:buFont typeface="Wingdings" pitchFamily="-65" charset="2"/>
              <a:buAutoNum type="arabicPeriod"/>
              <a:defRPr/>
            </a:pPr>
            <a:endParaRPr lang="en-US" sz="2800" dirty="0" smtClean="0"/>
          </a:p>
          <a:p>
            <a:pPr marL="514350" indent="-514350">
              <a:buNone/>
              <a:defRPr/>
            </a:pPr>
            <a:r>
              <a:rPr lang="en-US" sz="2800" b="1" u="sng" dirty="0" smtClean="0"/>
              <a:t>2. Provide oversight</a:t>
            </a:r>
            <a:r>
              <a:rPr lang="en-US" sz="2800" dirty="0" smtClean="0"/>
              <a:t>-</a:t>
            </a:r>
            <a:r>
              <a:rPr lang="en-US" sz="2800" u="sng" dirty="0" smtClean="0"/>
              <a:t>Makes sure laws are being carried out faithfully by the President</a:t>
            </a:r>
            <a:r>
              <a:rPr lang="en-US" sz="2800" dirty="0" smtClean="0"/>
              <a:t>; </a:t>
            </a:r>
            <a:r>
              <a:rPr lang="en-US" sz="2800" u="sng" dirty="0" smtClean="0"/>
              <a:t>investigate problems</a:t>
            </a:r>
            <a:r>
              <a:rPr lang="en-US" sz="2800" dirty="0" smtClean="0"/>
              <a:t> (Ex-Russia election interference probe)</a:t>
            </a:r>
          </a:p>
          <a:p>
            <a:pPr marL="514350" indent="-514350">
              <a:buFont typeface="Wingdings" pitchFamily="-65" charset="2"/>
              <a:buAutoNum type="arabicPeriod"/>
              <a:defRPr/>
            </a:pPr>
            <a:endParaRPr lang="en-US" dirty="0" smtClean="0"/>
          </a:p>
          <a:p>
            <a:pPr>
              <a:buFont typeface="Wingdings" pitchFamily="-65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7" name="Rectangle 9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algn="r">
              <a:buFontTx/>
              <a:buNone/>
            </a:pPr>
            <a:r>
              <a:rPr kumimoji="0" 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Chapter 10, Section 3</a:t>
            </a:r>
            <a:endParaRPr kumimoji="0"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19" name="AutoShape 14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AutoShape 15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1" name="AutoShape 16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9845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6305" name="Text Box 1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0924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endParaRPr kumimoji="0" lang="en-US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23" name="AutoShape 18" descr="Stationery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6307" name="Text Box 19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34825" name="AutoShape 20" descr="Stationery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6309" name="Text Box 2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396312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a typeface="ＭＳ Ｐゴシック" pitchFamily="-102" charset="-128"/>
                <a:cs typeface="ＭＳ Ｐゴシック" pitchFamily="-102" charset="-128"/>
              </a:rPr>
              <a:t>How are Senators elected?</a:t>
            </a:r>
          </a:p>
        </p:txBody>
      </p:sp>
      <p:sp>
        <p:nvSpPr>
          <p:cNvPr id="396313" name="Rectangle 2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>
                <a:ea typeface="ＭＳ Ｐゴシック" pitchFamily="-102" charset="-128"/>
                <a:cs typeface="ＭＳ Ｐゴシック" pitchFamily="-102" charset="-128"/>
              </a:rPr>
              <a:t>There are </a:t>
            </a:r>
            <a:r>
              <a:rPr lang="en-US" sz="2800" u="sng" dirty="0" smtClean="0">
                <a:ea typeface="ＭＳ Ｐゴシック" pitchFamily="-102" charset="-128"/>
                <a:cs typeface="ＭＳ Ｐゴシック" pitchFamily="-102" charset="-128"/>
              </a:rPr>
              <a:t>TWO Senators from each State</a:t>
            </a:r>
            <a:r>
              <a:rPr lang="en-US" sz="2800" dirty="0" smtClean="0">
                <a:ea typeface="ＭＳ Ｐゴシック" pitchFamily="-102" charset="-128"/>
                <a:cs typeface="ＭＳ Ｐゴシック" pitchFamily="-102" charset="-128"/>
              </a:rPr>
              <a:t> for a </a:t>
            </a:r>
            <a:r>
              <a:rPr lang="en-US" sz="2800" u="sng" dirty="0" smtClean="0">
                <a:ea typeface="ＭＳ Ｐゴシック" pitchFamily="-102" charset="-128"/>
                <a:cs typeface="ＭＳ Ｐゴシック" pitchFamily="-102" charset="-128"/>
              </a:rPr>
              <a:t>total of </a:t>
            </a:r>
            <a:r>
              <a:rPr lang="en-US" sz="2800" b="1" u="sng" dirty="0" smtClean="0">
                <a:ea typeface="ＭＳ Ｐゴシック" pitchFamily="-102" charset="-128"/>
                <a:cs typeface="ＭＳ Ｐゴシック" pitchFamily="-102" charset="-128"/>
              </a:rPr>
              <a:t>100 Senators</a:t>
            </a:r>
            <a:r>
              <a:rPr lang="en-US" sz="2800" dirty="0" smtClean="0">
                <a:ea typeface="ＭＳ Ｐゴシック" pitchFamily="-102" charset="-128"/>
                <a:cs typeface="ＭＳ Ｐゴシック" pitchFamily="-102" charset="-128"/>
              </a:rPr>
              <a:t>.</a:t>
            </a:r>
          </a:p>
          <a:p>
            <a:r>
              <a:rPr lang="en-US" sz="2800" u="sng" dirty="0" smtClean="0">
                <a:ea typeface="ＭＳ Ｐゴシック" pitchFamily="-102" charset="-128"/>
                <a:cs typeface="ＭＳ Ｐゴシック" pitchFamily="-102" charset="-128"/>
              </a:rPr>
              <a:t>Originally</a:t>
            </a:r>
            <a:r>
              <a:rPr lang="en-US" sz="2800" dirty="0" smtClean="0">
                <a:ea typeface="ＭＳ Ｐゴシック" pitchFamily="-102" charset="-128"/>
                <a:cs typeface="ＭＳ Ｐゴシック" pitchFamily="-102" charset="-128"/>
              </a:rPr>
              <a:t>, the Constitution required that </a:t>
            </a:r>
            <a:r>
              <a:rPr lang="en-US" sz="2800" u="sng" dirty="0" smtClean="0">
                <a:ea typeface="ＭＳ Ｐゴシック" pitchFamily="-102" charset="-128"/>
                <a:cs typeface="ＭＳ Ｐゴシック" pitchFamily="-102" charset="-128"/>
              </a:rPr>
              <a:t>senators be chosen by the State legislatures</a:t>
            </a:r>
            <a:r>
              <a:rPr lang="en-US" sz="2800" dirty="0" smtClean="0">
                <a:ea typeface="ＭＳ Ｐゴシック" pitchFamily="-102" charset="-128"/>
                <a:cs typeface="ＭＳ Ｐゴシック" pitchFamily="-102" charset="-128"/>
              </a:rPr>
              <a:t>, NOT the voters. </a:t>
            </a:r>
          </a:p>
          <a:p>
            <a:r>
              <a:rPr lang="en-US" sz="2800" dirty="0" smtClean="0">
                <a:ea typeface="ＭＳ Ｐゴシック" pitchFamily="-102" charset="-128"/>
                <a:cs typeface="ＭＳ Ｐゴシック" pitchFamily="-102" charset="-128"/>
              </a:rPr>
              <a:t>The </a:t>
            </a:r>
            <a:r>
              <a:rPr lang="en-US" sz="2800" u="sng" dirty="0" smtClean="0">
                <a:ea typeface="ＭＳ Ｐゴシック" pitchFamily="-102" charset="-128"/>
                <a:cs typeface="ＭＳ Ｐゴシック" pitchFamily="-102" charset="-128"/>
              </a:rPr>
              <a:t>Seventeenth Amendment</a:t>
            </a:r>
            <a:r>
              <a:rPr lang="en-US" sz="2800" dirty="0" smtClean="0">
                <a:ea typeface="ＭＳ Ｐゴシック" pitchFamily="-102" charset="-128"/>
                <a:cs typeface="ＭＳ Ｐゴシック" pitchFamily="-102" charset="-128"/>
              </a:rPr>
              <a:t> (1913) changed the rule; </a:t>
            </a:r>
          </a:p>
          <a:p>
            <a:r>
              <a:rPr lang="en-US" sz="2800" u="sng" dirty="0" smtClean="0">
                <a:ea typeface="ＭＳ Ｐゴシック" pitchFamily="-102" charset="-128"/>
                <a:cs typeface="ＭＳ Ｐゴシック" pitchFamily="-102" charset="-128"/>
              </a:rPr>
              <a:t>Now Senators are chosen by voters </a:t>
            </a:r>
            <a:r>
              <a:rPr lang="en-US" sz="2800" dirty="0" smtClean="0">
                <a:ea typeface="ＭＳ Ｐゴシック" pitchFamily="-102" charset="-128"/>
                <a:cs typeface="ＭＳ Ｐゴシック" pitchFamily="-102" charset="-128"/>
              </a:rPr>
              <a:t>from each state in an at-large election.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6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6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396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500"/>
                                        <p:tgtEl>
                                          <p:spTgt spid="396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396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" dur="500"/>
                                        <p:tgtEl>
                                          <p:spTgt spid="396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312" grpId="0" autoUpdateAnimBg="0"/>
      <p:bldP spid="396313" grpId="0" build="p" bldLvl="2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a typeface="ＭＳ Ｐゴシック" pitchFamily="-102" charset="-128"/>
                <a:cs typeface="ＭＳ Ｐゴシック" pitchFamily="-102" charset="-128"/>
              </a:rPr>
              <a:t>Senate</a:t>
            </a:r>
            <a:r>
              <a:rPr lang="en-US" dirty="0" smtClean="0">
                <a:ea typeface="ＭＳ Ｐゴシック" pitchFamily="-102" charset="-128"/>
                <a:cs typeface="ＭＳ Ｐゴシック" pitchFamily="-102" charset="-128"/>
              </a:rPr>
              <a:t>-Elections &amp; Term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 smtClean="0">
                <a:ea typeface="ＭＳ Ｐゴシック" pitchFamily="-102" charset="-128"/>
                <a:cs typeface="ＭＳ Ｐゴシック" pitchFamily="-102" charset="-128"/>
              </a:rPr>
              <a:t>Election</a:t>
            </a:r>
            <a:r>
              <a:rPr lang="en-US" sz="2800" dirty="0" smtClean="0">
                <a:ea typeface="ＭＳ Ｐゴシック" pitchFamily="-102" charset="-128"/>
                <a:cs typeface="ＭＳ Ｐゴシック" pitchFamily="-102" charset="-128"/>
              </a:rPr>
              <a:t>-</a:t>
            </a:r>
          </a:p>
          <a:p>
            <a:r>
              <a:rPr lang="en-US" sz="2800" u="sng" dirty="0" smtClean="0">
                <a:ea typeface="ＭＳ Ｐゴシック" pitchFamily="-102" charset="-128"/>
                <a:cs typeface="ＭＳ Ｐゴシック" pitchFamily="-102" charset="-128"/>
              </a:rPr>
              <a:t>Senators are elected in a </a:t>
            </a:r>
            <a:r>
              <a:rPr lang="en-US" sz="2800" b="1" u="sng" dirty="0" smtClean="0">
                <a:ea typeface="ＭＳ Ｐゴシック" pitchFamily="-102" charset="-128"/>
                <a:cs typeface="ＭＳ Ｐゴシック" pitchFamily="-102" charset="-128"/>
              </a:rPr>
              <a:t>state-wide</a:t>
            </a:r>
            <a:r>
              <a:rPr lang="en-US" sz="2800" u="sng" dirty="0" smtClean="0">
                <a:ea typeface="ＭＳ Ｐゴシック" pitchFamily="-102" charset="-128"/>
                <a:cs typeface="ＭＳ Ｐゴシック" pitchFamily="-102" charset="-128"/>
              </a:rPr>
              <a:t>, at-large </a:t>
            </a:r>
            <a:r>
              <a:rPr lang="en-US" sz="2800" b="1" u="sng" dirty="0" smtClean="0">
                <a:ea typeface="ＭＳ Ｐゴシック" pitchFamily="-102" charset="-128"/>
                <a:cs typeface="ＭＳ Ｐゴシック" pitchFamily="-102" charset="-128"/>
              </a:rPr>
              <a:t>election; all voters in the state vote; represent MORE citizens</a:t>
            </a:r>
          </a:p>
          <a:p>
            <a:pPr>
              <a:buNone/>
            </a:pPr>
            <a:r>
              <a:rPr lang="en-US" sz="2800" b="1" dirty="0" smtClean="0">
                <a:ea typeface="ＭＳ Ｐゴシック" pitchFamily="-102" charset="-128"/>
                <a:cs typeface="ＭＳ Ｐゴシック" pitchFamily="-102" charset="-128"/>
              </a:rPr>
              <a:t>Term</a:t>
            </a:r>
            <a:r>
              <a:rPr lang="en-US" sz="2800" dirty="0" smtClean="0">
                <a:ea typeface="ＭＳ Ｐゴシック" pitchFamily="-102" charset="-128"/>
                <a:cs typeface="ＭＳ Ｐゴシック" pitchFamily="-102" charset="-128"/>
              </a:rPr>
              <a:t>-</a:t>
            </a:r>
          </a:p>
          <a:p>
            <a:r>
              <a:rPr lang="en-US" sz="2800" dirty="0" smtClean="0">
                <a:ea typeface="ＭＳ Ｐゴシック" pitchFamily="-102" charset="-128"/>
                <a:cs typeface="ＭＳ Ｐゴシック" pitchFamily="-102" charset="-128"/>
              </a:rPr>
              <a:t>Senators </a:t>
            </a:r>
            <a:r>
              <a:rPr lang="en-US" sz="2800" u="sng" dirty="0" smtClean="0">
                <a:ea typeface="ＭＳ Ｐゴシック" pitchFamily="-102" charset="-128"/>
                <a:cs typeface="ＭＳ Ｐゴシック" pitchFamily="-102" charset="-128"/>
              </a:rPr>
              <a:t>serve for a </a:t>
            </a:r>
            <a:r>
              <a:rPr lang="en-US" sz="2800" b="1" u="sng" dirty="0" smtClean="0">
                <a:ea typeface="ＭＳ Ｐゴシック" pitchFamily="-102" charset="-128"/>
                <a:cs typeface="ＭＳ Ｐゴシック" pitchFamily="-102" charset="-128"/>
              </a:rPr>
              <a:t>six-year </a:t>
            </a:r>
            <a:r>
              <a:rPr lang="en-US" sz="2800" u="sng" dirty="0" smtClean="0">
                <a:ea typeface="ＭＳ Ｐゴシック" pitchFamily="-102" charset="-128"/>
                <a:cs typeface="ＭＳ Ｐゴシック" pitchFamily="-102" charset="-128"/>
              </a:rPr>
              <a:t>term</a:t>
            </a:r>
            <a:r>
              <a:rPr lang="en-US" sz="2800" dirty="0" smtClean="0">
                <a:ea typeface="ＭＳ Ｐゴシック" pitchFamily="-102" charset="-128"/>
                <a:cs typeface="ＭＳ Ｐゴシック" pitchFamily="-102" charset="-128"/>
              </a:rPr>
              <a:t>.</a:t>
            </a:r>
          </a:p>
          <a:p>
            <a:r>
              <a:rPr lang="en-US" sz="2800" dirty="0" smtClean="0">
                <a:ea typeface="ＭＳ Ｐゴシック" pitchFamily="-102" charset="-128"/>
                <a:cs typeface="ＭＳ Ｐゴシック" pitchFamily="-102" charset="-128"/>
              </a:rPr>
              <a:t>The Senate </a:t>
            </a:r>
            <a:r>
              <a:rPr lang="en-US" sz="2800" u="sng" dirty="0" smtClean="0">
                <a:ea typeface="ＭＳ Ｐゴシック" pitchFamily="-102" charset="-128"/>
                <a:cs typeface="ＭＳ Ｐゴシック" pitchFamily="-102" charset="-128"/>
              </a:rPr>
              <a:t>is a </a:t>
            </a:r>
            <a:r>
              <a:rPr lang="en-US" sz="2800" b="1" u="sng" dirty="0" smtClean="0">
                <a:solidFill>
                  <a:schemeClr val="tx2"/>
                </a:solidFill>
                <a:ea typeface="ＭＳ Ｐゴシック" pitchFamily="-102" charset="-128"/>
                <a:cs typeface="ＭＳ Ｐゴシック" pitchFamily="-102" charset="-128"/>
              </a:rPr>
              <a:t>continuous body</a:t>
            </a:r>
            <a:r>
              <a:rPr lang="en-US" sz="2800" u="sng" dirty="0" smtClean="0">
                <a:solidFill>
                  <a:schemeClr val="tx1"/>
                </a:solidFill>
                <a:ea typeface="ＭＳ Ｐゴシック" pitchFamily="-102" charset="-128"/>
                <a:cs typeface="ＭＳ Ｐゴシック" pitchFamily="-102" charset="-128"/>
              </a:rPr>
              <a:t>,</a:t>
            </a:r>
            <a:r>
              <a:rPr lang="en-US" sz="2800" u="sng" dirty="0" smtClean="0">
                <a:ea typeface="ＭＳ Ｐゴシック" pitchFamily="-102" charset="-128"/>
                <a:cs typeface="ＭＳ Ｐゴシック" pitchFamily="-102" charset="-128"/>
              </a:rPr>
              <a:t> meaning that every two years, only 1/3 of Senators are up for election</a:t>
            </a:r>
            <a:r>
              <a:rPr lang="en-US" sz="2800" dirty="0" smtClean="0">
                <a:ea typeface="ＭＳ Ｐゴシック" pitchFamily="-102" charset="-128"/>
                <a:cs typeface="ＭＳ Ｐゴシック" pitchFamily="-102" charset="-128"/>
              </a:rPr>
              <a:t>. 2/3 are NOT up for election. </a:t>
            </a:r>
          </a:p>
          <a:p>
            <a:r>
              <a:rPr lang="en-US" sz="2800" dirty="0" smtClean="0">
                <a:ea typeface="ＭＳ Ｐゴシック" pitchFamily="-102" charset="-128"/>
                <a:cs typeface="ＭＳ Ｐゴシック" pitchFamily="-102" charset="-128"/>
              </a:rPr>
              <a:t>This </a:t>
            </a:r>
            <a:r>
              <a:rPr lang="en-US" sz="2800" u="sng" dirty="0" smtClean="0">
                <a:ea typeface="ＭＳ Ｐゴシック" pitchFamily="-102" charset="-128"/>
                <a:cs typeface="ＭＳ Ｐゴシック" pitchFamily="-102" charset="-128"/>
              </a:rPr>
              <a:t>adds stability</a:t>
            </a:r>
            <a:r>
              <a:rPr lang="en-US" sz="2800" dirty="0" smtClean="0">
                <a:ea typeface="ＭＳ Ｐゴシック" pitchFamily="-102" charset="-128"/>
                <a:cs typeface="ＭＳ Ｐゴシック" pitchFamily="-102" charset="-128"/>
              </a:rPr>
              <a:t> to the Senate</a:t>
            </a:r>
          </a:p>
          <a:p>
            <a:endParaRPr lang="en-US" dirty="0" smtClean="0">
              <a:ea typeface="ＭＳ Ｐゴシック" pitchFamily="-102" charset="-128"/>
              <a:cs typeface="ＭＳ Ｐゴシック" pitchFamily="-102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Advantages to 6 year term?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/>
              <a:t>Stability</a:t>
            </a:r>
          </a:p>
          <a:p>
            <a:r>
              <a:rPr lang="en-US" dirty="0" smtClean="0"/>
              <a:t>Senators </a:t>
            </a:r>
            <a:r>
              <a:rPr lang="en-US" u="sng" dirty="0" smtClean="0"/>
              <a:t>can learn their jobs</a:t>
            </a:r>
          </a:p>
          <a:p>
            <a:r>
              <a:rPr lang="en-US" u="sng" dirty="0" smtClean="0"/>
              <a:t>Avoid constant political pressure to be re-elected</a:t>
            </a:r>
          </a:p>
          <a:p>
            <a:r>
              <a:rPr lang="en-US" u="sng" dirty="0" smtClean="0"/>
              <a:t>Take stronger stances on issues</a:t>
            </a:r>
            <a:r>
              <a:rPr lang="en-US" dirty="0" smtClean="0"/>
              <a:t> since they don’t face quick re-election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20" name="Rectangle 8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algn="r">
              <a:buFontTx/>
              <a:buNone/>
            </a:pPr>
            <a:r>
              <a:rPr kumimoji="0" 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Chapter 10, Section 3</a:t>
            </a:r>
            <a:endParaRPr kumimoji="0" lang="en-US" sz="1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67" name="AutoShape 11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12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9" name="AutoShape 13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9845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7326" name="Text Box 1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0924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endParaRPr kumimoji="0" lang="en-US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71" name="AutoShape 15" descr="Stationery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7328" name="Text Box 1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36873" name="AutoShape 17" descr="Stationery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7330" name="Text Box 1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36875" name="AutoShape 23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749800" y="6297613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7336" name="Text Box 2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851400" y="6300788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</a:p>
        </p:txBody>
      </p:sp>
      <p:sp>
        <p:nvSpPr>
          <p:cNvPr id="397338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ea typeface="ＭＳ Ｐゴシック" pitchFamily="-102" charset="-128"/>
                <a:cs typeface="ＭＳ Ｐゴシック" pitchFamily="-102" charset="-128"/>
              </a:rPr>
              <a:t>Qualifications for Senators</a:t>
            </a:r>
          </a:p>
        </p:txBody>
      </p:sp>
      <p:sp>
        <p:nvSpPr>
          <p:cNvPr id="397340" name="Rectangle 28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800" dirty="0">
                <a:ea typeface="ＭＳ Ｐゴシック" pitchFamily="-102" charset="-128"/>
                <a:cs typeface="ＭＳ Ｐゴシック" pitchFamily="-102" charset="-128"/>
              </a:rPr>
              <a:t>The </a:t>
            </a:r>
            <a:r>
              <a:rPr lang="en-US" sz="2800" u="sng" dirty="0">
                <a:ea typeface="ＭＳ Ｐゴシック" pitchFamily="-102" charset="-128"/>
                <a:cs typeface="ＭＳ Ｐゴシック" pitchFamily="-102" charset="-128"/>
              </a:rPr>
              <a:t>requirements for the U.S. Senate are higher than for the House of Representatives</a:t>
            </a:r>
            <a:r>
              <a:rPr lang="en-US" sz="2800" dirty="0">
                <a:ea typeface="ＭＳ Ｐゴシック" pitchFamily="-102" charset="-128"/>
                <a:cs typeface="ＭＳ Ｐゴシック" pitchFamily="-102" charset="-128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ea typeface="ＭＳ Ｐゴシック" pitchFamily="-102" charset="-128"/>
                <a:cs typeface="ＭＳ Ｐゴシック" pitchFamily="-102" charset="-128"/>
              </a:rPr>
              <a:t>The Constitution says that a Senator</a:t>
            </a:r>
            <a:r>
              <a:rPr lang="en-US" dirty="0">
                <a:ea typeface="ＭＳ Ｐゴシック" pitchFamily="-102" charset="-128"/>
                <a:cs typeface="ＭＳ Ｐゴシック" pitchFamily="-102" charset="-128"/>
              </a:rPr>
              <a:t> </a:t>
            </a:r>
          </a:p>
          <a:p>
            <a:pPr lvl="1">
              <a:lnSpc>
                <a:spcPct val="110000"/>
              </a:lnSpc>
              <a:buFontTx/>
              <a:buChar char=" "/>
            </a:pPr>
            <a:r>
              <a:rPr lang="en-US" sz="2400" dirty="0">
                <a:solidFill>
                  <a:srgbClr val="3333CC"/>
                </a:solidFill>
              </a:rPr>
              <a:t>(1) must be </a:t>
            </a:r>
            <a:r>
              <a:rPr lang="en-US" sz="2400" u="sng" dirty="0">
                <a:solidFill>
                  <a:srgbClr val="3333CC"/>
                </a:solidFill>
              </a:rPr>
              <a:t>at least 30 years of age</a:t>
            </a:r>
            <a:r>
              <a:rPr lang="en-US" sz="2400" dirty="0">
                <a:solidFill>
                  <a:srgbClr val="3333CC"/>
                </a:solidFill>
              </a:rPr>
              <a:t>,</a:t>
            </a:r>
            <a:r>
              <a:rPr lang="en-US" sz="2400" dirty="0"/>
              <a:t> </a:t>
            </a:r>
          </a:p>
          <a:p>
            <a:pPr lvl="1">
              <a:lnSpc>
                <a:spcPct val="110000"/>
              </a:lnSpc>
              <a:buFontTx/>
              <a:buChar char=" "/>
            </a:pPr>
            <a:r>
              <a:rPr lang="en-US" sz="2400" dirty="0">
                <a:solidFill>
                  <a:srgbClr val="FF0000"/>
                </a:solidFill>
              </a:rPr>
              <a:t>(2) </a:t>
            </a:r>
            <a:r>
              <a:rPr lang="en-US" sz="2400" u="sng" dirty="0">
                <a:solidFill>
                  <a:srgbClr val="FF0000"/>
                </a:solidFill>
              </a:rPr>
              <a:t>must have been a citizen </a:t>
            </a:r>
            <a:r>
              <a:rPr lang="en-US" sz="2400" dirty="0">
                <a:solidFill>
                  <a:srgbClr val="FF0000"/>
                </a:solidFill>
              </a:rPr>
              <a:t>of the United States </a:t>
            </a:r>
            <a:r>
              <a:rPr lang="en-US" sz="2400" u="sng" dirty="0">
                <a:solidFill>
                  <a:srgbClr val="FF0000"/>
                </a:solidFill>
              </a:rPr>
              <a:t>for at least nine years</a:t>
            </a:r>
            <a:r>
              <a:rPr lang="en-US" sz="2400" dirty="0">
                <a:solidFill>
                  <a:srgbClr val="FF0000"/>
                </a:solidFill>
              </a:rPr>
              <a:t>, and</a:t>
            </a:r>
          </a:p>
          <a:p>
            <a:pPr lvl="1">
              <a:lnSpc>
                <a:spcPct val="110000"/>
              </a:lnSpc>
              <a:buFontTx/>
              <a:buChar char=" "/>
            </a:pPr>
            <a:r>
              <a:rPr lang="en-US" sz="2400" dirty="0">
                <a:solidFill>
                  <a:srgbClr val="003300"/>
                </a:solidFill>
              </a:rPr>
              <a:t>(3) </a:t>
            </a:r>
            <a:r>
              <a:rPr lang="en-US" sz="2400" u="sng" dirty="0">
                <a:solidFill>
                  <a:srgbClr val="003300"/>
                </a:solidFill>
              </a:rPr>
              <a:t>must</a:t>
            </a:r>
            <a:r>
              <a:rPr lang="en-US" sz="2400" u="sng" dirty="0" smtClean="0">
                <a:solidFill>
                  <a:srgbClr val="003300"/>
                </a:solidFill>
              </a:rPr>
              <a:t> reside in </a:t>
            </a:r>
            <a:r>
              <a:rPr lang="en-US" sz="2400" u="sng" dirty="0">
                <a:solidFill>
                  <a:srgbClr val="003300"/>
                </a:solidFill>
              </a:rPr>
              <a:t>the State</a:t>
            </a:r>
            <a:r>
              <a:rPr lang="en-US" sz="2400" u="sng" dirty="0" smtClean="0">
                <a:solidFill>
                  <a:srgbClr val="003300"/>
                </a:solidFill>
              </a:rPr>
              <a:t> they </a:t>
            </a:r>
            <a:r>
              <a:rPr lang="en-US" sz="2400" u="sng" dirty="0" smtClean="0">
                <a:solidFill>
                  <a:srgbClr val="003300"/>
                </a:solidFill>
              </a:rPr>
              <a:t>represent</a:t>
            </a:r>
            <a:endParaRPr lang="en-US" sz="1800" u="sng" dirty="0" smtClean="0">
              <a:solidFill>
                <a:srgbClr val="003300"/>
              </a:solidFill>
            </a:endParaRPr>
          </a:p>
          <a:p>
            <a:pPr>
              <a:lnSpc>
                <a:spcPct val="110000"/>
              </a:lnSpc>
            </a:pPr>
            <a:endParaRPr lang="en-US" dirty="0">
              <a:ea typeface="ＭＳ Ｐゴシック" pitchFamily="-102" charset="-128"/>
              <a:cs typeface="ＭＳ Ｐゴシック" pitchFamily="-102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7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7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7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7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7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7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7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7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7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7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7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7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38" grpId="0" autoUpdateAnimBg="0"/>
      <p:bldP spid="397340" grpId="0" build="p" bldLvl="2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Is the Senate more prestigious?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ea typeface="ＭＳ Ｐゴシック" pitchFamily="-102" charset="-128"/>
                <a:cs typeface="ＭＳ Ｐゴシック" pitchFamily="-102" charset="-128"/>
              </a:rPr>
              <a:t>Senate </a:t>
            </a:r>
            <a:r>
              <a:rPr lang="en-US" sz="2800" u="sng" dirty="0" smtClean="0">
                <a:ea typeface="ＭＳ Ｐゴシック" pitchFamily="-102" charset="-128"/>
                <a:cs typeface="ＭＳ Ｐゴシック" pitchFamily="-102" charset="-128"/>
              </a:rPr>
              <a:t>is considered MORE prestigious</a:t>
            </a:r>
            <a:r>
              <a:rPr lang="en-US" sz="2800" dirty="0" smtClean="0">
                <a:ea typeface="ＭＳ Ｐゴシック" pitchFamily="-102" charset="-128"/>
                <a:cs typeface="ＭＳ Ｐゴシック" pitchFamily="-102" charset="-128"/>
              </a:rPr>
              <a:t>-</a:t>
            </a:r>
          </a:p>
          <a:p>
            <a:pPr lvl="1"/>
            <a:r>
              <a:rPr lang="en-US" sz="2800" dirty="0" smtClean="0"/>
              <a:t>Members serve </a:t>
            </a:r>
            <a:r>
              <a:rPr lang="en-US" sz="2800" u="sng" dirty="0" smtClean="0"/>
              <a:t>longer terms </a:t>
            </a:r>
            <a:r>
              <a:rPr lang="en-US" sz="2800" dirty="0" smtClean="0"/>
              <a:t>and there are fewer positions.</a:t>
            </a:r>
          </a:p>
          <a:p>
            <a:pPr lvl="1"/>
            <a:r>
              <a:rPr lang="en-US" sz="2800" u="sng" dirty="0" smtClean="0"/>
              <a:t>Represent more citizens</a:t>
            </a:r>
          </a:p>
          <a:p>
            <a:pPr lvl="1"/>
            <a:r>
              <a:rPr lang="en-US" sz="2800" u="sng" dirty="0" smtClean="0"/>
              <a:t>Qualifications are stricter</a:t>
            </a:r>
          </a:p>
          <a:p>
            <a:pPr lvl="1"/>
            <a:r>
              <a:rPr lang="en-US" sz="2800" u="sng" dirty="0" smtClean="0"/>
              <a:t>Senate works with the P</a:t>
            </a:r>
            <a:r>
              <a:rPr lang="en-US" sz="2800" dirty="0" smtClean="0"/>
              <a:t>resident to </a:t>
            </a:r>
            <a:r>
              <a:rPr lang="en-US" sz="2800" u="sng" dirty="0" smtClean="0"/>
              <a:t>approve Presidential appointments</a:t>
            </a:r>
            <a:r>
              <a:rPr lang="en-US" sz="2800" dirty="0" smtClean="0"/>
              <a:t> &amp; </a:t>
            </a:r>
            <a:r>
              <a:rPr lang="en-US" sz="2800" u="sng" dirty="0" smtClean="0"/>
              <a:t>advises</a:t>
            </a:r>
            <a:r>
              <a:rPr lang="en-US" sz="2800" dirty="0" smtClean="0"/>
              <a:t> President </a:t>
            </a:r>
            <a:r>
              <a:rPr lang="en-US" sz="2800" u="sng" dirty="0" smtClean="0"/>
              <a:t>on foreign policy issues</a:t>
            </a:r>
            <a:r>
              <a:rPr lang="en-US" sz="2800" dirty="0" smtClean="0"/>
              <a:t>- this is called </a:t>
            </a:r>
            <a:r>
              <a:rPr lang="en-US" sz="2800" u="sng" dirty="0" smtClean="0"/>
              <a:t>Advice &amp; Consent to the P</a:t>
            </a:r>
            <a:endParaRPr lang="en-US" sz="2800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>
              <a:ea typeface="ＭＳ Ｐゴシック" pitchFamily="-102" charset="-128"/>
              <a:cs typeface="ＭＳ Ｐゴシック" pitchFamily="-102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Activity- Research Oregon’s Senators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Find out about Oregon’s two senators.   </a:t>
            </a:r>
          </a:p>
          <a:p>
            <a:r>
              <a:rPr lang="en-US" dirty="0" smtClean="0"/>
              <a:t>Complete the prompts (#6 on handout) using Oregon’s Blue Book and </a:t>
            </a:r>
          </a:p>
          <a:p>
            <a:r>
              <a:rPr lang="en-US" dirty="0" smtClean="0"/>
              <a:t>Answer in your INB on the LEFT side.</a:t>
            </a:r>
          </a:p>
          <a:p>
            <a:endParaRPr lang="en-US" dirty="0" smtClean="0"/>
          </a:p>
          <a:p>
            <a:r>
              <a:rPr lang="en-US" dirty="0" smtClean="0"/>
              <a:t>MONDAY</a:t>
            </a:r>
          </a:p>
          <a:p>
            <a:r>
              <a:rPr lang="en-US" dirty="0" smtClean="0"/>
              <a:t>Complete the GRID comparing House and Senate</a:t>
            </a:r>
          </a:p>
          <a:p>
            <a:r>
              <a:rPr lang="en-US" dirty="0" smtClean="0"/>
              <a:t>Glue it in your INB on a LEFT side for 10 pts.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Warm-Up- Compare House and Senate</a:t>
            </a:r>
          </a:p>
          <a:p>
            <a:r>
              <a:rPr lang="en-US" dirty="0" smtClean="0"/>
              <a:t>EQ #13- Who are members of Congress?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2" charset="-128"/>
                <a:cs typeface="ＭＳ Ｐゴシック" pitchFamily="-102" charset="-128"/>
              </a:rPr>
              <a:t>Compare the House and Senate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2" charset="-128"/>
                <a:cs typeface="ＭＳ Ｐゴシック" pitchFamily="-102" charset="-128"/>
              </a:rPr>
              <a:t>Make a GRID in your INB that compares the House and Senate based on the following criteria</a:t>
            </a:r>
          </a:p>
          <a:p>
            <a:pPr lvl="1"/>
            <a:r>
              <a:rPr lang="en-US" sz="2400" dirty="0" smtClean="0"/>
              <a:t>How many Members?</a:t>
            </a:r>
          </a:p>
          <a:p>
            <a:pPr lvl="1"/>
            <a:r>
              <a:rPr lang="en-US" sz="2400" dirty="0" smtClean="0"/>
              <a:t>How are they Elected?</a:t>
            </a:r>
          </a:p>
          <a:p>
            <a:pPr lvl="1"/>
            <a:r>
              <a:rPr lang="en-US" sz="2400" dirty="0" smtClean="0"/>
              <a:t>Who do they represent?</a:t>
            </a:r>
          </a:p>
          <a:p>
            <a:pPr lvl="1"/>
            <a:r>
              <a:rPr lang="en-US" sz="2400" dirty="0" smtClean="0"/>
              <a:t>Length of Term in Office?</a:t>
            </a:r>
          </a:p>
          <a:p>
            <a:pPr lvl="1"/>
            <a:r>
              <a:rPr lang="en-US" sz="2400" dirty="0" smtClean="0"/>
              <a:t>Constitutional Qualifications?</a:t>
            </a:r>
          </a:p>
          <a:p>
            <a:pPr lvl="1"/>
            <a:r>
              <a:rPr lang="en-US" sz="2400" dirty="0" smtClean="0"/>
              <a:t>Degree of relative Prestige and why?</a:t>
            </a:r>
          </a:p>
          <a:p>
            <a:pPr lvl="1"/>
            <a:endParaRPr lang="en-US" sz="2400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Congress Structured?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>
                <a:ea typeface="ＭＳ Ｐゴシック" pitchFamily="-102" charset="-128"/>
                <a:cs typeface="ＭＳ Ｐゴシック" pitchFamily="-102" charset="-128"/>
              </a:rPr>
              <a:t>The </a:t>
            </a:r>
            <a:r>
              <a:rPr lang="en-US" u="sng" dirty="0" smtClean="0">
                <a:ea typeface="ＭＳ Ｐゴシック" pitchFamily="-102" charset="-128"/>
                <a:cs typeface="ＭＳ Ｐゴシック" pitchFamily="-102" charset="-128"/>
              </a:rPr>
              <a:t>US Congress is </a:t>
            </a:r>
            <a:r>
              <a:rPr lang="en-US" b="1" u="sng" dirty="0" smtClean="0">
                <a:ea typeface="ＭＳ Ｐゴシック" pitchFamily="-102" charset="-128"/>
                <a:cs typeface="ＭＳ Ｐゴシック" pitchFamily="-102" charset="-128"/>
              </a:rPr>
              <a:t>bicameral</a:t>
            </a:r>
            <a:r>
              <a:rPr lang="en-US" dirty="0" smtClean="0">
                <a:ea typeface="ＭＳ Ｐゴシック" pitchFamily="-102" charset="-128"/>
                <a:cs typeface="ＭＳ Ｐゴシック" pitchFamily="-102" charset="-128"/>
              </a:rPr>
              <a:t>-</a:t>
            </a:r>
            <a:endParaRPr lang="en-US" sz="2800" b="1" dirty="0" smtClean="0">
              <a:ea typeface="ＭＳ Ｐゴシック" pitchFamily="-102" charset="-128"/>
              <a:cs typeface="ＭＳ Ｐゴシック" pitchFamily="-102" charset="-128"/>
            </a:endParaRPr>
          </a:p>
          <a:p>
            <a:r>
              <a:rPr lang="en-US" sz="2800" dirty="0" smtClean="0">
                <a:ea typeface="ＭＳ Ｐゴシック" pitchFamily="-102" charset="-128"/>
                <a:cs typeface="ＭＳ Ｐゴシック" pitchFamily="-102" charset="-128"/>
              </a:rPr>
              <a:t>The U.S. Legislative branch or Congress is </a:t>
            </a:r>
            <a:r>
              <a:rPr lang="en-US" sz="2800" b="1" i="1" dirty="0" smtClean="0">
                <a:ea typeface="ＭＳ Ｐゴシック" pitchFamily="-102" charset="-128"/>
                <a:cs typeface="ＭＳ Ｐゴシック" pitchFamily="-102" charset="-128"/>
              </a:rPr>
              <a:t>bicameral</a:t>
            </a:r>
            <a:r>
              <a:rPr lang="en-US" sz="2800" b="1" dirty="0" smtClean="0">
                <a:ea typeface="ＭＳ Ｐゴシック" pitchFamily="-102" charset="-128"/>
                <a:cs typeface="ＭＳ Ｐゴシック" pitchFamily="-102" charset="-128"/>
              </a:rPr>
              <a:t> </a:t>
            </a:r>
            <a:r>
              <a:rPr lang="en-US" sz="2800" u="sng" dirty="0" smtClean="0">
                <a:ea typeface="ＭＳ Ｐゴシック" pitchFamily="-102" charset="-128"/>
                <a:cs typeface="ＭＳ Ｐゴシック" pitchFamily="-102" charset="-128"/>
              </a:rPr>
              <a:t>which means </a:t>
            </a:r>
            <a:r>
              <a:rPr lang="en-US" sz="2800" b="1" u="sng" dirty="0" smtClean="0">
                <a:ea typeface="ＭＳ Ｐゴシック" pitchFamily="-102" charset="-128"/>
                <a:cs typeface="ＭＳ Ｐゴシック" pitchFamily="-102" charset="-128"/>
              </a:rPr>
              <a:t>two houses </a:t>
            </a:r>
            <a:r>
              <a:rPr lang="en-US" sz="2800" u="sng" dirty="0" smtClean="0">
                <a:ea typeface="ＭＳ Ｐゴシック" pitchFamily="-102" charset="-128"/>
                <a:cs typeface="ＭＳ Ｐゴシック" pitchFamily="-102" charset="-128"/>
              </a:rPr>
              <a:t>or chambers</a:t>
            </a:r>
            <a:r>
              <a:rPr lang="en-US" sz="2800" dirty="0" smtClean="0">
                <a:ea typeface="ＭＳ Ｐゴシック" pitchFamily="-102" charset="-128"/>
                <a:cs typeface="ＭＳ Ｐゴシック" pitchFamily="-102" charset="-128"/>
              </a:rPr>
              <a:t>: </a:t>
            </a:r>
          </a:p>
          <a:p>
            <a:r>
              <a:rPr lang="en-US" sz="2800" dirty="0" smtClean="0">
                <a:ea typeface="ＭＳ Ｐゴシック" pitchFamily="-102" charset="-128"/>
                <a:cs typeface="ＭＳ Ｐゴシック" pitchFamily="-102" charset="-128"/>
              </a:rPr>
              <a:t>Our bicameral Congress consists of the </a:t>
            </a:r>
          </a:p>
          <a:p>
            <a:pPr marL="514350" indent="-514350">
              <a:buAutoNum type="arabicPeriod"/>
            </a:pPr>
            <a:r>
              <a:rPr lang="en-US" sz="2800" b="1" u="sng" dirty="0" smtClean="0">
                <a:ea typeface="ＭＳ Ｐゴシック" pitchFamily="-102" charset="-128"/>
                <a:cs typeface="ＭＳ Ｐゴシック" pitchFamily="-102" charset="-128"/>
              </a:rPr>
              <a:t>House of Representatives</a:t>
            </a:r>
            <a:r>
              <a:rPr lang="en-US" sz="2800" u="sng" dirty="0" smtClean="0">
                <a:ea typeface="ＭＳ Ｐゴシック" pitchFamily="-102" charset="-128"/>
                <a:cs typeface="ＭＳ Ｐゴシック" pitchFamily="-102" charset="-128"/>
              </a:rPr>
              <a:t> </a:t>
            </a:r>
            <a:r>
              <a:rPr lang="en-US" sz="2800" dirty="0" smtClean="0">
                <a:ea typeface="ＭＳ Ｐゴシック" pitchFamily="-102" charset="-128"/>
                <a:cs typeface="ＭＳ Ｐゴシック" pitchFamily="-102" charset="-128"/>
              </a:rPr>
              <a:t>(</a:t>
            </a:r>
            <a:r>
              <a:rPr lang="en-US" sz="2800" u="sng" dirty="0" smtClean="0">
                <a:ea typeface="ＭＳ Ｐゴシック" pitchFamily="-102" charset="-128"/>
                <a:cs typeface="ＭＳ Ｐゴシック" pitchFamily="-102" charset="-128"/>
              </a:rPr>
              <a:t>435</a:t>
            </a:r>
            <a:r>
              <a:rPr lang="en-US" sz="2800" dirty="0" smtClean="0">
                <a:ea typeface="ＭＳ Ｐゴシック" pitchFamily="-102" charset="-128"/>
                <a:cs typeface="ＭＳ Ｐゴシック" pitchFamily="-102" charset="-128"/>
              </a:rPr>
              <a:t> members; membership based on population) and 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ea typeface="ＭＳ Ｐゴシック" pitchFamily="-102" charset="-128"/>
                <a:cs typeface="ＭＳ Ｐゴシック" pitchFamily="-102" charset="-128"/>
              </a:rPr>
              <a:t>The </a:t>
            </a:r>
            <a:r>
              <a:rPr lang="en-US" sz="2800" b="1" u="sng" dirty="0" smtClean="0">
                <a:ea typeface="ＭＳ Ｐゴシック" pitchFamily="-102" charset="-128"/>
                <a:cs typeface="ＭＳ Ｐゴシック" pitchFamily="-102" charset="-128"/>
              </a:rPr>
              <a:t>Senate </a:t>
            </a:r>
            <a:r>
              <a:rPr lang="en-US" sz="2800" dirty="0" smtClean="0">
                <a:ea typeface="ＭＳ Ｐゴシック" pitchFamily="-102" charset="-128"/>
                <a:cs typeface="ＭＳ Ｐゴシック" pitchFamily="-102" charset="-128"/>
              </a:rPr>
              <a:t>(2 per state/</a:t>
            </a:r>
            <a:r>
              <a:rPr lang="en-US" sz="2800" u="sng" dirty="0" smtClean="0">
                <a:ea typeface="ＭＳ Ｐゴシック" pitchFamily="-102" charset="-128"/>
                <a:cs typeface="ＭＳ Ｐゴシック" pitchFamily="-102" charset="-128"/>
              </a:rPr>
              <a:t>100</a:t>
            </a:r>
            <a:r>
              <a:rPr lang="en-US" sz="2800" dirty="0" smtClean="0">
                <a:ea typeface="ＭＳ Ｐゴシック" pitchFamily="-102" charset="-128"/>
                <a:cs typeface="ＭＳ Ｐゴシック" pitchFamily="-102" charset="-128"/>
              </a:rPr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793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ea typeface="ＭＳ Ｐゴシック" pitchFamily="-102" charset="-128"/>
                <a:cs typeface="ＭＳ Ｐゴシック" pitchFamily="-102" charset="-128"/>
              </a:rPr>
              <a:t>What are the Constitutional Qualifications </a:t>
            </a:r>
            <a:r>
              <a:rPr lang="en-US" dirty="0">
                <a:ea typeface="ＭＳ Ｐゴシック" pitchFamily="-102" charset="-128"/>
                <a:cs typeface="ＭＳ Ｐゴシック" pitchFamily="-102" charset="-128"/>
              </a:rPr>
              <a:t>for House</a:t>
            </a:r>
            <a:r>
              <a:rPr lang="en-US" dirty="0" smtClean="0">
                <a:ea typeface="ＭＳ Ｐゴシック" pitchFamily="-102" charset="-128"/>
                <a:cs typeface="ＭＳ Ｐゴシック" pitchFamily="-102" charset="-128"/>
              </a:rPr>
              <a:t> of Representatives?</a:t>
            </a:r>
            <a:endParaRPr lang="en-US" dirty="0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423939" name="Rectangle 3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algn="r">
              <a:buFontTx/>
              <a:buNone/>
            </a:pPr>
            <a:r>
              <a:rPr kumimoji="0" 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Chapter 10, Section 2</a:t>
            </a:r>
          </a:p>
        </p:txBody>
      </p:sp>
      <p:sp>
        <p:nvSpPr>
          <p:cNvPr id="32772" name="AutoShape 4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3" name="AutoShape 5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4" name="AutoShape 6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87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43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6766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endParaRPr kumimoji="0" lang="en-US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776" name="AutoShape 8" descr="Stationery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45" name="Text Box 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32778" name="AutoShape 10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47" name="Text Box 11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423973" name="Rectangle 37"/>
          <p:cNvSpPr>
            <a:spLocks noGrp="1" noChangeArrowheads="1"/>
          </p:cNvSpPr>
          <p:nvPr>
            <p:ph type="body" idx="1"/>
          </p:nvPr>
        </p:nvSpPr>
        <p:spPr>
          <a:xfrm>
            <a:off x="304800" y="1918996"/>
            <a:ext cx="8610600" cy="330864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en-US" sz="2800" dirty="0" smtClean="0">
                <a:ea typeface="ＭＳ Ｐゴシック" pitchFamily="-102" charset="-128"/>
                <a:cs typeface="ＭＳ Ｐゴシック" pitchFamily="-102" charset="-128"/>
              </a:rPr>
              <a:t>The </a:t>
            </a:r>
            <a:r>
              <a:rPr lang="en-US" sz="2800" dirty="0">
                <a:ea typeface="ＭＳ Ｐゴシック" pitchFamily="-102" charset="-128"/>
                <a:cs typeface="ＭＳ Ｐゴシック" pitchFamily="-102" charset="-128"/>
              </a:rPr>
              <a:t>Constitution says that a member of the </a:t>
            </a:r>
            <a:r>
              <a:rPr lang="en-US" sz="2800" dirty="0" smtClean="0">
                <a:ea typeface="ＭＳ Ｐゴシック" pitchFamily="-102" charset="-128"/>
                <a:cs typeface="ＭＳ Ｐゴシック" pitchFamily="-102" charset="-128"/>
              </a:rPr>
              <a:t>House-</a:t>
            </a:r>
            <a:r>
              <a:rPr lang="en-US" dirty="0" smtClean="0">
                <a:ea typeface="ＭＳ Ｐゴシック" pitchFamily="-102" charset="-128"/>
                <a:cs typeface="ＭＳ Ｐゴシック" pitchFamily="-102" charset="-128"/>
              </a:rPr>
              <a:t> </a:t>
            </a:r>
            <a:endParaRPr lang="en-US" dirty="0">
              <a:ea typeface="ＭＳ Ｐゴシック" pitchFamily="-102" charset="-128"/>
              <a:cs typeface="ＭＳ Ｐゴシック" pitchFamily="-102" charset="-128"/>
            </a:endParaRPr>
          </a:p>
          <a:p>
            <a:pPr lvl="1">
              <a:lnSpc>
                <a:spcPct val="110000"/>
              </a:lnSpc>
              <a:buFontTx/>
              <a:buChar char=" "/>
            </a:pPr>
            <a:r>
              <a:rPr lang="en-US" sz="2400" dirty="0">
                <a:solidFill>
                  <a:srgbClr val="3333CC"/>
                </a:solidFill>
              </a:rPr>
              <a:t>(1)</a:t>
            </a:r>
            <a:r>
              <a:rPr lang="en-US" sz="2400" dirty="0" smtClean="0">
                <a:solidFill>
                  <a:srgbClr val="3333CC"/>
                </a:solidFill>
              </a:rPr>
              <a:t> Must </a:t>
            </a:r>
            <a:r>
              <a:rPr lang="en-US" sz="2400" dirty="0">
                <a:solidFill>
                  <a:srgbClr val="3333CC"/>
                </a:solidFill>
              </a:rPr>
              <a:t>be at least </a:t>
            </a:r>
            <a:r>
              <a:rPr lang="en-US" sz="2400" u="sng" dirty="0">
                <a:solidFill>
                  <a:srgbClr val="3333CC"/>
                </a:solidFill>
              </a:rPr>
              <a:t>25 years</a:t>
            </a:r>
            <a:r>
              <a:rPr lang="en-US" sz="2400" u="sng" dirty="0" smtClean="0">
                <a:solidFill>
                  <a:srgbClr val="3333CC"/>
                </a:solidFill>
              </a:rPr>
              <a:t> old</a:t>
            </a:r>
            <a:r>
              <a:rPr lang="en-US" sz="2400" u="sng" dirty="0" smtClean="0"/>
              <a:t> </a:t>
            </a:r>
            <a:endParaRPr lang="en-US" sz="2400" u="sng" dirty="0"/>
          </a:p>
          <a:p>
            <a:pPr lvl="1">
              <a:lnSpc>
                <a:spcPct val="110000"/>
              </a:lnSpc>
              <a:buFontTx/>
              <a:buChar char=" "/>
            </a:pPr>
            <a:r>
              <a:rPr lang="en-US" sz="2400" dirty="0">
                <a:solidFill>
                  <a:srgbClr val="FF0000"/>
                </a:solidFill>
              </a:rPr>
              <a:t>(2)</a:t>
            </a:r>
            <a:r>
              <a:rPr lang="en-US" sz="2400" dirty="0" smtClean="0">
                <a:solidFill>
                  <a:srgbClr val="FF0000"/>
                </a:solidFill>
              </a:rPr>
              <a:t> Must </a:t>
            </a:r>
            <a:r>
              <a:rPr lang="en-US" sz="2400" dirty="0">
                <a:solidFill>
                  <a:srgbClr val="FF0000"/>
                </a:solidFill>
              </a:rPr>
              <a:t>have been a </a:t>
            </a:r>
            <a:r>
              <a:rPr lang="en-US" sz="2400" u="sng" dirty="0">
                <a:solidFill>
                  <a:srgbClr val="FF0000"/>
                </a:solidFill>
              </a:rPr>
              <a:t>citizen</a:t>
            </a:r>
            <a:r>
              <a:rPr lang="en-US" sz="2400" dirty="0">
                <a:solidFill>
                  <a:srgbClr val="FF0000"/>
                </a:solidFill>
              </a:rPr>
              <a:t> of the United States </a:t>
            </a:r>
            <a:r>
              <a:rPr lang="en-US" sz="2400" u="sng" dirty="0">
                <a:solidFill>
                  <a:srgbClr val="FF0000"/>
                </a:solidFill>
              </a:rPr>
              <a:t>for</a:t>
            </a:r>
            <a:r>
              <a:rPr lang="en-US" sz="2400" dirty="0">
                <a:solidFill>
                  <a:srgbClr val="FF0000"/>
                </a:solidFill>
              </a:rPr>
              <a:t> at least </a:t>
            </a:r>
            <a:r>
              <a:rPr lang="en-US" sz="2400" u="sng" dirty="0">
                <a:solidFill>
                  <a:srgbClr val="FF0000"/>
                </a:solidFill>
              </a:rPr>
              <a:t>seven </a:t>
            </a:r>
            <a:r>
              <a:rPr lang="en-US" sz="2400" u="sng" dirty="0" smtClean="0">
                <a:solidFill>
                  <a:srgbClr val="FF0000"/>
                </a:solidFill>
              </a:rPr>
              <a:t>years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lnSpc>
                <a:spcPct val="110000"/>
              </a:lnSpc>
              <a:buFontTx/>
              <a:buChar char=" "/>
            </a:pPr>
            <a:r>
              <a:rPr lang="en-US" sz="2400" dirty="0">
                <a:solidFill>
                  <a:srgbClr val="003300"/>
                </a:solidFill>
              </a:rPr>
              <a:t>(3)</a:t>
            </a:r>
            <a:r>
              <a:rPr lang="en-US" sz="2400" dirty="0" smtClean="0">
                <a:solidFill>
                  <a:srgbClr val="003300"/>
                </a:solidFill>
              </a:rPr>
              <a:t> Must be a </a:t>
            </a:r>
            <a:r>
              <a:rPr lang="en-US" sz="2400" u="sng" dirty="0" smtClean="0">
                <a:solidFill>
                  <a:srgbClr val="003300"/>
                </a:solidFill>
              </a:rPr>
              <a:t>legal resident of the State and district </a:t>
            </a:r>
            <a:r>
              <a:rPr lang="en-US" sz="2400" dirty="0" smtClean="0">
                <a:solidFill>
                  <a:srgbClr val="003300"/>
                </a:solidFill>
              </a:rPr>
              <a:t>they represent</a:t>
            </a:r>
            <a:endParaRPr lang="en-US" sz="18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3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3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3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3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38" grpId="0" autoUpdateAnimBg="0"/>
      <p:bldP spid="423973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When are House of Representatives Elections?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2" charset="-128"/>
                <a:cs typeface="ＭＳ Ｐゴシック" pitchFamily="-102" charset="-128"/>
              </a:rPr>
              <a:t>House members </a:t>
            </a:r>
            <a:r>
              <a:rPr lang="en-US" u="sng" dirty="0" smtClean="0">
                <a:ea typeface="ＭＳ Ｐゴシック" pitchFamily="-102" charset="-128"/>
                <a:cs typeface="ＭＳ Ｐゴシック" pitchFamily="-102" charset="-128"/>
              </a:rPr>
              <a:t>are elected by district every TWO years</a:t>
            </a:r>
          </a:p>
          <a:p>
            <a:r>
              <a:rPr lang="en-US" u="sng" dirty="0" smtClean="0">
                <a:ea typeface="ＭＳ Ｐゴシック" pitchFamily="-102" charset="-128"/>
                <a:cs typeface="ＭＳ Ｐゴシック" pitchFamily="-102" charset="-128"/>
              </a:rPr>
              <a:t>There is ONE district for every seat</a:t>
            </a:r>
            <a:r>
              <a:rPr lang="en-US" dirty="0" smtClean="0">
                <a:ea typeface="ＭＳ Ｐゴシック" pitchFamily="-102" charset="-128"/>
                <a:cs typeface="ＭＳ Ｐゴシック" pitchFamily="-102" charset="-128"/>
              </a:rPr>
              <a:t> in the House and </a:t>
            </a:r>
            <a:r>
              <a:rPr lang="en-US" b="1" u="sng" dirty="0" smtClean="0">
                <a:ea typeface="ＭＳ Ｐゴシック" pitchFamily="-102" charset="-128"/>
                <a:cs typeface="ＭＳ Ｐゴシック" pitchFamily="-102" charset="-128"/>
              </a:rPr>
              <a:t>435 total</a:t>
            </a:r>
            <a:r>
              <a:rPr lang="en-US" dirty="0" smtClean="0">
                <a:ea typeface="ＭＳ Ｐゴシック" pitchFamily="-102" charset="-128"/>
                <a:cs typeface="ＭＳ Ｐゴシック" pitchFamily="-102" charset="-128"/>
              </a:rPr>
              <a:t>.</a:t>
            </a:r>
          </a:p>
          <a:p>
            <a:r>
              <a:rPr lang="en-US" dirty="0" smtClean="0">
                <a:ea typeface="ＭＳ Ｐゴシック" pitchFamily="-102" charset="-128"/>
                <a:cs typeface="ＭＳ Ｐゴシック" pitchFamily="-102" charset="-128"/>
              </a:rPr>
              <a:t>The </a:t>
            </a:r>
            <a:r>
              <a:rPr lang="en-US" u="sng" dirty="0" smtClean="0">
                <a:ea typeface="ＭＳ Ｐゴシック" pitchFamily="-102" charset="-128"/>
                <a:cs typeface="ＭＳ Ｐゴシック" pitchFamily="-102" charset="-128"/>
              </a:rPr>
              <a:t># of seats/ districts per state is based on population</a:t>
            </a:r>
            <a:r>
              <a:rPr lang="en-US" dirty="0" smtClean="0">
                <a:ea typeface="ＭＳ Ｐゴシック" pitchFamily="-102" charset="-128"/>
                <a:cs typeface="ＭＳ Ｐゴシック" pitchFamily="-102" charset="-128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a typeface="ＭＳ Ｐゴシック" pitchFamily="-102" charset="-128"/>
                <a:cs typeface="ＭＳ Ｐゴシック" pitchFamily="-102" charset="-128"/>
              </a:rPr>
              <a:t>What is Reapportionment?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ea typeface="ＭＳ Ｐゴシック" pitchFamily="-102" charset="-128"/>
                <a:cs typeface="ＭＳ Ｐゴシック" pitchFamily="-102" charset="-128"/>
              </a:rPr>
              <a:t>Reapportionment- </a:t>
            </a:r>
          </a:p>
          <a:p>
            <a:r>
              <a:rPr lang="en-US" b="1" u="sng" dirty="0" smtClean="0">
                <a:ea typeface="ＭＳ Ｐゴシック" pitchFamily="-102" charset="-128"/>
                <a:cs typeface="ＭＳ Ｐゴシック" pitchFamily="-102" charset="-128"/>
              </a:rPr>
              <a:t>Is the redistribution of </a:t>
            </a:r>
            <a:r>
              <a:rPr lang="en-US" u="sng" dirty="0" smtClean="0">
                <a:ea typeface="ＭＳ Ｐゴシック" pitchFamily="-102" charset="-128"/>
                <a:cs typeface="ＭＳ Ｐゴシック" pitchFamily="-102" charset="-128"/>
              </a:rPr>
              <a:t>seats / districts per state based on population changes</a:t>
            </a:r>
            <a:r>
              <a:rPr lang="en-US" dirty="0" smtClean="0">
                <a:ea typeface="ＭＳ Ｐゴシック" pitchFamily="-102" charset="-128"/>
                <a:cs typeface="ＭＳ Ｐゴシック" pitchFamily="-102" charset="-128"/>
              </a:rPr>
              <a:t>.</a:t>
            </a:r>
          </a:p>
          <a:p>
            <a:r>
              <a:rPr lang="en-US" u="sng" dirty="0" smtClean="0">
                <a:ea typeface="ＭＳ Ｐゴシック" pitchFamily="-102" charset="-128"/>
                <a:cs typeface="ＭＳ Ｐゴシック" pitchFamily="-102" charset="-128"/>
              </a:rPr>
              <a:t>Population changes are measured EVERY 10 YEARS in the CENSUS</a:t>
            </a:r>
            <a:r>
              <a:rPr lang="en-US" dirty="0" smtClean="0">
                <a:ea typeface="ＭＳ Ｐゴシック" pitchFamily="-102" charset="-128"/>
                <a:cs typeface="ＭＳ Ｐゴシック" pitchFamily="-102" charset="-128"/>
              </a:rPr>
              <a:t> and </a:t>
            </a:r>
            <a:r>
              <a:rPr lang="en-US" u="sng" dirty="0" smtClean="0">
                <a:ea typeface="ＭＳ Ｐゴシック" pitchFamily="-102" charset="-128"/>
                <a:cs typeface="ＭＳ Ｐゴシック" pitchFamily="-102" charset="-128"/>
              </a:rPr>
              <a:t>House seats are redistributed / reapportioned based on the                                        census results.</a:t>
            </a:r>
          </a:p>
          <a:p>
            <a:r>
              <a:rPr lang="en-US" dirty="0" smtClean="0">
                <a:ea typeface="ＭＳ Ｐゴシック" pitchFamily="-102" charset="-128"/>
                <a:cs typeface="ＭＳ Ｐゴシック" pitchFamily="-102" charset="-128"/>
              </a:rPr>
              <a:t>Next census takes place                                                      in </a:t>
            </a:r>
            <a:r>
              <a:rPr lang="en-US" b="1" dirty="0" smtClean="0">
                <a:ea typeface="ＭＳ Ｐゴシック" pitchFamily="-102" charset="-128"/>
                <a:cs typeface="ＭＳ Ｐゴシック" pitchFamily="-102" charset="-128"/>
              </a:rPr>
              <a:t>2020</a:t>
            </a:r>
            <a:r>
              <a:rPr lang="en-US" dirty="0" smtClean="0">
                <a:ea typeface="ＭＳ Ｐゴシック" pitchFamily="-102" charset="-128"/>
                <a:cs typeface="ＭＳ Ｐゴシック" pitchFamily="-102" charset="-128"/>
              </a:rPr>
              <a:t>.  House seats                                                       are set until then.</a:t>
            </a:r>
          </a:p>
          <a:p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796" y="4220634"/>
            <a:ext cx="5063093" cy="263736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-65" charset="-128"/>
                <a:cs typeface="ＭＳ Ｐゴシック" pitchFamily="-65" charset="-128"/>
              </a:rPr>
              <a:t>Current Numbers In House</a:t>
            </a:r>
          </a:p>
        </p:txBody>
      </p:sp>
      <p:pic>
        <p:nvPicPr>
          <p:cNvPr id="28675" name="Content Placeholder 3" descr="2010_census_reapportionment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3613" y="2003425"/>
            <a:ext cx="7216775" cy="40703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ea typeface="ＭＳ Ｐゴシック" pitchFamily="-65" charset="-128"/>
                <a:cs typeface="ＭＳ Ｐゴシック" pitchFamily="-65" charset="-128"/>
              </a:rPr>
              <a:t>Oregon’s Districts</a:t>
            </a:r>
          </a:p>
        </p:txBody>
      </p:sp>
      <p:pic>
        <p:nvPicPr>
          <p:cNvPr id="30723" name="Content Placeholder 3" descr="congedited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82725" y="1981200"/>
            <a:ext cx="6178550" cy="411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1678</Words>
  <Application>Microsoft Macintosh PowerPoint</Application>
  <PresentationFormat>On-screen Show (4:3)</PresentationFormat>
  <Paragraphs>199</Paragraphs>
  <Slides>37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Congress</vt:lpstr>
      <vt:lpstr>What is Congress?</vt:lpstr>
      <vt:lpstr>What does Congress Do?</vt:lpstr>
      <vt:lpstr>How is Congress Structured?</vt:lpstr>
      <vt:lpstr>What are the Constitutional Qualifications for House of Representatives?</vt:lpstr>
      <vt:lpstr>When are House of Representatives Elections?</vt:lpstr>
      <vt:lpstr>What is Reapportionment?</vt:lpstr>
      <vt:lpstr>Current Numbers In House</vt:lpstr>
      <vt:lpstr>Oregon’s Districts</vt:lpstr>
      <vt:lpstr>Activity- Oregon’s seats in the House</vt:lpstr>
      <vt:lpstr>Thursday</vt:lpstr>
      <vt:lpstr>Warm-Up (LEFT Side)</vt:lpstr>
      <vt:lpstr>House Elections- Who draws the Districts?</vt:lpstr>
      <vt:lpstr>What are the politics of drawing House Districts?</vt:lpstr>
      <vt:lpstr>In Oregon, who wins each district?</vt:lpstr>
      <vt:lpstr>Case Study-- Gerrymandering</vt:lpstr>
      <vt:lpstr>More Data from 2012…</vt:lpstr>
      <vt:lpstr>What is Gerrymandering?</vt:lpstr>
      <vt:lpstr>What is Gerrymandering?</vt:lpstr>
      <vt:lpstr>Examples of Gerrymandering</vt:lpstr>
      <vt:lpstr>Louisiana 4th District</vt:lpstr>
      <vt:lpstr>Slide 22</vt:lpstr>
      <vt:lpstr>What is Gerrymandering?</vt:lpstr>
      <vt:lpstr>What is Redistricting?</vt:lpstr>
      <vt:lpstr>Are there any rules against gerrymandering?</vt:lpstr>
      <vt:lpstr>Gerrymandering Activity</vt:lpstr>
      <vt:lpstr>Gerrymandering EXIT TICKET</vt:lpstr>
      <vt:lpstr>Friday 11/1</vt:lpstr>
      <vt:lpstr>S E C T I O N  3 How is the Senate Organized?</vt:lpstr>
      <vt:lpstr>How are Senators elected?</vt:lpstr>
      <vt:lpstr>Senate-Elections &amp; Term</vt:lpstr>
      <vt:lpstr>What are the Advantages to 6 year term?</vt:lpstr>
      <vt:lpstr>Qualifications for Senators</vt:lpstr>
      <vt:lpstr>Is the Senate more prestigious?</vt:lpstr>
      <vt:lpstr>Activity- Research Oregon’s Senators</vt:lpstr>
      <vt:lpstr>Monday</vt:lpstr>
      <vt:lpstr>Compare the House and Senate</vt:lpstr>
    </vt:vector>
  </TitlesOfParts>
  <Company>Eugene School District 4J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Congress</dc:title>
  <dc:creator>Churchill High School</dc:creator>
  <cp:lastModifiedBy>Churchill High School</cp:lastModifiedBy>
  <cp:revision>2</cp:revision>
  <dcterms:created xsi:type="dcterms:W3CDTF">2019-11-04T16:39:35Z</dcterms:created>
  <dcterms:modified xsi:type="dcterms:W3CDTF">2019-11-04T16:40:26Z</dcterms:modified>
</cp:coreProperties>
</file>