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28"/>
  </p:handoutMasterIdLst>
  <p:sldIdLst>
    <p:sldId id="285" r:id="rId2"/>
    <p:sldId id="256" r:id="rId3"/>
    <p:sldId id="282" r:id="rId4"/>
    <p:sldId id="279" r:id="rId5"/>
    <p:sldId id="280" r:id="rId6"/>
    <p:sldId id="281" r:id="rId7"/>
    <p:sldId id="278" r:id="rId8"/>
    <p:sldId id="271" r:id="rId9"/>
    <p:sldId id="258" r:id="rId10"/>
    <p:sldId id="259" r:id="rId11"/>
    <p:sldId id="260" r:id="rId12"/>
    <p:sldId id="268" r:id="rId13"/>
    <p:sldId id="269" r:id="rId14"/>
    <p:sldId id="276" r:id="rId15"/>
    <p:sldId id="261" r:id="rId16"/>
    <p:sldId id="262" r:id="rId17"/>
    <p:sldId id="264" r:id="rId18"/>
    <p:sldId id="265" r:id="rId19"/>
    <p:sldId id="274" r:id="rId20"/>
    <p:sldId id="266" r:id="rId21"/>
    <p:sldId id="270" r:id="rId22"/>
    <p:sldId id="284" r:id="rId23"/>
    <p:sldId id="267" r:id="rId24"/>
    <p:sldId id="272" r:id="rId25"/>
    <p:sldId id="273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91" d="100"/>
          <a:sy n="91" d="100"/>
        </p:scale>
        <p:origin x="-1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15018-0E1C-B948-B87F-8E61E2906E91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5B131-B8C6-BF43-903C-0FD08723F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8EBC-3E4C-A24F-B1F6-F27229C3FFDC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7344-E338-5445-9A7C-9711580FF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8EBC-3E4C-A24F-B1F6-F27229C3FFDC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7344-E338-5445-9A7C-9711580FF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C78EBC-3E4C-A24F-B1F6-F27229C3FFDC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7344-E338-5445-9A7C-9711580FF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C78EBC-3E4C-A24F-B1F6-F27229C3FFDC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7344-E338-5445-9A7C-9711580FF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C78EBC-3E4C-A24F-B1F6-F27229C3FFDC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7344-E338-5445-9A7C-9711580FF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8EBC-3E4C-A24F-B1F6-F27229C3FFDC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7344-E338-5445-9A7C-9711580FF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8EBC-3E4C-A24F-B1F6-F27229C3FFDC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7344-E338-5445-9A7C-9711580FF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8EBC-3E4C-A24F-B1F6-F27229C3FFDC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7344-E338-5445-9A7C-9711580FF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8EBC-3E4C-A24F-B1F6-F27229C3FFDC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7344-E338-5445-9A7C-9711580FF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C78EBC-3E4C-A24F-B1F6-F27229C3FFDC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867344-E338-5445-9A7C-9711580FF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8EBC-3E4C-A24F-B1F6-F27229C3FFDC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7344-E338-5445-9A7C-9711580FF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8EBC-3E4C-A24F-B1F6-F27229C3FFDC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7344-E338-5445-9A7C-9711580FF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8EBC-3E4C-A24F-B1F6-F27229C3FFDC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7344-E338-5445-9A7C-9711580FF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8EBC-3E4C-A24F-B1F6-F27229C3FFDC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7344-E338-5445-9A7C-9711580FF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8EBC-3E4C-A24F-B1F6-F27229C3FFDC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7344-E338-5445-9A7C-9711580FF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8EBC-3E4C-A24F-B1F6-F27229C3FFDC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7344-E338-5445-9A7C-9711580FF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C78EBC-3E4C-A24F-B1F6-F27229C3FFDC}" type="datetimeFigureOut">
              <a:rPr lang="en-US" smtClean="0"/>
              <a:pPr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867344-E338-5445-9A7C-9711580FF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80779"/>
            <a:ext cx="4679950" cy="3472221"/>
          </a:xfrm>
          <a:prstGeom prst="rect">
            <a:avLst/>
          </a:prstGeom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0" y="1"/>
            <a:ext cx="91440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WATER, WATER, EVERYWHERE…?...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0" y="49530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Polarity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Polar molecule because of slight electrical charges on H and O atoms</a:t>
            </a:r>
          </a:p>
          <a:p>
            <a:r>
              <a:rPr lang="en-US" sz="2800" dirty="0" smtClean="0"/>
              <a:t>Responsible for many unique chemical and physical properties of water</a:t>
            </a:r>
          </a:p>
          <a:p>
            <a:r>
              <a:rPr lang="en-US" sz="2800" dirty="0" smtClean="0"/>
              <a:t>“Stickiness”; molecular magnet; rain drop shape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2.  Universal Solvent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959100"/>
            <a:ext cx="7848600" cy="3746500"/>
          </a:xfrm>
        </p:spPr>
        <p:txBody>
          <a:bodyPr>
            <a:noAutofit/>
          </a:bodyPr>
          <a:lstStyle/>
          <a:p>
            <a:r>
              <a:rPr lang="en-US" sz="4400" dirty="0" smtClean="0"/>
              <a:t>Dissolves more substances than any other liquid</a:t>
            </a:r>
          </a:p>
          <a:p>
            <a:r>
              <a:rPr lang="en-US" sz="4400" dirty="0" smtClean="0"/>
              <a:t>Not effective at dissolving NON-polar substances like petroleum products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00" y="1143000"/>
            <a:ext cx="4483100" cy="181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3733" y="575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97541"/>
            <a:ext cx="8229600" cy="1407459"/>
          </a:xfrm>
        </p:spPr>
        <p:txBody>
          <a:bodyPr/>
          <a:lstStyle/>
          <a:p>
            <a:r>
              <a:rPr lang="en-US" sz="3600" dirty="0" smtClean="0"/>
              <a:t>…Anywhere it goes (through the ground or our bodies) = takes along valuable chemicals, mineral, and nutrients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66198"/>
            <a:ext cx="2481247" cy="42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514600"/>
            <a:ext cx="3276600" cy="4218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3759"/>
            <a:ext cx="4643119" cy="4673841"/>
          </a:xfrm>
        </p:spPr>
        <p:txBody>
          <a:bodyPr/>
          <a:lstStyle/>
          <a:p>
            <a:pPr marL="514350" indent="-514350"/>
            <a:r>
              <a:rPr lang="en-US" sz="3200" dirty="0" smtClean="0">
                <a:solidFill>
                  <a:srgbClr val="465466"/>
                </a:solidFill>
              </a:rPr>
              <a:t>Sometimes that can be a bad thing (with chemicals that can be harmful…acid rain)</a:t>
            </a:r>
            <a:br>
              <a:rPr lang="en-US" sz="3200" dirty="0" smtClean="0">
                <a:solidFill>
                  <a:srgbClr val="465466"/>
                </a:solidFill>
              </a:rPr>
            </a:br>
            <a:r>
              <a:rPr lang="en-US" sz="3200" dirty="0" smtClean="0">
                <a:solidFill>
                  <a:srgbClr val="465466"/>
                </a:solidFill>
              </a:rPr>
              <a:t/>
            </a:r>
            <a:br>
              <a:rPr lang="en-US" sz="3200" dirty="0" smtClean="0">
                <a:solidFill>
                  <a:srgbClr val="465466"/>
                </a:solidFill>
              </a:rPr>
            </a:br>
            <a:r>
              <a:rPr lang="en-US" sz="2400" dirty="0" smtClean="0">
                <a:solidFill>
                  <a:srgbClr val="465466"/>
                </a:solidFill>
              </a:rPr>
              <a:t>Sulfur dioxide=Sulfuric Acid</a:t>
            </a:r>
            <a:br>
              <a:rPr lang="en-US" sz="2400" dirty="0" smtClean="0">
                <a:solidFill>
                  <a:srgbClr val="465466"/>
                </a:solidFill>
              </a:rPr>
            </a:br>
            <a:r>
              <a:rPr lang="en-US" sz="2400" dirty="0" smtClean="0">
                <a:solidFill>
                  <a:srgbClr val="465466"/>
                </a:solidFill>
              </a:rPr>
              <a:t>(SO</a:t>
            </a:r>
            <a:r>
              <a:rPr lang="en-US" sz="2400" baseline="-25000" dirty="0" smtClean="0">
                <a:solidFill>
                  <a:srgbClr val="465466"/>
                </a:solidFill>
              </a:rPr>
              <a:t>2</a:t>
            </a:r>
            <a:r>
              <a:rPr lang="en-US" sz="2400" dirty="0" smtClean="0">
                <a:solidFill>
                  <a:srgbClr val="465466"/>
                </a:solidFill>
              </a:rPr>
              <a:t>)		(H</a:t>
            </a:r>
            <a:r>
              <a:rPr lang="en-US" sz="2400" baseline="-25000" dirty="0" smtClean="0">
                <a:solidFill>
                  <a:srgbClr val="465466"/>
                </a:solidFill>
              </a:rPr>
              <a:t>2</a:t>
            </a:r>
            <a:r>
              <a:rPr lang="en-US" sz="2400" dirty="0" smtClean="0">
                <a:solidFill>
                  <a:srgbClr val="465466"/>
                </a:solidFill>
              </a:rPr>
              <a:t>SO</a:t>
            </a:r>
            <a:r>
              <a:rPr lang="en-US" sz="2400" baseline="-25000" dirty="0" smtClean="0">
                <a:solidFill>
                  <a:srgbClr val="465466"/>
                </a:solidFill>
              </a:rPr>
              <a:t>4</a:t>
            </a:r>
            <a:r>
              <a:rPr lang="en-US" sz="2400" dirty="0" smtClean="0">
                <a:solidFill>
                  <a:srgbClr val="465466"/>
                </a:solidFill>
              </a:rPr>
              <a:t>)</a:t>
            </a:r>
            <a:br>
              <a:rPr lang="en-US" sz="2400" dirty="0" smtClean="0">
                <a:solidFill>
                  <a:srgbClr val="465466"/>
                </a:solidFill>
              </a:rPr>
            </a:br>
            <a:r>
              <a:rPr lang="en-US" sz="2400" dirty="0" smtClean="0">
                <a:solidFill>
                  <a:srgbClr val="465466"/>
                </a:solidFill>
              </a:rPr>
              <a:t>Nitrous Oxide = Nitric Acid</a:t>
            </a:r>
            <a:br>
              <a:rPr lang="en-US" sz="2400" dirty="0" smtClean="0">
                <a:solidFill>
                  <a:srgbClr val="465466"/>
                </a:solidFill>
              </a:rPr>
            </a:br>
            <a:r>
              <a:rPr lang="en-US" sz="2400" dirty="0" smtClean="0">
                <a:solidFill>
                  <a:srgbClr val="465466"/>
                </a:solidFill>
              </a:rPr>
              <a:t>(</a:t>
            </a:r>
            <a:r>
              <a:rPr lang="en-US" sz="2400" dirty="0" err="1" smtClean="0">
                <a:solidFill>
                  <a:srgbClr val="465466"/>
                </a:solidFill>
              </a:rPr>
              <a:t>NOx</a:t>
            </a:r>
            <a:r>
              <a:rPr lang="en-US" sz="2400" dirty="0" smtClean="0">
                <a:solidFill>
                  <a:srgbClr val="465466"/>
                </a:solidFill>
              </a:rPr>
              <a:t>)		(HNO</a:t>
            </a:r>
            <a:r>
              <a:rPr lang="en-US" sz="2400" baseline="-25000" dirty="0" smtClean="0">
                <a:solidFill>
                  <a:srgbClr val="465466"/>
                </a:solidFill>
              </a:rPr>
              <a:t>3</a:t>
            </a:r>
            <a:r>
              <a:rPr lang="en-US" sz="2400" dirty="0" smtClean="0">
                <a:solidFill>
                  <a:srgbClr val="465466"/>
                </a:solidFill>
              </a:rPr>
              <a:t>)</a:t>
            </a:r>
            <a:r>
              <a:rPr lang="en-US" sz="3200" dirty="0" smtClean="0">
                <a:solidFill>
                  <a:srgbClr val="465466"/>
                </a:solidFill>
              </a:rPr>
              <a:t/>
            </a:r>
            <a:br>
              <a:rPr lang="en-US" sz="3200" dirty="0" smtClean="0">
                <a:solidFill>
                  <a:srgbClr val="465466"/>
                </a:solidFill>
              </a:rPr>
            </a:br>
            <a:r>
              <a:rPr lang="en-US" sz="3200" dirty="0" smtClean="0">
                <a:solidFill>
                  <a:srgbClr val="465466"/>
                </a:solidFill>
              </a:rPr>
              <a:t/>
            </a:r>
            <a:br>
              <a:rPr lang="en-US" sz="3200" dirty="0" smtClean="0">
                <a:solidFill>
                  <a:srgbClr val="465466"/>
                </a:solidFill>
              </a:rPr>
            </a:br>
            <a:endParaRPr lang="en-US" sz="3200" dirty="0">
              <a:solidFill>
                <a:srgbClr val="46546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119" y="273050"/>
            <a:ext cx="4348481" cy="630579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45141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Acid Rain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4643119" cy="4953000"/>
          </a:xfrm>
        </p:spPr>
        <p:txBody>
          <a:bodyPr/>
          <a:lstStyle/>
          <a:p>
            <a:pPr marL="514350" indent="-514350"/>
            <a:r>
              <a:rPr lang="en-US" sz="3200" dirty="0" smtClean="0">
                <a:solidFill>
                  <a:srgbClr val="465466"/>
                </a:solidFill>
              </a:rPr>
              <a:t>Gasoline additive to help with air pollution (unleaded gasoline)</a:t>
            </a:r>
            <a:br>
              <a:rPr lang="en-US" sz="3200" dirty="0" smtClean="0">
                <a:solidFill>
                  <a:srgbClr val="465466"/>
                </a:solidFill>
              </a:rPr>
            </a:br>
            <a:r>
              <a:rPr lang="en-US" sz="3200" dirty="0" smtClean="0">
                <a:solidFill>
                  <a:srgbClr val="465466"/>
                </a:solidFill>
              </a:rPr>
              <a:t/>
            </a:r>
            <a:br>
              <a:rPr lang="en-US" sz="3200" dirty="0" smtClean="0">
                <a:solidFill>
                  <a:srgbClr val="465466"/>
                </a:solidFill>
              </a:rPr>
            </a:br>
            <a:r>
              <a:rPr lang="en-US" sz="2400" dirty="0" smtClean="0">
                <a:solidFill>
                  <a:srgbClr val="465466"/>
                </a:solidFill>
              </a:rPr>
              <a:t>Used to raise the Octane of gasoline; efficiency in combustion</a:t>
            </a:r>
            <a:br>
              <a:rPr lang="en-US" sz="2400" dirty="0" smtClean="0">
                <a:solidFill>
                  <a:srgbClr val="465466"/>
                </a:solidFill>
              </a:rPr>
            </a:br>
            <a:r>
              <a:rPr lang="en-US" sz="2400" dirty="0" smtClean="0">
                <a:solidFill>
                  <a:srgbClr val="465466"/>
                </a:solidFill>
              </a:rPr>
              <a:t>Underground storage tanks that degrade = groundwater contamination</a:t>
            </a:r>
            <a:r>
              <a:rPr lang="en-US" sz="3200" dirty="0" smtClean="0">
                <a:solidFill>
                  <a:srgbClr val="465466"/>
                </a:solidFill>
              </a:rPr>
              <a:t/>
            </a:r>
            <a:br>
              <a:rPr lang="en-US" sz="3200" dirty="0" smtClean="0">
                <a:solidFill>
                  <a:srgbClr val="465466"/>
                </a:solidFill>
              </a:rPr>
            </a:br>
            <a:endParaRPr lang="en-US" sz="3200" dirty="0">
              <a:solidFill>
                <a:srgbClr val="46546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119" y="273050"/>
            <a:ext cx="4348481" cy="630579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45140"/>
            <a:ext cx="4572000" cy="1636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MTBE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Methyl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tert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-butyl ether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514600"/>
            <a:ext cx="4572000" cy="43434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“power </a:t>
            </a:r>
            <a:r>
              <a:rPr lang="en-US" sz="4400" smtClean="0"/>
              <a:t>of Hydrogen”</a:t>
            </a:r>
          </a:p>
          <a:p>
            <a:r>
              <a:rPr lang="en-US" sz="4400" dirty="0" smtClean="0"/>
              <a:t>Has a pH of 7 (neutral); neither acidic nor basic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24100"/>
            <a:ext cx="4572000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PHYSICAL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362200"/>
            <a:ext cx="3767328" cy="36750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Occurs naturally in all three states of matter!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3886200"/>
            <a:ext cx="3187700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922" y="4415192"/>
            <a:ext cx="3704478" cy="2442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475" y="1279525"/>
            <a:ext cx="451485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04800"/>
            <a:ext cx="3581400" cy="2020981"/>
          </a:xfrm>
        </p:spPr>
        <p:txBody>
          <a:bodyPr/>
          <a:lstStyle/>
          <a:p>
            <a:r>
              <a:rPr lang="en-US" dirty="0" smtClean="0"/>
              <a:t>Relative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191001" y="2325782"/>
            <a:ext cx="2895600" cy="3636868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465466"/>
                </a:solidFill>
              </a:rPr>
              <a:t>Water is less dense as a solid than as a liquid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465466"/>
                </a:solidFill>
              </a:rPr>
              <a:t>Is a good insulator (doesn’t transmit heat energy well) = ice layer of a pond provides insulating blanket for survival below the ice</a:t>
            </a:r>
            <a:endParaRPr lang="en-US" sz="2400" dirty="0">
              <a:solidFill>
                <a:srgbClr val="46546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3473127" cy="527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0137"/>
            <a:ext cx="5867401" cy="1141063"/>
          </a:xfrm>
        </p:spPr>
        <p:txBody>
          <a:bodyPr/>
          <a:lstStyle/>
          <a:p>
            <a:r>
              <a:rPr lang="en-US" dirty="0" smtClean="0"/>
              <a:t>5. Surface Tension/Cohesion/Capillary Action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133599"/>
            <a:ext cx="5638800" cy="3962401"/>
          </a:xfrm>
        </p:spPr>
        <p:txBody>
          <a:bodyPr>
            <a:noAutofit/>
          </a:bodyPr>
          <a:lstStyle/>
          <a:p>
            <a:r>
              <a:rPr lang="en-US" sz="2800" dirty="0" smtClean="0"/>
              <a:t>Water is “sticky” and elastic because of its polarity</a:t>
            </a:r>
          </a:p>
          <a:p>
            <a:r>
              <a:rPr lang="en-US" sz="2800" dirty="0" smtClean="0"/>
              <a:t>Tends to clump together in drops rather than spread out</a:t>
            </a:r>
          </a:p>
          <a:p>
            <a:r>
              <a:rPr lang="en-US" sz="2800" dirty="0" smtClean="0"/>
              <a:t>Forms a “net effect” (think water strider and drops on the penny)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429000"/>
            <a:ext cx="2286000" cy="314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687737"/>
            <a:ext cx="3086100" cy="2284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086600" cy="1143000"/>
          </a:xfrm>
        </p:spPr>
        <p:txBody>
          <a:bodyPr/>
          <a:lstStyle/>
          <a:p>
            <a:r>
              <a:rPr lang="en-US" dirty="0" smtClean="0"/>
              <a:t>Capillary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133599"/>
            <a:ext cx="5638800" cy="3962401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Due to Polarity of water …</a:t>
            </a:r>
          </a:p>
          <a:p>
            <a:r>
              <a:rPr lang="en-US" sz="2800" dirty="0" smtClean="0"/>
              <a:t>Allows water to move through roots, stems, leaves (roots don’t actually SUCK up the water…)</a:t>
            </a:r>
          </a:p>
          <a:p>
            <a:r>
              <a:rPr lang="en-US" sz="2800" dirty="0" smtClean="0"/>
              <a:t>Enables blood to be transported through tiny blood vessels in our bodies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1" y="3337561"/>
            <a:ext cx="2555158" cy="3520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80779"/>
            <a:ext cx="4679950" cy="3472221"/>
          </a:xfrm>
          <a:prstGeom prst="rect">
            <a:avLst/>
          </a:prstGeom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0" y="1"/>
            <a:ext cx="91440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WATER, WATER, EVERYWHERE…?...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0" y="49530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 </a:t>
            </a: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#16 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What are the unique (magical!)</a:t>
            </a:r>
            <a:r>
              <a:rPr kumimoji="0" lang="en-US" sz="4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properties of water?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High Specific Heat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amount of energy required to raise the temperature of a substance</a:t>
            </a:r>
          </a:p>
          <a:p>
            <a:r>
              <a:rPr lang="en-US" sz="3200" dirty="0" smtClean="0"/>
              <a:t>Water can absorb A LOT of heat before it gets hot.</a:t>
            </a:r>
          </a:p>
          <a:p>
            <a:r>
              <a:rPr lang="en-US" sz="3200" dirty="0" smtClean="0"/>
              <a:t>Valuable in industry, car radiators and human body as a coolant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Related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3827463"/>
          </a:xfrm>
        </p:spPr>
        <p:txBody>
          <a:bodyPr>
            <a:noAutofit/>
          </a:bodyPr>
          <a:lstStyle/>
          <a:p>
            <a:r>
              <a:rPr lang="en-US" sz="3000" dirty="0" smtClean="0"/>
              <a:t>Helps regulate the climate of areas near bodies of water</a:t>
            </a:r>
          </a:p>
          <a:p>
            <a:r>
              <a:rPr lang="en-US" sz="3000" dirty="0" smtClean="0"/>
              <a:t>In Oregon amount of heat absorbed and retained by ocean moderates our climate = relatively moderate winters and summers.</a:t>
            </a:r>
          </a:p>
          <a:p>
            <a:r>
              <a:rPr lang="en-US" sz="3000" dirty="0" smtClean="0"/>
              <a:t>Water resists temperature changes; areas without bodies of water like deserts have much more extreme daily temp. variations (HOT days, COLD nights)</a:t>
            </a:r>
          </a:p>
          <a:p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UP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495800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MATCH UP THE TERMS AND DEFINITIONS</a:t>
            </a:r>
          </a:p>
          <a:p>
            <a:pPr marL="966978" lvl="1" indent="-514350">
              <a:buFont typeface="+mj-lt"/>
              <a:buAutoNum type="arabicPeriod"/>
            </a:pPr>
            <a:r>
              <a:rPr lang="en-US" sz="2600" dirty="0" smtClean="0"/>
              <a:t>Individual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2800" dirty="0" smtClean="0"/>
              <a:t>Pair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2800" dirty="0" smtClean="0"/>
              <a:t>Share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2800" dirty="0" smtClean="0"/>
              <a:t>Glue into INB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Summary of EQ</a:t>
            </a:r>
            <a:r>
              <a:rPr lang="en-US" sz="2800" smtClean="0"/>
              <a:t>#</a:t>
            </a:r>
            <a:r>
              <a:rPr lang="en-US" sz="2800" smtClean="0"/>
              <a:t>16:  </a:t>
            </a:r>
            <a:r>
              <a:rPr lang="en-US" sz="2800" dirty="0" smtClean="0"/>
              <a:t>What are the unique properties of water and how are they significant?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HYDROLOGIC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945439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Transpiration</a:t>
            </a:r>
          </a:p>
          <a:p>
            <a:r>
              <a:rPr lang="en-US" sz="2800" dirty="0" smtClean="0"/>
              <a:t>Condensation</a:t>
            </a:r>
          </a:p>
          <a:p>
            <a:r>
              <a:rPr lang="en-US" sz="2800" dirty="0" smtClean="0"/>
              <a:t>Precipitation</a:t>
            </a:r>
          </a:p>
          <a:p>
            <a:r>
              <a:rPr lang="en-US" sz="2800" dirty="0" smtClean="0"/>
              <a:t>Evaporation</a:t>
            </a:r>
          </a:p>
          <a:p>
            <a:r>
              <a:rPr lang="en-US" sz="2800" dirty="0" smtClean="0"/>
              <a:t>Groundwater</a:t>
            </a:r>
          </a:p>
          <a:p>
            <a:r>
              <a:rPr lang="en-US" sz="2800" dirty="0" smtClean="0"/>
              <a:t>Run-off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30940"/>
            <a:ext cx="5638800" cy="5727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286000"/>
          </a:xfrm>
        </p:spPr>
        <p:txBody>
          <a:bodyPr/>
          <a:lstStyle/>
          <a:p>
            <a:r>
              <a:rPr lang="en-US" sz="4000" dirty="0" smtClean="0"/>
              <a:t>Properties of Water Review</a:t>
            </a:r>
            <a:br>
              <a:rPr lang="en-US" sz="4000" dirty="0" smtClean="0"/>
            </a:br>
            <a:r>
              <a:rPr lang="en-US" sz="2800" dirty="0" smtClean="0"/>
              <a:t>Take a moment to QUIETLY look through your notes on watersheds, the properties of water, water cycle </a:t>
            </a:r>
            <a:br>
              <a:rPr lang="en-US" sz="2800" dirty="0" smtClean="0"/>
            </a:br>
            <a:r>
              <a:rPr lang="en-US" sz="2800" dirty="0" smtClean="0"/>
              <a:t>(pp 32-40)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2209800"/>
            <a:ext cx="4634753" cy="4572000"/>
          </a:xfrm>
        </p:spPr>
        <p:txBody>
          <a:bodyPr numCol="1">
            <a:noAutofit/>
          </a:bodyPr>
          <a:lstStyle/>
          <a:p>
            <a:pPr lvl="1"/>
            <a:r>
              <a:rPr lang="en-US" sz="3000" dirty="0" smtClean="0"/>
              <a:t>Water molecule structure</a:t>
            </a:r>
          </a:p>
          <a:p>
            <a:pPr lvl="1"/>
            <a:r>
              <a:rPr lang="en-US" sz="3000" dirty="0" smtClean="0"/>
              <a:t>Polarity</a:t>
            </a:r>
          </a:p>
          <a:p>
            <a:pPr lvl="1"/>
            <a:r>
              <a:rPr lang="en-US" sz="3000" dirty="0" smtClean="0"/>
              <a:t>Hydrogen Bonds</a:t>
            </a:r>
          </a:p>
          <a:p>
            <a:pPr lvl="1"/>
            <a:r>
              <a:rPr lang="en-US" sz="3000" dirty="0" smtClean="0"/>
              <a:t>Covalent bonds</a:t>
            </a:r>
          </a:p>
          <a:p>
            <a:pPr lvl="1"/>
            <a:r>
              <a:rPr lang="en-US" sz="3000" dirty="0" smtClean="0"/>
              <a:t>Surface tension</a:t>
            </a:r>
          </a:p>
          <a:p>
            <a:pPr lvl="1"/>
            <a:r>
              <a:rPr lang="en-US" sz="3000" dirty="0" smtClean="0"/>
              <a:t>High specific heat index</a:t>
            </a:r>
          </a:p>
          <a:p>
            <a:pPr lvl="1"/>
            <a:r>
              <a:rPr lang="en-US" sz="3000" dirty="0" smtClean="0"/>
              <a:t>pH</a:t>
            </a:r>
          </a:p>
          <a:p>
            <a:pPr lvl="1"/>
            <a:endParaRPr lang="en-US" sz="30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34752" y="2286000"/>
            <a:ext cx="4509248" cy="4572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000" dirty="0" smtClean="0"/>
              <a:t>States of matter (density)</a:t>
            </a:r>
          </a:p>
          <a:p>
            <a:pPr lvl="1"/>
            <a:r>
              <a:rPr lang="en-US" sz="3000" dirty="0" smtClean="0"/>
              <a:t>Capillary action</a:t>
            </a:r>
          </a:p>
          <a:p>
            <a:pPr lvl="1"/>
            <a:r>
              <a:rPr lang="en-US" sz="3000" dirty="0" smtClean="0"/>
              <a:t>Riparian area</a:t>
            </a:r>
          </a:p>
          <a:p>
            <a:pPr lvl="1"/>
            <a:r>
              <a:rPr lang="en-US" sz="3000" dirty="0" smtClean="0"/>
              <a:t>Water cycle steps</a:t>
            </a:r>
          </a:p>
          <a:p>
            <a:pPr lvl="1"/>
            <a:r>
              <a:rPr lang="en-US" sz="3000" dirty="0" smtClean="0"/>
              <a:t>Watershed components</a:t>
            </a:r>
          </a:p>
          <a:p>
            <a:pPr lvl="1"/>
            <a:r>
              <a:rPr lang="en-US" sz="3000" dirty="0" smtClean="0"/>
              <a:t>Aquifer</a:t>
            </a:r>
          </a:p>
          <a:p>
            <a:pPr lvl="1"/>
            <a:r>
              <a:rPr lang="en-US" sz="3000" dirty="0" smtClean="0"/>
              <a:t>Groundwater</a:t>
            </a:r>
          </a:p>
          <a:p>
            <a:pPr lvl="1"/>
            <a:endParaRPr lang="en-US" sz="3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Pictionary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0094"/>
            <a:ext cx="8229600" cy="37831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Pick a term</a:t>
            </a:r>
          </a:p>
          <a:p>
            <a:r>
              <a:rPr lang="en-US" sz="3200" dirty="0" smtClean="0"/>
              <a:t>Draw or describe in detail (NO NOTES!)</a:t>
            </a:r>
          </a:p>
          <a:p>
            <a:r>
              <a:rPr lang="en-US" sz="3200" dirty="0" smtClean="0"/>
              <a:t>Points awarded (0, 1 or 2) Keep track on Study guide (page 147)</a:t>
            </a:r>
          </a:p>
          <a:p>
            <a:r>
              <a:rPr lang="en-US" sz="3200" dirty="0" smtClean="0"/>
              <a:t>Study guide Q’s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457200"/>
            <a:ext cx="8695495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12442"/>
            <a:ext cx="7941782" cy="4443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7777439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on a Penny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Make a hypothesis:  How many water drops will your penny hold? (Record your hypothesis…”I think my penny will…”</a:t>
            </a:r>
          </a:p>
          <a:p>
            <a:r>
              <a:rPr lang="en-US" sz="3000" dirty="0" smtClean="0"/>
              <a:t>Test your hypothesis.  Compare with the other side.</a:t>
            </a:r>
          </a:p>
          <a:p>
            <a:r>
              <a:rPr lang="en-US" sz="3000" dirty="0" smtClean="0"/>
              <a:t>Record your results. AND answer the following:</a:t>
            </a:r>
          </a:p>
          <a:p>
            <a:pPr lvl="1"/>
            <a:r>
              <a:rPr lang="en-US" sz="3000" dirty="0" smtClean="0"/>
              <a:t>What influenced the amount of water on the penny?</a:t>
            </a:r>
          </a:p>
          <a:p>
            <a:pPr lvl="1"/>
            <a:r>
              <a:rPr lang="en-US" sz="3000" dirty="0" smtClean="0"/>
              <a:t>Draw out what your penny looked like with the water on top (side view!!)</a:t>
            </a:r>
          </a:p>
          <a:p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4800"/>
            <a:ext cx="5276850" cy="5346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PROPERTIES</a:t>
            </a:r>
            <a:endParaRPr lang="en-US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88141"/>
            <a:ext cx="6802439" cy="5101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76445</TotalTime>
  <Words>691</Words>
  <Application>Microsoft Macintosh PowerPoint</Application>
  <PresentationFormat>On-screen Show (4:3)</PresentationFormat>
  <Paragraphs>81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Genesis</vt:lpstr>
      <vt:lpstr>Slide 1</vt:lpstr>
      <vt:lpstr>Slide 2</vt:lpstr>
      <vt:lpstr>Slide 3</vt:lpstr>
      <vt:lpstr>Slide 4</vt:lpstr>
      <vt:lpstr>Slide 5</vt:lpstr>
      <vt:lpstr>Slide 6</vt:lpstr>
      <vt:lpstr>Water on a Penny</vt:lpstr>
      <vt:lpstr>Slide 8</vt:lpstr>
      <vt:lpstr>CHEMICAL PROPERTIES</vt:lpstr>
      <vt:lpstr>1. Polarity</vt:lpstr>
      <vt:lpstr>2.  Universal Solvent</vt:lpstr>
      <vt:lpstr>…Anywhere it goes (through the ground or our bodies) = takes along valuable chemicals, mineral, and nutrients </vt:lpstr>
      <vt:lpstr>Sometimes that can be a bad thing (with chemicals that can be harmful…acid rain)  Sulfur dioxide=Sulfuric Acid (SO2)  (H2SO4) Nitrous Oxide = Nitric Acid (NOx)  (HNO3)  </vt:lpstr>
      <vt:lpstr>Gasoline additive to help with air pollution (unleaded gasoline)  Used to raise the Octane of gasoline; efficiency in combustion Underground storage tanks that degrade = groundwater contamination </vt:lpstr>
      <vt:lpstr>3.  pH</vt:lpstr>
      <vt:lpstr>4. PHYSICAL PROPERTIES</vt:lpstr>
      <vt:lpstr>Relative Density</vt:lpstr>
      <vt:lpstr>5. Surface Tension/Cohesion/Capillary Action  </vt:lpstr>
      <vt:lpstr>Capillary Action</vt:lpstr>
      <vt:lpstr>6. High Specific Heat Index</vt:lpstr>
      <vt:lpstr>Climate Related</vt:lpstr>
      <vt:lpstr>MATCH UP REVIEW</vt:lpstr>
      <vt:lpstr>HYDROLOGIC CYCLE</vt:lpstr>
      <vt:lpstr>Slide 24</vt:lpstr>
      <vt:lpstr>Properties of Water Review Take a moment to QUIETLY look through your notes on watersheds, the properties of water, water cycle  (pp 32-40)</vt:lpstr>
      <vt:lpstr>Pictionary Review</vt:lpstr>
    </vt:vector>
  </TitlesOfParts>
  <Company>Eugene School District 4J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WATER, WATER, EVERYWHERE…</dc:title>
  <dc:creator>Churchill High School</dc:creator>
  <cp:lastModifiedBy>ruggiero s</cp:lastModifiedBy>
  <cp:revision>322</cp:revision>
  <cp:lastPrinted>2017-02-09T21:02:27Z</cp:lastPrinted>
  <dcterms:created xsi:type="dcterms:W3CDTF">2019-02-19T18:23:37Z</dcterms:created>
  <dcterms:modified xsi:type="dcterms:W3CDTF">2019-02-20T22:50:13Z</dcterms:modified>
</cp:coreProperties>
</file>