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98" r:id="rId2"/>
    <p:sldId id="286" r:id="rId3"/>
    <p:sldId id="293" r:id="rId4"/>
    <p:sldId id="287" r:id="rId5"/>
    <p:sldId id="288" r:id="rId6"/>
    <p:sldId id="279" r:id="rId7"/>
    <p:sldId id="267" r:id="rId8"/>
    <p:sldId id="268" r:id="rId9"/>
    <p:sldId id="276" r:id="rId10"/>
    <p:sldId id="282" r:id="rId11"/>
    <p:sldId id="270" r:id="rId12"/>
    <p:sldId id="269" r:id="rId13"/>
    <p:sldId id="308" r:id="rId14"/>
    <p:sldId id="283" r:id="rId15"/>
    <p:sldId id="280" r:id="rId16"/>
    <p:sldId id="312" r:id="rId17"/>
    <p:sldId id="271" r:id="rId18"/>
    <p:sldId id="272" r:id="rId19"/>
    <p:sldId id="273" r:id="rId20"/>
    <p:sldId id="274" r:id="rId21"/>
    <p:sldId id="275" r:id="rId22"/>
    <p:sldId id="301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576" autoAdjust="0"/>
  </p:normalViewPr>
  <p:slideViewPr>
    <p:cSldViewPr snapToObjects="1">
      <p:cViewPr varScale="1">
        <p:scale>
          <a:sx n="91" d="100"/>
          <a:sy n="91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213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21C145-317C-4DEC-9A6B-045D66B7A0F9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DA0E-66B7-8142-8DD5-95DE4AF1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B5C7D1-D98D-8F4E-90FF-4A2E6BB684D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A3D625-2B4F-7A48-9631-4230543BD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please.com/biography/us/congress/leahy-patrick-joseph.html" TargetMode="External"/><Relationship Id="rId4" Type="http://schemas.openxmlformats.org/officeDocument/2006/relationships/hyperlink" Target="http://www.infoplease.com/ipa/A0921192.html" TargetMode="External"/><Relationship Id="rId5" Type="http://schemas.openxmlformats.org/officeDocument/2006/relationships/hyperlink" Target="http://www.infoplease.com/biography/us/congress/hagel-charles-timothy.html" TargetMode="External"/><Relationship Id="rId6" Type="http://schemas.openxmlformats.org/officeDocument/2006/relationships/hyperlink" Target="http://www.infoplease.com/biography/var/ericholder.html" TargetMode="External"/><Relationship Id="rId7" Type="http://schemas.openxmlformats.org/officeDocument/2006/relationships/hyperlink" Target="http://www.infoplease.com/biography/var/tomvilsack.html" TargetMode="External"/><Relationship Id="rId8" Type="http://schemas.openxmlformats.org/officeDocument/2006/relationships/hyperlink" Target="http://www.infoplease.com/biography/var/arnedunca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oplease.com/biography/var/josephbiden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EQ # </a:t>
            </a:r>
            <a:r>
              <a:rPr lang="en-US" b="1" dirty="0" smtClean="0"/>
              <a:t>25- </a:t>
            </a:r>
            <a:r>
              <a:rPr lang="en-US" b="1" dirty="0" smtClean="0"/>
              <a:t>What are the key roles or jobs of the</a:t>
            </a:r>
            <a:r>
              <a:rPr lang="en-US" b="1" dirty="0" smtClean="0"/>
              <a:t> U.S. President?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 who supports him in his leadership?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Presidential Succession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n-US" dirty="0" smtClean="0"/>
              <a:t>The Vice President</a:t>
            </a:r>
            <a:r>
              <a:rPr lang="en-US" dirty="0" smtClean="0"/>
              <a:t> </a:t>
            </a:r>
            <a:r>
              <a:rPr lang="en-US" dirty="0" smtClean="0"/>
              <a:t>Mike Pence</a:t>
            </a:r>
            <a:endParaRPr lang="en-US" dirty="0" smtClean="0">
              <a:hlinkClick r:id="rId2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2"/>
              </a:rPr>
              <a:t>Speaker of the House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Nancy Pelosi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/>
              <a:t>President pro tempore of the </a:t>
            </a:r>
            <a:r>
              <a:rPr lang="en-US" dirty="0" smtClean="0"/>
              <a:t>Senate</a:t>
            </a:r>
            <a:endParaRPr lang="en-US" dirty="0" smtClean="0">
              <a:hlinkClick r:id="rId3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3"/>
              </a:rPr>
              <a:t>Secretary of State</a:t>
            </a:r>
            <a:r>
              <a:rPr lang="en-US" dirty="0" smtClean="0">
                <a:hlinkClick r:id="rId3"/>
              </a:rPr>
              <a:t> </a:t>
            </a:r>
            <a:endParaRPr lang="en-US" dirty="0" smtClean="0">
              <a:hlinkClick r:id="rId4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4"/>
              </a:rPr>
              <a:t>Secretary of the Treasury</a:t>
            </a:r>
            <a:r>
              <a:rPr lang="en-US" dirty="0" smtClean="0">
                <a:hlinkClick r:id="rId4"/>
              </a:rPr>
              <a:t> 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4"/>
              </a:rPr>
              <a:t>Secretary of </a:t>
            </a:r>
            <a:r>
              <a:rPr lang="en-US" dirty="0" smtClean="0">
                <a:hlinkClick r:id="rId4"/>
              </a:rPr>
              <a:t>Defense</a:t>
            </a:r>
            <a:endParaRPr lang="en-US" dirty="0" smtClean="0">
              <a:hlinkClick r:id="rId5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5"/>
              </a:rPr>
              <a:t>Attorney </a:t>
            </a:r>
            <a:r>
              <a:rPr lang="en-US" dirty="0" smtClean="0">
                <a:hlinkClick r:id="rId5"/>
              </a:rPr>
              <a:t>General</a:t>
            </a:r>
            <a:endParaRPr lang="en-US" dirty="0" smtClean="0">
              <a:hlinkClick r:id="rId6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6"/>
              </a:rPr>
              <a:t>Secretary of the </a:t>
            </a:r>
            <a:r>
              <a:rPr lang="en-US" dirty="0" smtClean="0">
                <a:hlinkClick r:id="rId6"/>
              </a:rPr>
              <a:t>Interior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6"/>
              </a:rPr>
              <a:t>Secretary of </a:t>
            </a:r>
            <a:r>
              <a:rPr lang="en-US" dirty="0" smtClean="0">
                <a:hlinkClick r:id="rId6"/>
              </a:rPr>
              <a:t>Agriculture</a:t>
            </a:r>
            <a:endParaRPr lang="en-US" dirty="0" smtClean="0">
              <a:hlinkClick r:id="rId7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</a:t>
            </a:r>
            <a:r>
              <a:rPr lang="en-US" dirty="0" smtClean="0">
                <a:hlinkClick r:id="rId7"/>
              </a:rPr>
              <a:t>Commerce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</a:t>
            </a:r>
            <a:r>
              <a:rPr lang="en-US" dirty="0" smtClean="0">
                <a:hlinkClick r:id="rId7"/>
              </a:rPr>
              <a:t>Labor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Health and Human </a:t>
            </a:r>
            <a:r>
              <a:rPr lang="en-US" dirty="0" smtClean="0">
                <a:hlinkClick r:id="rId7"/>
              </a:rPr>
              <a:t>Services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Housing and Urban </a:t>
            </a:r>
            <a:r>
              <a:rPr lang="en-US" dirty="0" smtClean="0">
                <a:hlinkClick r:id="rId7"/>
              </a:rPr>
              <a:t>Development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</a:t>
            </a:r>
            <a:r>
              <a:rPr lang="en-US" dirty="0" smtClean="0">
                <a:hlinkClick r:id="rId7"/>
              </a:rPr>
              <a:t>Transportation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</a:t>
            </a:r>
            <a:r>
              <a:rPr lang="en-US" dirty="0" smtClean="0">
                <a:hlinkClick r:id="rId7"/>
              </a:rPr>
              <a:t>Energy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7"/>
              </a:rPr>
              <a:t>Secretary of </a:t>
            </a:r>
            <a:r>
              <a:rPr lang="en-US" dirty="0" smtClean="0">
                <a:hlinkClick r:id="rId7"/>
              </a:rPr>
              <a:t>Education</a:t>
            </a:r>
            <a:endParaRPr lang="en-US" dirty="0" smtClean="0">
              <a:hlinkClick r:id="rId8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8"/>
              </a:rPr>
              <a:t>Secretary of Veterans </a:t>
            </a:r>
            <a:r>
              <a:rPr lang="en-US" dirty="0" smtClean="0">
                <a:hlinkClick r:id="rId8"/>
              </a:rPr>
              <a:t>Affairs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hlinkClick r:id="rId8"/>
              </a:rPr>
              <a:t>Secretary of Homeland </a:t>
            </a:r>
            <a:r>
              <a:rPr lang="en-US" dirty="0" smtClean="0">
                <a:hlinkClick r:id="rId8"/>
              </a:rPr>
              <a:t>Security</a:t>
            </a:r>
            <a:endParaRPr lang="en-US" dirty="0" smtClean="0">
              <a:hlinkClick r:id="rId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Others who advise the </a:t>
            </a:r>
            <a:r>
              <a:rPr lang="en-US" b="1" dirty="0" smtClean="0">
                <a:ea typeface="+mj-ea"/>
                <a:cs typeface="+mj-cs"/>
              </a:rPr>
              <a:t>P: </a:t>
            </a:r>
            <a:r>
              <a:rPr lang="en-US" b="1" dirty="0" smtClean="0">
                <a:ea typeface="+mj-ea"/>
                <a:cs typeface="+mj-cs"/>
              </a:rPr>
              <a:t>The Executive Office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National Security Council</a:t>
            </a:r>
            <a:r>
              <a:rPr lang="en-US" u="sng" dirty="0" smtClean="0"/>
              <a:t> </a:t>
            </a:r>
            <a:r>
              <a:rPr lang="en-US" dirty="0" smtClean="0"/>
              <a:t>(NSC): </a:t>
            </a:r>
            <a:r>
              <a:rPr lang="en-US" u="sng" dirty="0" smtClean="0"/>
              <a:t>coordinates matters of national security</a:t>
            </a:r>
          </a:p>
          <a:p>
            <a:pPr lvl="1"/>
            <a:r>
              <a:rPr lang="en-US" dirty="0" smtClean="0"/>
              <a:t>Includes P, VP, Secretary of State, Secretary of Defense </a:t>
            </a:r>
          </a:p>
          <a:p>
            <a:r>
              <a:rPr lang="en-US" b="1" dirty="0" smtClean="0"/>
              <a:t>Council of Economic Affairs </a:t>
            </a:r>
            <a:r>
              <a:rPr lang="en-US" dirty="0" smtClean="0"/>
              <a:t>(CEA): </a:t>
            </a:r>
            <a:r>
              <a:rPr lang="en-US" u="sng" dirty="0" smtClean="0"/>
              <a:t>advises P on economic issues; includes three appointees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Office of Management and Budget </a:t>
            </a:r>
            <a:r>
              <a:rPr lang="en-US" dirty="0" smtClean="0"/>
              <a:t>(OMB): </a:t>
            </a:r>
            <a:r>
              <a:rPr lang="en-US" u="sng" dirty="0" smtClean="0"/>
              <a:t>reviews the budgetary implications of federal programs and legislation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Others who advise the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White House Staff</a:t>
            </a: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Chief aides and staff for the president </a:t>
            </a:r>
            <a:r>
              <a:rPr lang="en-US" dirty="0" smtClean="0">
                <a:ea typeface="ＭＳ Ｐゴシック" pitchFamily="-105" charset="-128"/>
              </a:rPr>
              <a:t>- some are more for the White House than the president</a:t>
            </a: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Presidents rely on their information and effort</a:t>
            </a:r>
          </a:p>
          <a:p>
            <a:pPr lvl="1"/>
            <a:r>
              <a:rPr lang="en-US" b="1" dirty="0" smtClean="0">
                <a:ea typeface="ＭＳ Ｐゴシック" pitchFamily="-105" charset="-128"/>
              </a:rPr>
              <a:t>Chief of Staff </a:t>
            </a:r>
            <a:r>
              <a:rPr lang="en-US" b="1" u="sng" dirty="0" smtClean="0">
                <a:ea typeface="ＭＳ Ｐゴシック" pitchFamily="-105" charset="-128"/>
              </a:rPr>
              <a:t>is a key advisor</a:t>
            </a:r>
            <a:r>
              <a:rPr lang="en-US" dirty="0" smtClean="0">
                <a:ea typeface="ＭＳ Ｐゴシック" pitchFamily="-105" charset="-128"/>
              </a:rPr>
              <a:t>/personal friend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These </a:t>
            </a:r>
            <a:r>
              <a:rPr lang="en-US" u="sng" dirty="0" smtClean="0">
                <a:ea typeface="ＭＳ Ｐゴシック" pitchFamily="-105" charset="-128"/>
              </a:rPr>
              <a:t>appointments don’t require Senate approval</a:t>
            </a:r>
            <a:endParaRPr lang="en-US" u="sng" dirty="0" smtClean="0">
              <a:ea typeface="ＭＳ Ｐゴシック" pitchFamily="-105" charset="-128"/>
            </a:endParaRPr>
          </a:p>
          <a:p>
            <a:endParaRPr lang="en-US" dirty="0" smtClean="0">
              <a:ea typeface="ＭＳ Ｐゴシック" pitchFamily="-105" charset="-128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the WH Staff &amp; Cabinet managed?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Organizing the White House Staff &amp; Cabinet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Presidents </a:t>
            </a:r>
            <a:r>
              <a:rPr lang="en-US" u="sng" dirty="0" smtClean="0">
                <a:ea typeface="ＭＳ Ｐゴシック" pitchFamily="-105" charset="-128"/>
              </a:rPr>
              <a:t>rely heavily on these staff for information</a:t>
            </a: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Most</a:t>
            </a:r>
            <a:r>
              <a:rPr lang="en-US" u="sng" dirty="0" smtClean="0">
                <a:ea typeface="ＭＳ Ｐゴシック" pitchFamily="-105" charset="-128"/>
              </a:rPr>
              <a:t> manage with a traditional hierarchical </a:t>
            </a:r>
            <a:r>
              <a:rPr lang="en-US" u="sng" dirty="0" smtClean="0">
                <a:ea typeface="ＭＳ Ｐゴシック" pitchFamily="-105" charset="-128"/>
              </a:rPr>
              <a:t>model-chief at top and others </a:t>
            </a:r>
            <a:r>
              <a:rPr lang="en-US" u="sng" dirty="0" smtClean="0">
                <a:ea typeface="ＭＳ Ｐゴシック" pitchFamily="-105" charset="-128"/>
              </a:rPr>
              <a:t>down have less authority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Some (Carter) choose </a:t>
            </a:r>
            <a:r>
              <a:rPr lang="en-US" u="sng" dirty="0" smtClean="0">
                <a:ea typeface="ＭＳ Ｐゴシック" pitchFamily="-105" charset="-128"/>
              </a:rPr>
              <a:t>Wheel and Spokes model</a:t>
            </a:r>
            <a:r>
              <a:rPr lang="en-US" dirty="0" smtClean="0">
                <a:ea typeface="ＭＳ Ｐゴシック" pitchFamily="-105" charset="-128"/>
              </a:rPr>
              <a:t>-</a:t>
            </a:r>
            <a:r>
              <a:rPr lang="en-US" u="sng" dirty="0" smtClean="0">
                <a:ea typeface="ＭＳ Ｐゴシック" pitchFamily="-105" charset="-128"/>
              </a:rPr>
              <a:t>less top down and more equal status and balance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and Spokes </a:t>
            </a:r>
            <a:r>
              <a:rPr lang="en-US" dirty="0" err="1" smtClean="0"/>
              <a:t>v</a:t>
            </a:r>
            <a:r>
              <a:rPr lang="en-US" dirty="0" smtClean="0"/>
              <a:t>. Pyramid</a:t>
            </a:r>
            <a:endParaRPr lang="en-US" dirty="0"/>
          </a:p>
        </p:txBody>
      </p:sp>
      <p:pic>
        <p:nvPicPr>
          <p:cNvPr id="4" name="Content Placeholder 3" descr="inverted-pyramid-1rtlig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6570" b="-6570"/>
          <a:stretch>
            <a:fillRect/>
          </a:stretch>
        </p:blipFill>
        <p:spPr>
          <a:xfrm>
            <a:off x="4800600" y="2667000"/>
            <a:ext cx="3886200" cy="33528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2004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Wheel and Spokes-Less common, &amp; egalitarian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Pyramid- Traditional, top-down.</a:t>
            </a:r>
            <a:endParaRPr lang="en-US" dirty="0"/>
          </a:p>
        </p:txBody>
      </p:sp>
      <p:pic>
        <p:nvPicPr>
          <p:cNvPr id="5" name="Picture 4" descr="h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36703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First Lady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First Lady</a:t>
            </a: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No official government position, but many get involved politically</a:t>
            </a: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Recent ones focus on a single issue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Laura Bush- Literacy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Michelle Obama-Healthy eating and </a:t>
            </a:r>
            <a:r>
              <a:rPr lang="en-US" dirty="0" smtClean="0">
                <a:ea typeface="ＭＳ Ｐゴシック" pitchFamily="-105" charset="-128"/>
              </a:rPr>
              <a:t>exercise</a:t>
            </a:r>
          </a:p>
          <a:p>
            <a:pPr lvl="1"/>
            <a:r>
              <a:rPr lang="en-US" dirty="0" err="1" smtClean="0">
                <a:ea typeface="ＭＳ Ｐゴシック" pitchFamily="-105" charset="-128"/>
              </a:rPr>
              <a:t>Melania</a:t>
            </a:r>
            <a:r>
              <a:rPr lang="en-US" dirty="0" smtClean="0">
                <a:ea typeface="ＭＳ Ｐゴシック" pitchFamily="-105" charset="-128"/>
              </a:rPr>
              <a:t> Trump- “Be Best,” a children-focused policy platform.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Finish notes</a:t>
            </a:r>
          </a:p>
          <a:p>
            <a:r>
              <a:rPr lang="en-US" dirty="0" smtClean="0"/>
              <a:t>Analyze writing prompt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US" b="1" dirty="0" smtClean="0"/>
              <a:t>1. Acting as Chief Legislator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>
                <a:ea typeface="ＭＳ Ｐゴシック" pitchFamily="-105" charset="-128"/>
              </a:rPr>
              <a:t>Veto</a:t>
            </a:r>
            <a:r>
              <a:rPr lang="en-US" dirty="0" smtClean="0">
                <a:ea typeface="ＭＳ Ｐゴシック" pitchFamily="-105" charset="-128"/>
              </a:rPr>
              <a:t>: Sending a bill back to Congress with his reasons for rejecting it. Can be overridden. 2/3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>
                <a:ea typeface="ＭＳ Ｐゴシック" pitchFamily="-105" charset="-128"/>
              </a:rPr>
              <a:t>Pocket Veto</a:t>
            </a:r>
            <a:r>
              <a:rPr lang="en-US" dirty="0" smtClean="0">
                <a:ea typeface="ＭＳ Ｐゴシック" pitchFamily="-105" charset="-128"/>
              </a:rPr>
              <a:t>: Letting a bill die by not signing it - only works when Congress is adjourned.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>
                <a:ea typeface="ＭＳ Ｐゴシック" pitchFamily="-105" charset="-128"/>
              </a:rPr>
              <a:t>Line Item Veto</a:t>
            </a:r>
            <a:r>
              <a:rPr lang="en-US" dirty="0" smtClean="0">
                <a:ea typeface="ＭＳ Ｐゴシック" pitchFamily="-105" charset="-128"/>
              </a:rPr>
              <a:t>: The ability to veto parts of a bill. Some state governors have it, but not the president.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ea typeface="ＭＳ Ｐゴシック" pitchFamily="-105" charset="-128"/>
              </a:rPr>
              <a:t>Threat of a vetoes can be used to prevent legislation</a:t>
            </a:r>
            <a:r>
              <a:rPr lang="en-US" dirty="0" smtClean="0">
                <a:ea typeface="ＭＳ Ｐゴシック" pitchFamily="-105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ea typeface="+mj-ea"/>
                <a:cs typeface="+mj-cs"/>
              </a:rPr>
              <a:t>Presidential Vetoes</a:t>
            </a:r>
            <a:endParaRPr lang="en-US" sz="4000" b="1" dirty="0">
              <a:ea typeface="+mj-ea"/>
              <a:cs typeface="+mj-cs"/>
            </a:endParaRPr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2332" y="2567147"/>
            <a:ext cx="6714286" cy="256190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en-US" sz="2800" b="1" dirty="0" smtClean="0"/>
              <a:t>2. Relying on Party Support</a:t>
            </a:r>
          </a:p>
          <a:p>
            <a:pPr eaLnBrk="1" hangingPunct="1">
              <a:lnSpc>
                <a:spcPct val="80000"/>
              </a:lnSpc>
              <a:buFont typeface="Wingdings" pitchFamily="-105" charset="2"/>
              <a:buNone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smtClean="0">
                <a:ea typeface="ＭＳ Ｐゴシック" pitchFamily="-105" charset="-128"/>
              </a:rPr>
              <a:t>President and members of Congress from his/her party often share political priorities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u="sng" dirty="0" smtClean="0">
                <a:ea typeface="ＭＳ Ｐゴシック" pitchFamily="-105" charset="-128"/>
              </a:rPr>
              <a:t>Party Support</a:t>
            </a:r>
            <a:r>
              <a:rPr lang="en-US" sz="2400" dirty="0" smtClean="0">
                <a:ea typeface="ＭＳ Ｐゴシック" pitchFamily="-105" charset="-128"/>
              </a:rPr>
              <a:t>: Presidents support members of Congress who support them.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05" charset="-128"/>
              </a:rPr>
              <a:t>Presidents </a:t>
            </a:r>
            <a:r>
              <a:rPr lang="en-US" sz="2400" u="sng" dirty="0" smtClean="0">
                <a:ea typeface="ＭＳ Ｐゴシック" pitchFamily="-105" charset="-128"/>
              </a:rPr>
              <a:t>rely on members of Congress to introduce key legislation</a:t>
            </a:r>
            <a:r>
              <a:rPr lang="en-US" sz="2400" dirty="0" smtClean="0">
                <a:ea typeface="ＭＳ Ｐゴシック" pitchFamily="-105" charset="-128"/>
              </a:rPr>
              <a:t> and pass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President’s Job-2008 &amp; Now</a:t>
            </a:r>
            <a:endParaRPr lang="en-US" dirty="0"/>
          </a:p>
        </p:txBody>
      </p:sp>
      <p:pic>
        <p:nvPicPr>
          <p:cNvPr id="4" name="Content Placeholder 3" descr="3651285897_barack_obama_hair_460x276_xlarge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407" r="-44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US" b="1" dirty="0" smtClean="0"/>
              <a:t>3.  Relies on Public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5" charset="-128"/>
              </a:rPr>
              <a:t>Is tied to Congressional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ea typeface="ＭＳ Ｐゴシック" pitchFamily="-105" charset="-128"/>
              </a:rPr>
              <a:t>Public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5" charset="-128"/>
              </a:rPr>
              <a:t>Public approval gives the president leverage, not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ea typeface="ＭＳ Ｐゴシック" pitchFamily="-105" charset="-128"/>
              </a:rPr>
              <a:t>A President who is considered weak</a:t>
            </a:r>
            <a:r>
              <a:rPr lang="en-US" dirty="0" smtClean="0">
                <a:ea typeface="ＭＳ Ｐゴシック" pitchFamily="-105" charset="-128"/>
              </a:rPr>
              <a:t> (has LOW approval ratings) </a:t>
            </a:r>
            <a:r>
              <a:rPr lang="en-US" u="sng" dirty="0" smtClean="0">
                <a:ea typeface="ＭＳ Ｐゴシック" pitchFamily="-105" charset="-128"/>
              </a:rPr>
              <a:t>is often abandoned</a:t>
            </a:r>
            <a:r>
              <a:rPr lang="en-US" dirty="0" smtClean="0">
                <a:ea typeface="ＭＳ Ｐゴシック" pitchFamily="-105" charset="-128"/>
              </a:rPr>
              <a:t> by members of Congress from his party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-105" charset="2"/>
              <a:buNone/>
            </a:pPr>
            <a:r>
              <a:rPr lang="en-US" b="1" dirty="0" smtClean="0"/>
              <a:t>4.  </a:t>
            </a:r>
            <a:r>
              <a:rPr lang="en-US" b="1" u="sng" dirty="0" smtClean="0"/>
              <a:t>Uses Legislative Skills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</a:rPr>
              <a:t>Strategies to influence the legislative process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</a:rPr>
              <a:t>Variety of forms: </a:t>
            </a:r>
            <a:r>
              <a:rPr lang="en-US" u="sng" dirty="0" smtClean="0">
                <a:ea typeface="ＭＳ Ｐゴシック" pitchFamily="-105" charset="-128"/>
              </a:rPr>
              <a:t>bargaining</a:t>
            </a:r>
            <a:r>
              <a:rPr lang="en-US" dirty="0" smtClean="0">
                <a:ea typeface="ＭＳ Ｐゴシック" pitchFamily="-105" charset="-128"/>
              </a:rPr>
              <a:t>, making </a:t>
            </a:r>
            <a:r>
              <a:rPr lang="en-US" u="sng" dirty="0" smtClean="0">
                <a:ea typeface="ＭＳ Ｐゴシック" pitchFamily="-105" charset="-128"/>
              </a:rPr>
              <a:t>personal appeals</a:t>
            </a:r>
            <a:r>
              <a:rPr lang="en-US" dirty="0" smtClean="0">
                <a:ea typeface="ＭＳ Ｐゴシック" pitchFamily="-105" charset="-128"/>
              </a:rPr>
              <a:t>, </a:t>
            </a:r>
            <a:r>
              <a:rPr lang="en-US" u="sng" dirty="0" smtClean="0">
                <a:ea typeface="ＭＳ Ｐゴシック" pitchFamily="-105" charset="-128"/>
              </a:rPr>
              <a:t>consulting</a:t>
            </a:r>
            <a:r>
              <a:rPr lang="en-US" dirty="0" smtClean="0">
                <a:ea typeface="ＭＳ Ｐゴシック" pitchFamily="-105" charset="-128"/>
              </a:rPr>
              <a:t> with Congress, setting priorities, etc.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</a:rPr>
              <a:t>Most important is </a:t>
            </a:r>
            <a:r>
              <a:rPr lang="en-US" u="sng" dirty="0" smtClean="0">
                <a:ea typeface="ＭＳ Ｐゴシック" pitchFamily="-105" charset="-128"/>
              </a:rPr>
              <a:t>bargaining with Congress</a:t>
            </a:r>
            <a:r>
              <a:rPr lang="en-US" dirty="0" smtClean="0">
                <a:ea typeface="ＭＳ Ｐゴシック" pitchFamily="-105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</a:rPr>
              <a:t>Presidents can use their “honeymoon” period (right after election) to their advantage.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</a:rPr>
              <a:t>President is the nation’s key </a:t>
            </a:r>
            <a:r>
              <a:rPr lang="en-US" u="sng" dirty="0" smtClean="0">
                <a:ea typeface="ＭＳ Ｐゴシック" pitchFamily="-105" charset="-128"/>
              </a:rPr>
              <a:t>agenda builder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President and National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 is </a:t>
            </a:r>
            <a:r>
              <a:rPr lang="en-US" b="1" dirty="0" smtClean="0"/>
              <a:t>commander-in-chief </a:t>
            </a:r>
            <a:r>
              <a:rPr lang="en-US" dirty="0" smtClean="0"/>
              <a:t>of the armed forces</a:t>
            </a:r>
          </a:p>
          <a:p>
            <a:r>
              <a:rPr lang="en-US" dirty="0" smtClean="0"/>
              <a:t>This includes </a:t>
            </a:r>
          </a:p>
          <a:p>
            <a:pPr lvl="1"/>
            <a:r>
              <a:rPr lang="en-US" dirty="0" smtClean="0"/>
              <a:t>Deciding if and when to use weapons of mass destruction / nuclear weapons</a:t>
            </a:r>
          </a:p>
          <a:p>
            <a:pPr lvl="1"/>
            <a:r>
              <a:rPr lang="en-US" dirty="0" smtClean="0"/>
              <a:t>Sending troops into conflict (engaging in war)</a:t>
            </a:r>
          </a:p>
          <a:p>
            <a:pPr lvl="1"/>
            <a:r>
              <a:rPr lang="en-US" dirty="0" smtClean="0"/>
              <a:t>Authorizing military actions during war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War Powers Act, </a:t>
            </a:r>
            <a:r>
              <a:rPr lang="en-US" dirty="0" smtClean="0"/>
              <a:t>1973- Intended to limit this power by requiring troops to be withdrawn within 60 days unless Congress declares war or gives extension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a summary for EQ #</a:t>
            </a: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 at in 2000 and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747000" cy="472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President’s Job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Bill Clinton</a:t>
            </a:r>
          </a:p>
          <a:p>
            <a:pPr>
              <a:buNone/>
            </a:pPr>
            <a:r>
              <a:rPr lang="en-US" dirty="0" smtClean="0"/>
              <a:t>"Being president is like running a cemetery; you've got a lot of people under you and nobody's listening.”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George W. Bush</a:t>
            </a:r>
          </a:p>
          <a:p>
            <a:pPr>
              <a:buNone/>
            </a:pPr>
            <a:r>
              <a:rPr lang="en-US" dirty="0" smtClean="0"/>
              <a:t>"Eight years was awesome, and I was famous and I was powerful. But I have no desire for fame and power anymore."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Lyndon B. Johnson</a:t>
            </a:r>
          </a:p>
          <a:p>
            <a:pPr>
              <a:buNone/>
            </a:pPr>
            <a:r>
              <a:rPr lang="en-US" dirty="0" smtClean="0"/>
              <a:t>"Being president is like being a jackass in a hailstorm. There's nothing to do but to stand there and take it."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President’s Job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Martin Van Buren</a:t>
            </a:r>
          </a:p>
          <a:p>
            <a:pPr>
              <a:buNone/>
            </a:pPr>
            <a:r>
              <a:rPr lang="en-US" dirty="0" smtClean="0"/>
              <a:t>"As to the Presidency, the two happiest days of my life were those of my entrance upon the office and my surrender of it."                      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Harry Truman</a:t>
            </a:r>
          </a:p>
          <a:p>
            <a:pPr>
              <a:buNone/>
            </a:pPr>
            <a:r>
              <a:rPr lang="en-US" dirty="0" smtClean="0"/>
              <a:t>"The Presidents who have done things, who were not afraid to act, have been the most abused... and I have topped them all in the amount of abuse I have received."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Presidential Roles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job requires long hours, high energy, high visibility and is stressful!!</a:t>
            </a:r>
          </a:p>
          <a:p>
            <a:r>
              <a:rPr lang="en-US" b="1" dirty="0" smtClean="0"/>
              <a:t>Commander in Chief</a:t>
            </a:r>
            <a:r>
              <a:rPr lang="en-US" dirty="0" smtClean="0"/>
              <a:t>-</a:t>
            </a:r>
            <a:r>
              <a:rPr lang="en-US" u="sng" dirty="0" smtClean="0"/>
              <a:t>head of military</a:t>
            </a:r>
          </a:p>
          <a:p>
            <a:r>
              <a:rPr lang="en-US" b="1" dirty="0" smtClean="0"/>
              <a:t>Chief Executive</a:t>
            </a:r>
            <a:r>
              <a:rPr lang="en-US" dirty="0" smtClean="0"/>
              <a:t>-</a:t>
            </a:r>
            <a:r>
              <a:rPr lang="en-US" u="sng" dirty="0" smtClean="0"/>
              <a:t>Leads the executive branch in carrying out laws</a:t>
            </a:r>
          </a:p>
          <a:p>
            <a:r>
              <a:rPr lang="en-US" b="1" dirty="0" smtClean="0"/>
              <a:t>Head of State</a:t>
            </a:r>
            <a:r>
              <a:rPr lang="en-US" dirty="0" smtClean="0"/>
              <a:t>- </a:t>
            </a:r>
            <a:r>
              <a:rPr lang="en-US" u="sng" dirty="0" smtClean="0"/>
              <a:t>One visible “face” of America</a:t>
            </a:r>
          </a:p>
          <a:p>
            <a:r>
              <a:rPr lang="en-US" b="1" dirty="0" smtClean="0"/>
              <a:t>Chief Diplomat</a:t>
            </a:r>
            <a:r>
              <a:rPr lang="en-US" dirty="0" smtClean="0"/>
              <a:t>- </a:t>
            </a:r>
            <a:r>
              <a:rPr lang="en-US" u="sng" dirty="0" smtClean="0"/>
              <a:t>Leads negotiations with other nations</a:t>
            </a:r>
          </a:p>
          <a:p>
            <a:r>
              <a:rPr lang="en-US" b="1" dirty="0" smtClean="0"/>
              <a:t>Chief Legislator</a:t>
            </a:r>
            <a:r>
              <a:rPr lang="en-US" dirty="0" smtClean="0"/>
              <a:t>- </a:t>
            </a:r>
            <a:r>
              <a:rPr lang="en-US" u="sng" dirty="0" smtClean="0"/>
              <a:t>Works with Congress </a:t>
            </a:r>
            <a:r>
              <a:rPr lang="en-US" dirty="0" smtClean="0"/>
              <a:t>on policy agenda</a:t>
            </a:r>
          </a:p>
          <a:p>
            <a:r>
              <a:rPr lang="en-US" b="1" dirty="0" smtClean="0"/>
              <a:t>Head of Party</a:t>
            </a:r>
            <a:r>
              <a:rPr lang="en-US" dirty="0" smtClean="0"/>
              <a:t>- Most </a:t>
            </a:r>
            <a:r>
              <a:rPr lang="en-US" u="sng" dirty="0" smtClean="0"/>
              <a:t>important and visible in his party</a:t>
            </a:r>
          </a:p>
          <a:p>
            <a:r>
              <a:rPr lang="en-US" b="1" dirty="0" smtClean="0"/>
              <a:t>Chief Citizen</a:t>
            </a:r>
            <a:r>
              <a:rPr lang="en-US" dirty="0" smtClean="0"/>
              <a:t>- Is scrutinized for good </a:t>
            </a:r>
            <a:r>
              <a:rPr lang="en-US" u="sng" dirty="0" smtClean="0"/>
              <a:t>character and integrity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does the </a:t>
            </a:r>
            <a:r>
              <a:rPr lang="en-US" b="1" dirty="0" smtClean="0"/>
              <a:t>Vice</a:t>
            </a:r>
            <a:r>
              <a:rPr lang="en-US" b="1" dirty="0" smtClean="0"/>
              <a:t> Pres Do?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495800"/>
          </a:xfrm>
        </p:spPr>
        <p:txBody>
          <a:bodyPr/>
          <a:lstStyle/>
          <a:p>
            <a:pPr lvl="1"/>
            <a:r>
              <a:rPr lang="en-US" dirty="0" smtClean="0">
                <a:ea typeface="ＭＳ Ｐゴシック" pitchFamily="-105" charset="-128"/>
              </a:rPr>
              <a:t>VP </a:t>
            </a:r>
            <a:r>
              <a:rPr lang="en-US" u="sng" dirty="0" smtClean="0">
                <a:ea typeface="ＭＳ Ｐゴシック" pitchFamily="-105" charset="-128"/>
              </a:rPr>
              <a:t>is next </a:t>
            </a:r>
            <a:r>
              <a:rPr lang="en-US" u="sng" dirty="0" smtClean="0">
                <a:ea typeface="ＭＳ Ｐゴシック" pitchFamily="-105" charset="-128"/>
              </a:rPr>
              <a:t>in line to assume </a:t>
            </a:r>
            <a:r>
              <a:rPr lang="en-US" u="sng" dirty="0" smtClean="0">
                <a:ea typeface="ＭＳ Ｐゴシック" pitchFamily="-105" charset="-128"/>
              </a:rPr>
              <a:t>presidency; this is his/her MOST </a:t>
            </a:r>
            <a:r>
              <a:rPr lang="en-US" u="sng" dirty="0" smtClean="0">
                <a:ea typeface="ＭＳ Ｐゴシック" pitchFamily="-105" charset="-128"/>
              </a:rPr>
              <a:t>important role! 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Officially</a:t>
            </a:r>
          </a:p>
          <a:p>
            <a:pPr lvl="2"/>
            <a:r>
              <a:rPr lang="en-US" dirty="0" smtClean="0">
                <a:ea typeface="ＭＳ Ｐゴシック" pitchFamily="-105" charset="-128"/>
              </a:rPr>
              <a:t>1.  </a:t>
            </a:r>
            <a:r>
              <a:rPr lang="en-US" u="sng" dirty="0" smtClean="0">
                <a:ea typeface="ＭＳ Ｐゴシック" pitchFamily="-105" charset="-128"/>
              </a:rPr>
              <a:t>Serves as president of the Senate </a:t>
            </a:r>
            <a:r>
              <a:rPr lang="en-US" dirty="0" smtClean="0">
                <a:ea typeface="ＭＳ Ｐゴシック" pitchFamily="-105" charset="-128"/>
              </a:rPr>
              <a:t>(Constitution) </a:t>
            </a:r>
          </a:p>
          <a:p>
            <a:pPr lvl="2"/>
            <a:r>
              <a:rPr lang="en-US" dirty="0" smtClean="0">
                <a:ea typeface="ＭＳ Ｐゴシック" pitchFamily="-105" charset="-128"/>
              </a:rPr>
              <a:t>2.  </a:t>
            </a:r>
            <a:r>
              <a:rPr lang="en-US" u="sng" dirty="0" smtClean="0">
                <a:ea typeface="ＭＳ Ｐゴシック" pitchFamily="-105" charset="-128"/>
              </a:rPr>
              <a:t>Helps determine presidential disability </a:t>
            </a:r>
            <a:r>
              <a:rPr lang="en-US" dirty="0" smtClean="0">
                <a:ea typeface="ＭＳ Ｐゴシック" pitchFamily="-105" charset="-128"/>
              </a:rPr>
              <a:t>(25</a:t>
            </a:r>
            <a:r>
              <a:rPr lang="en-US" baseline="30000" dirty="0" smtClean="0">
                <a:ea typeface="ＭＳ Ｐゴシック" pitchFamily="-105" charset="-128"/>
              </a:rPr>
              <a:t>th</a:t>
            </a:r>
            <a:r>
              <a:rPr lang="en-US" dirty="0" smtClean="0">
                <a:ea typeface="ＭＳ Ｐゴシック" pitchFamily="-105" charset="-128"/>
              </a:rPr>
              <a:t> </a:t>
            </a:r>
            <a:r>
              <a:rPr lang="en-US" dirty="0" err="1" smtClean="0">
                <a:ea typeface="ＭＳ Ｐゴシック" pitchFamily="-105" charset="-128"/>
              </a:rPr>
              <a:t>Amdmt</a:t>
            </a:r>
            <a:r>
              <a:rPr lang="en-US" dirty="0" smtClean="0">
                <a:ea typeface="ＭＳ Ｐゴシック" pitchFamily="-105" charset="-128"/>
              </a:rPr>
              <a:t>)</a:t>
            </a:r>
            <a:endParaRPr lang="en-US" dirty="0" smtClean="0">
              <a:ea typeface="ＭＳ Ｐゴシック" pitchFamily="-105" charset="-128"/>
            </a:endParaRPr>
          </a:p>
          <a:p>
            <a:pPr lvl="1"/>
            <a:r>
              <a:rPr lang="en-US" dirty="0" smtClean="0">
                <a:ea typeface="ＭＳ Ｐゴシック" pitchFamily="-105" charset="-128"/>
              </a:rPr>
              <a:t>Some recent </a:t>
            </a:r>
            <a:r>
              <a:rPr lang="en-US" dirty="0" smtClean="0">
                <a:ea typeface="ＭＳ Ｐゴシック" pitchFamily="-105" charset="-128"/>
              </a:rPr>
              <a:t>presidents                                                    have given their                                                   VPs important jobs.</a:t>
            </a:r>
          </a:p>
          <a:p>
            <a:endParaRPr lang="en-US" dirty="0"/>
          </a:p>
        </p:txBody>
      </p:sp>
      <p:pic>
        <p:nvPicPr>
          <p:cNvPr id="4" name="Picture 3" descr="quayle-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86200"/>
            <a:ext cx="4788779" cy="3166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</a:t>
            </a:r>
            <a:r>
              <a:rPr lang="en-US" b="1" dirty="0" smtClean="0"/>
              <a:t>Cabinet</a:t>
            </a:r>
            <a:r>
              <a:rPr lang="en-US" b="1" dirty="0" smtClean="0"/>
              <a:t>-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/>
              <a:t>P’s Support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President chooses his/her Cabinet</a:t>
            </a:r>
            <a:endParaRPr lang="en-US" u="sng" dirty="0" smtClean="0"/>
          </a:p>
          <a:p>
            <a:pPr lvl="1"/>
            <a:r>
              <a:rPr lang="en-US" b="1" u="sng" dirty="0" smtClean="0">
                <a:ea typeface="ＭＳ Ｐゴシック" pitchFamily="-105" charset="-128"/>
              </a:rPr>
              <a:t>They are key Presidential advisors</a:t>
            </a:r>
            <a:r>
              <a:rPr lang="en-US" u="sng" dirty="0" smtClean="0">
                <a:ea typeface="ＭＳ Ｐゴシック" pitchFamily="-105" charset="-128"/>
              </a:rPr>
              <a:t> that </a:t>
            </a:r>
            <a:r>
              <a:rPr lang="en-US" u="sng" dirty="0" smtClean="0">
                <a:ea typeface="ＭＳ Ｐゴシック" pitchFamily="-105" charset="-128"/>
              </a:rPr>
              <a:t>head </a:t>
            </a:r>
            <a:r>
              <a:rPr lang="en-US" u="sng" dirty="0" smtClean="0">
                <a:ea typeface="ＭＳ Ｐゴシック" pitchFamily="-105" charset="-128"/>
              </a:rPr>
              <a:t>a department in the executive branch</a:t>
            </a:r>
            <a:r>
              <a:rPr lang="en-US" u="sng" dirty="0" smtClean="0">
                <a:ea typeface="ＭＳ Ｐゴシック" pitchFamily="-105" charset="-128"/>
              </a:rPr>
              <a:t> that deals </a:t>
            </a:r>
            <a:r>
              <a:rPr lang="en-US" u="sng" dirty="0" smtClean="0">
                <a:ea typeface="ＭＳ Ｐゴシック" pitchFamily="-105" charset="-128"/>
              </a:rPr>
              <a:t>with a different policy area</a:t>
            </a:r>
            <a:r>
              <a:rPr lang="en-US" dirty="0" smtClean="0">
                <a:ea typeface="ＭＳ Ｐゴシック" pitchFamily="-105" charset="-128"/>
              </a:rPr>
              <a:t> (state, treasury, etc.)</a:t>
            </a:r>
            <a:endParaRPr lang="en-US" u="sng" dirty="0" smtClean="0">
              <a:ea typeface="ＭＳ Ｐゴシック" pitchFamily="-105" charset="-128"/>
            </a:endParaRP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There are 15 cabinet members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Cabinet </a:t>
            </a:r>
            <a:r>
              <a:rPr lang="en-US" u="sng" dirty="0" smtClean="0">
                <a:ea typeface="ＭＳ Ｐゴシック" pitchFamily="-105" charset="-128"/>
              </a:rPr>
              <a:t>was NOT mentioned in Constitution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Washington started the </a:t>
            </a:r>
            <a:r>
              <a:rPr lang="en-US" u="sng" dirty="0" smtClean="0">
                <a:ea typeface="ＭＳ Ｐゴシック" pitchFamily="-105" charset="-128"/>
              </a:rPr>
              <a:t>tradition</a:t>
            </a:r>
            <a:r>
              <a:rPr lang="en-US" dirty="0" smtClean="0">
                <a:ea typeface="ＭＳ Ｐゴシック" pitchFamily="-105" charset="-128"/>
              </a:rPr>
              <a:t> of a cabinet by appointing Secretaries of State, Treasury, War and Attorney General </a:t>
            </a:r>
          </a:p>
          <a:p>
            <a:pPr lvl="1"/>
            <a:r>
              <a:rPr lang="en-US" u="sng" dirty="0" smtClean="0">
                <a:ea typeface="ＭＳ Ｐゴシック" pitchFamily="-105" charset="-128"/>
              </a:rPr>
              <a:t>All are appointed </a:t>
            </a:r>
            <a:r>
              <a:rPr lang="en-US" u="sng" dirty="0" smtClean="0">
                <a:ea typeface="ＭＳ Ｐゴシック" pitchFamily="-105" charset="-128"/>
              </a:rPr>
              <a:t>by the </a:t>
            </a:r>
            <a:r>
              <a:rPr lang="en-US" b="1" u="sng" dirty="0" smtClean="0">
                <a:ea typeface="ＭＳ Ｐゴシック" pitchFamily="-105" charset="-128"/>
              </a:rPr>
              <a:t>P</a:t>
            </a:r>
            <a:r>
              <a:rPr lang="en-US" u="sng" dirty="0" smtClean="0">
                <a:ea typeface="ＭＳ Ｐゴシック" pitchFamily="-105" charset="-128"/>
              </a:rPr>
              <a:t> and confirmed by the </a:t>
            </a:r>
            <a:r>
              <a:rPr lang="en-US" b="1" u="sng" dirty="0" smtClean="0">
                <a:ea typeface="ＭＳ Ｐゴシック" pitchFamily="-105" charset="-128"/>
              </a:rPr>
              <a:t>Senate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/>
              <a:t>Cabinet </a:t>
            </a:r>
            <a:r>
              <a:rPr lang="en-US" b="1" dirty="0" smtClean="0"/>
              <a:t>D</a:t>
            </a:r>
            <a:r>
              <a:rPr b="1" dirty="0" smtClean="0"/>
              <a:t>epartments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0">
              <a:buNone/>
            </a:pPr>
            <a:r>
              <a:rPr dirty="0" smtClean="0"/>
              <a:t>Department of State</a:t>
            </a:r>
            <a:endParaRPr lang="en-US" dirty="0" smtClean="0"/>
          </a:p>
          <a:p>
            <a:pPr marL="514350" indent="0">
              <a:buNone/>
            </a:pPr>
            <a:r>
              <a:rPr dirty="0" smtClean="0"/>
              <a:t>Treasury Departmen</a:t>
            </a:r>
            <a:r>
              <a:rPr lang="en-US" dirty="0" smtClean="0"/>
              <a:t>t</a:t>
            </a:r>
          </a:p>
          <a:p>
            <a:pPr marL="514350" indent="0">
              <a:buNone/>
            </a:pPr>
            <a:r>
              <a:rPr lang="en-US" dirty="0" smtClean="0"/>
              <a:t> </a:t>
            </a:r>
            <a:r>
              <a:rPr dirty="0" smtClean="0"/>
              <a:t>Department of Defense</a:t>
            </a:r>
            <a:endParaRPr lang="en-US" dirty="0" smtClean="0"/>
          </a:p>
          <a:p>
            <a:pPr marL="514350" indent="0">
              <a:buNone/>
            </a:pPr>
            <a:r>
              <a:rPr dirty="0" smtClean="0"/>
              <a:t>Department of Justice</a:t>
            </a:r>
            <a:endParaRPr lang="en-US" dirty="0" smtClean="0"/>
          </a:p>
          <a:p>
            <a:pPr marL="514350" indent="0">
              <a:buNone/>
            </a:pPr>
            <a:r>
              <a:rPr dirty="0" smtClean="0"/>
              <a:t>Department of the Interior</a:t>
            </a:r>
            <a:br>
              <a:rPr dirty="0" smtClean="0"/>
            </a:br>
            <a:r>
              <a:rPr dirty="0" smtClean="0"/>
              <a:t>Department of Agriculture</a:t>
            </a:r>
            <a:br>
              <a:rPr dirty="0" smtClean="0"/>
            </a:br>
            <a:r>
              <a:rPr dirty="0" smtClean="0"/>
              <a:t>Department of Commerce</a:t>
            </a:r>
            <a:br>
              <a:rPr dirty="0" smtClean="0"/>
            </a:br>
            <a:r>
              <a:rPr dirty="0" smtClean="0"/>
              <a:t>Department of Labor</a:t>
            </a:r>
            <a:br>
              <a:rPr dirty="0" smtClean="0"/>
            </a:br>
            <a:r>
              <a:rPr dirty="0" smtClean="0"/>
              <a:t>Department of Transportation</a:t>
            </a:r>
            <a:br>
              <a:rPr dirty="0" smtClean="0"/>
            </a:br>
            <a:r>
              <a:rPr dirty="0" smtClean="0"/>
              <a:t>Department of Housing and Urban Development</a:t>
            </a:r>
            <a:br>
              <a:rPr dirty="0" smtClean="0"/>
            </a:br>
            <a:r>
              <a:rPr dirty="0" smtClean="0"/>
              <a:t>Department of Health and Human Services</a:t>
            </a:r>
            <a:br>
              <a:rPr dirty="0" smtClean="0"/>
            </a:br>
            <a:r>
              <a:rPr dirty="0" smtClean="0"/>
              <a:t>Department of Energy</a:t>
            </a:r>
            <a:br>
              <a:rPr dirty="0" smtClean="0"/>
            </a:br>
            <a:r>
              <a:rPr dirty="0" smtClean="0"/>
              <a:t>Department of Education</a:t>
            </a:r>
            <a:br>
              <a:rPr dirty="0" smtClean="0"/>
            </a:br>
            <a:r>
              <a:rPr dirty="0" smtClean="0"/>
              <a:t>Department of Veterans Affairs</a:t>
            </a:r>
            <a:br>
              <a:rPr dirty="0" smtClean="0"/>
            </a:br>
            <a:r>
              <a:rPr dirty="0" smtClean="0"/>
              <a:t>Department of Homeland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56127</TotalTime>
  <Words>1185</Words>
  <Application>Microsoft Macintosh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EQ # 25- What are the key roles or jobs of the U.S. President?</vt:lpstr>
      <vt:lpstr>The President’s Job-2008 &amp; Now</vt:lpstr>
      <vt:lpstr>Bush at in 2000 and 2008</vt:lpstr>
      <vt:lpstr>The President’s Job</vt:lpstr>
      <vt:lpstr>The President’s Job</vt:lpstr>
      <vt:lpstr>Presidential Roles</vt:lpstr>
      <vt:lpstr> What does the Vice Pres Do? </vt:lpstr>
      <vt:lpstr>What is the Cabinet- The P’s Support Team</vt:lpstr>
      <vt:lpstr>Cabinet Departments </vt:lpstr>
      <vt:lpstr>Presidential Succession</vt:lpstr>
      <vt:lpstr>Others who advise the P: The Executive Office</vt:lpstr>
      <vt:lpstr>Others who advise the President</vt:lpstr>
      <vt:lpstr>How are the WH Staff &amp; Cabinet managed?</vt:lpstr>
      <vt:lpstr>Wheel and Spokes v. Pyramid</vt:lpstr>
      <vt:lpstr>The First Lady</vt:lpstr>
      <vt:lpstr>Wednesday 1/23</vt:lpstr>
      <vt:lpstr>Presidential Leadership of Congress: The Politics of Shared Powers</vt:lpstr>
      <vt:lpstr>Presidential Vetoes</vt:lpstr>
      <vt:lpstr>Presidential Leadership of Congress: The Politics of Shared Powers</vt:lpstr>
      <vt:lpstr>Presidential Leadership of Congress: The Politics of Shared Powers</vt:lpstr>
      <vt:lpstr>Presidential Leadership of Congress: The Politics of Shared Powers</vt:lpstr>
      <vt:lpstr>The President and National Security</vt:lpstr>
      <vt:lpstr>Summary - </vt:lpstr>
    </vt:vector>
  </TitlesOfParts>
  <Company>Eugene School District 4J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13 The Presidency</dc:title>
  <dc:creator>Churchill High School</dc:creator>
  <cp:lastModifiedBy>haberman</cp:lastModifiedBy>
  <cp:revision>372</cp:revision>
  <cp:lastPrinted>2016-01-15T18:11:50Z</cp:lastPrinted>
  <dcterms:created xsi:type="dcterms:W3CDTF">2019-01-16T15:50:41Z</dcterms:created>
  <dcterms:modified xsi:type="dcterms:W3CDTF">2019-01-22T19:19:24Z</dcterms:modified>
</cp:coreProperties>
</file>