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s/slide19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21"/>
  </p:notesMasterIdLst>
  <p:sldIdLst>
    <p:sldId id="256" r:id="rId2"/>
    <p:sldId id="271" r:id="rId3"/>
    <p:sldId id="268" r:id="rId4"/>
    <p:sldId id="264" r:id="rId5"/>
    <p:sldId id="267" r:id="rId6"/>
    <p:sldId id="257" r:id="rId7"/>
    <p:sldId id="265" r:id="rId8"/>
    <p:sldId id="263" r:id="rId9"/>
    <p:sldId id="270" r:id="rId10"/>
    <p:sldId id="258" r:id="rId11"/>
    <p:sldId id="259" r:id="rId12"/>
    <p:sldId id="266" r:id="rId13"/>
    <p:sldId id="260" r:id="rId14"/>
    <p:sldId id="262" r:id="rId15"/>
    <p:sldId id="261" r:id="rId16"/>
    <p:sldId id="269" r:id="rId17"/>
    <p:sldId id="274" r:id="rId18"/>
    <p:sldId id="272" r:id="rId19"/>
    <p:sldId id="273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53" d="100"/>
          <a:sy n="53" d="100"/>
        </p:scale>
        <p:origin x="-108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32BC97-49C4-E242-977C-57952E6DFB93}" type="datetimeFigureOut">
              <a:rPr lang="en-US" smtClean="0"/>
              <a:pPr/>
              <a:t>4/11/17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972F29-94C3-3148-AAB3-4E5B9E3F10A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972F29-94C3-3148-AAB3-4E5B9E3F10A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972F29-94C3-3148-AAB3-4E5B9E3F10A1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2F604-02D4-894A-8D8F-221F027E1193}" type="datetimeFigureOut">
              <a:rPr lang="en-US" smtClean="0"/>
              <a:pPr/>
              <a:t>4/11/17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ED034-D2CB-604B-B3B3-B992011F51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2F604-02D4-894A-8D8F-221F027E1193}" type="datetimeFigureOut">
              <a:rPr lang="en-US" smtClean="0"/>
              <a:pPr/>
              <a:t>4/11/17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ED034-D2CB-604B-B3B3-B992011F51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2F604-02D4-894A-8D8F-221F027E1193}" type="datetimeFigureOut">
              <a:rPr lang="en-US" smtClean="0"/>
              <a:pPr/>
              <a:t>4/11/17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ED034-D2CB-604B-B3B3-B992011F51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2F604-02D4-894A-8D8F-221F027E1193}" type="datetimeFigureOut">
              <a:rPr lang="en-US" smtClean="0"/>
              <a:pPr/>
              <a:t>4/11/17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ED034-D2CB-604B-B3B3-B992011F51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2F604-02D4-894A-8D8F-221F027E1193}" type="datetimeFigureOut">
              <a:rPr lang="en-US" smtClean="0"/>
              <a:pPr/>
              <a:t>4/11/17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ED034-D2CB-604B-B3B3-B992011F51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2F604-02D4-894A-8D8F-221F027E1193}" type="datetimeFigureOut">
              <a:rPr lang="en-US" smtClean="0"/>
              <a:pPr/>
              <a:t>4/11/17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ED034-D2CB-604B-B3B3-B992011F51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2F604-02D4-894A-8D8F-221F027E1193}" type="datetimeFigureOut">
              <a:rPr lang="en-US" smtClean="0"/>
              <a:pPr/>
              <a:t>4/11/17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ED034-D2CB-604B-B3B3-B992011F51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2F604-02D4-894A-8D8F-221F027E1193}" type="datetimeFigureOut">
              <a:rPr lang="en-US" smtClean="0"/>
              <a:pPr/>
              <a:t>4/11/17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ED034-D2CB-604B-B3B3-B992011F51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2F604-02D4-894A-8D8F-221F027E1193}" type="datetimeFigureOut">
              <a:rPr lang="en-US" smtClean="0"/>
              <a:pPr/>
              <a:t>4/11/17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ED034-D2CB-604B-B3B3-B992011F51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2F604-02D4-894A-8D8F-221F027E1193}" type="datetimeFigureOut">
              <a:rPr lang="en-US" smtClean="0"/>
              <a:pPr/>
              <a:t>4/11/17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ED034-D2CB-604B-B3B3-B992011F51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2F604-02D4-894A-8D8F-221F027E1193}" type="datetimeFigureOut">
              <a:rPr lang="en-US" smtClean="0"/>
              <a:pPr/>
              <a:t>4/11/17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ED034-D2CB-604B-B3B3-B992011F51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B2F604-02D4-894A-8D8F-221F027E1193}" type="datetimeFigureOut">
              <a:rPr lang="en-US" smtClean="0"/>
              <a:pPr/>
              <a:t>4/11/17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9ED034-D2CB-604B-B3B3-B992011F514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4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4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4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2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3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4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eA54l8q6JhQ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Relationship Id="rId3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Relationship Id="rId3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Relationship Id="rId3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eg"/><Relationship Id="rId3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eg"/><Relationship Id="rId3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61663" y="660400"/>
            <a:ext cx="2733463" cy="1470025"/>
          </a:xfrm>
        </p:spPr>
        <p:txBody>
          <a:bodyPr/>
          <a:lstStyle/>
          <a:p>
            <a:r>
              <a:rPr lang="en-US" dirty="0" smtClean="0"/>
              <a:t>Diamonds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3538" y="3465321"/>
            <a:ext cx="2842728" cy="2660872"/>
          </a:xfrm>
        </p:spPr>
        <p:txBody>
          <a:bodyPr>
            <a:normAutofit/>
          </a:bodyPr>
          <a:lstStyle/>
          <a:p>
            <a:r>
              <a:rPr lang="en-US" dirty="0" smtClean="0"/>
              <a:t>From Botswana to Boutiques</a:t>
            </a:r>
          </a:p>
        </p:txBody>
      </p:sp>
      <p:pic>
        <p:nvPicPr>
          <p:cNvPr id="4" name="Picture 3" descr="images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30962" y="3465321"/>
            <a:ext cx="5413038" cy="3392679"/>
          </a:xfrm>
          <a:prstGeom prst="rect">
            <a:avLst/>
          </a:prstGeom>
        </p:spPr>
      </p:pic>
      <p:pic>
        <p:nvPicPr>
          <p:cNvPr id="5" name="Picture 4" descr="images-4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-1"/>
            <a:ext cx="5775537" cy="346532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5075" y="274637"/>
            <a:ext cx="2751221" cy="2250421"/>
          </a:xfrm>
        </p:spPr>
        <p:txBody>
          <a:bodyPr>
            <a:normAutofit/>
          </a:bodyPr>
          <a:lstStyle/>
          <a:p>
            <a:r>
              <a:rPr lang="en-US" dirty="0" smtClean="0"/>
              <a:t>Human Nature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-1960813" y="1417636"/>
            <a:ext cx="12346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0" y="721896"/>
            <a:ext cx="5857875" cy="5404268"/>
          </a:xfrm>
        </p:spPr>
        <p:txBody>
          <a:bodyPr>
            <a:normAutofit/>
          </a:bodyPr>
          <a:lstStyle/>
          <a:p>
            <a:r>
              <a:rPr lang="en-US" dirty="0" smtClean="0"/>
              <a:t>The simple fact of human nature”, explained Gould,  the mine manager, “is that if people get a </a:t>
            </a:r>
            <a:r>
              <a:rPr lang="en-US" smtClean="0"/>
              <a:t>hold of </a:t>
            </a:r>
            <a:r>
              <a:rPr lang="en-US" dirty="0" smtClean="0"/>
              <a:t>diamonds, they will keep them”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Not allowed to touch the ground</a:t>
            </a:r>
          </a:p>
          <a:p>
            <a:r>
              <a:rPr lang="en-US" dirty="0" smtClean="0"/>
              <a:t>Security Zones/Cameras</a:t>
            </a:r>
          </a:p>
          <a:p>
            <a:r>
              <a:rPr lang="en-US" dirty="0" smtClean="0"/>
              <a:t>Daily searches and x-rays</a:t>
            </a:r>
            <a:endParaRPr lang="en-US" dirty="0"/>
          </a:p>
        </p:txBody>
      </p:sp>
      <p:pic>
        <p:nvPicPr>
          <p:cNvPr id="5" name="Picture 4" descr="images-1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81939" y="3197412"/>
            <a:ext cx="4562061" cy="33862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Mining Conditions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7814" y="1600200"/>
            <a:ext cx="4208985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Less then $1 a day</a:t>
            </a:r>
          </a:p>
          <a:p>
            <a:r>
              <a:rPr lang="en-US" dirty="0" smtClean="0"/>
              <a:t>Extreme poverty</a:t>
            </a:r>
          </a:p>
          <a:p>
            <a:r>
              <a:rPr lang="en-US" dirty="0" smtClean="0"/>
              <a:t>No access to clean water or medical</a:t>
            </a:r>
          </a:p>
          <a:p>
            <a:r>
              <a:rPr lang="en-US" dirty="0" smtClean="0"/>
              <a:t>Child Labor</a:t>
            </a:r>
          </a:p>
          <a:p>
            <a:r>
              <a:rPr lang="en-US" dirty="0" smtClean="0"/>
              <a:t>Asbestos and toxins</a:t>
            </a:r>
          </a:p>
          <a:p>
            <a:r>
              <a:rPr lang="en-US" dirty="0" smtClean="0"/>
              <a:t>Lung Infections</a:t>
            </a:r>
          </a:p>
          <a:p>
            <a:r>
              <a:rPr lang="en-US" dirty="0" smtClean="0"/>
              <a:t>No Worker Rights</a:t>
            </a:r>
          </a:p>
          <a:p>
            <a:r>
              <a:rPr lang="en-US" dirty="0" smtClean="0"/>
              <a:t>Work to Work- Pay outs</a:t>
            </a:r>
            <a:endParaRPr lang="en-US" dirty="0"/>
          </a:p>
        </p:txBody>
      </p:sp>
      <p:pic>
        <p:nvPicPr>
          <p:cNvPr id="4" name="Picture 3" descr="images-5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089470"/>
            <a:ext cx="3962400" cy="2627243"/>
          </a:xfrm>
          <a:prstGeom prst="rect">
            <a:avLst/>
          </a:prstGeom>
        </p:spPr>
      </p:pic>
      <p:pic>
        <p:nvPicPr>
          <p:cNvPr id="5" name="Picture 4" descr="images-7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71076" y="1417638"/>
            <a:ext cx="4173177" cy="25591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56244" y="274638"/>
            <a:ext cx="3297998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Health and Safety</a:t>
            </a:r>
            <a:endParaRPr lang="en-US" dirty="0"/>
          </a:p>
        </p:txBody>
      </p:sp>
      <p:pic>
        <p:nvPicPr>
          <p:cNvPr id="5" name="Content Placeholder 4" descr="images-2.jpeg"/>
          <p:cNvPicPr>
            <a:picLocks noGrp="1" noChangeAspect="1"/>
          </p:cNvPicPr>
          <p:nvPr>
            <p:ph idx="1"/>
          </p:nvPr>
        </p:nvPicPr>
        <p:blipFill>
          <a:blip r:embed="rId2"/>
          <a:srcRect l="-10500" r="-10500"/>
          <a:stretch>
            <a:fillRect/>
          </a:stretch>
        </p:blipFill>
        <p:spPr>
          <a:xfrm>
            <a:off x="-1318089" y="3515279"/>
            <a:ext cx="6577477" cy="3986693"/>
          </a:xfrm>
        </p:spPr>
      </p:pic>
      <p:sp>
        <p:nvSpPr>
          <p:cNvPr id="7" name="TextBox 6"/>
          <p:cNvSpPr txBox="1"/>
          <p:nvPr/>
        </p:nvSpPr>
        <p:spPr>
          <a:xfrm>
            <a:off x="5884227" y="1417638"/>
            <a:ext cx="329799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Backbreaking and dangerous labor; with weeks or months without reward</a:t>
            </a:r>
            <a:endParaRPr lang="en-US" sz="2800" dirty="0"/>
          </a:p>
        </p:txBody>
      </p:sp>
      <p:pic>
        <p:nvPicPr>
          <p:cNvPr id="8" name="Content Placeholder 3" descr="images-6.jpeg"/>
          <p:cNvPicPr>
            <a:picLocks noGrp="1" noChangeAspect="1"/>
          </p:cNvPicPr>
          <p:nvPr/>
        </p:nvPicPr>
        <p:blipFill>
          <a:blip r:embed="rId3"/>
          <a:srcRect l="-12756" r="-12756"/>
          <a:stretch>
            <a:fillRect/>
          </a:stretch>
        </p:blipFill>
        <p:spPr>
          <a:xfrm>
            <a:off x="-689298" y="13368"/>
            <a:ext cx="7199645" cy="3850105"/>
          </a:xfrm>
          <a:prstGeom prst="rect">
            <a:avLst/>
          </a:prstGeom>
        </p:spPr>
      </p:pic>
      <p:pic>
        <p:nvPicPr>
          <p:cNvPr id="6" name="Picture 5" descr="images-3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60510" y="3850105"/>
            <a:ext cx="4483490" cy="300789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4120882" cy="3511606"/>
          </a:xfrm>
        </p:spPr>
        <p:txBody>
          <a:bodyPr>
            <a:normAutofit/>
          </a:bodyPr>
          <a:lstStyle/>
          <a:p>
            <a:r>
              <a:rPr lang="en-US" dirty="0" smtClean="0"/>
              <a:t>Water, Ocean, Land Issues: Abandoned mines and lives covered by sand</a:t>
            </a:r>
            <a:endParaRPr lang="en-US" dirty="0"/>
          </a:p>
        </p:txBody>
      </p:sp>
      <p:pic>
        <p:nvPicPr>
          <p:cNvPr id="4" name="Content Placeholder 3" descr="images-1.jpeg"/>
          <p:cNvPicPr>
            <a:picLocks noGrp="1" noChangeAspect="1"/>
          </p:cNvPicPr>
          <p:nvPr>
            <p:ph idx="1"/>
          </p:nvPr>
        </p:nvPicPr>
        <p:blipFill>
          <a:blip r:embed="rId2"/>
          <a:srcRect l="-11053" r="-11053"/>
          <a:stretch>
            <a:fillRect/>
          </a:stretch>
        </p:blipFill>
        <p:spPr>
          <a:xfrm>
            <a:off x="-398077" y="3511607"/>
            <a:ext cx="5773437" cy="3346393"/>
          </a:xfrm>
        </p:spPr>
      </p:pic>
      <p:pic>
        <p:nvPicPr>
          <p:cNvPr id="5" name="Picture 4" descr="images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20882" y="1"/>
            <a:ext cx="5023118" cy="3130606"/>
          </a:xfrm>
          <a:prstGeom prst="rect">
            <a:avLst/>
          </a:prstGeom>
        </p:spPr>
      </p:pic>
      <p:pic>
        <p:nvPicPr>
          <p:cNvPr id="6" name="Picture 5" descr="images-2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75361" y="3130607"/>
            <a:ext cx="3376682" cy="37413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46137"/>
            <a:ext cx="8229600" cy="16936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“If there is a boycott of diamonds the economies of Botswana and Namibia will collapse”- Nelson Mandela</a:t>
            </a:r>
            <a:endParaRPr lang="en-US" dirty="0"/>
          </a:p>
        </p:txBody>
      </p:sp>
      <p:pic>
        <p:nvPicPr>
          <p:cNvPr id="4" name="Content Placeholder 3" descr="images-4.jpeg"/>
          <p:cNvPicPr>
            <a:picLocks noGrp="1" noChangeAspect="1"/>
          </p:cNvPicPr>
          <p:nvPr>
            <p:ph idx="1"/>
          </p:nvPr>
        </p:nvPicPr>
        <p:blipFill>
          <a:blip r:embed="rId2"/>
          <a:srcRect l="-18099" r="-18099"/>
          <a:stretch>
            <a:fillRect/>
          </a:stretch>
        </p:blipFill>
        <p:spPr>
          <a:xfrm>
            <a:off x="457200" y="3034877"/>
            <a:ext cx="8229600" cy="382312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Debeers</a:t>
            </a:r>
            <a:endParaRPr lang="en-US" dirty="0"/>
          </a:p>
        </p:txBody>
      </p:sp>
      <p:pic>
        <p:nvPicPr>
          <p:cNvPr id="4" name="Content Placeholder 3" descr="images-3.jpeg"/>
          <p:cNvPicPr>
            <a:picLocks noGrp="1" noChangeAspect="1"/>
          </p:cNvPicPr>
          <p:nvPr>
            <p:ph idx="1"/>
          </p:nvPr>
        </p:nvPicPr>
        <p:blipFill>
          <a:blip r:embed="rId2"/>
          <a:srcRect l="-15185" r="-15185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Industry Listened: </a:t>
            </a:r>
            <a:br>
              <a:rPr lang="en-US" dirty="0" smtClean="0"/>
            </a:br>
            <a:r>
              <a:rPr lang="en-US" dirty="0" smtClean="0"/>
              <a:t>Let’s face it, they had to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333975" cy="4965586"/>
          </a:xfrm>
        </p:spPr>
        <p:txBody>
          <a:bodyPr>
            <a:normAutofit/>
          </a:bodyPr>
          <a:lstStyle/>
          <a:p>
            <a:r>
              <a:rPr lang="en-US" dirty="0" err="1" smtClean="0"/>
              <a:t>Debeers</a:t>
            </a:r>
            <a:r>
              <a:rPr lang="en-US" dirty="0" smtClean="0"/>
              <a:t> agreed that diamonds had to come from their own mines</a:t>
            </a:r>
          </a:p>
          <a:p>
            <a:r>
              <a:rPr lang="en-US" dirty="0" smtClean="0"/>
              <a:t>Stringent certifications marking all diamonds as “clean”.</a:t>
            </a:r>
          </a:p>
          <a:p>
            <a:r>
              <a:rPr lang="en-US" dirty="0" smtClean="0"/>
              <a:t>Imposter diamonds rise up? C.Z.</a:t>
            </a:r>
            <a:endParaRPr lang="en-US" dirty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03568" y="3672921"/>
            <a:ext cx="4540432" cy="318507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“Diamonds are Forever” Clip</a:t>
            </a:r>
            <a:br>
              <a:rPr lang="en-US" dirty="0" smtClean="0"/>
            </a:br>
            <a:r>
              <a:rPr lang="en-US" dirty="0" err="1" smtClean="0"/>
              <a:t>JourneyManTV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hlinkClick r:id="rId2"/>
              </a:rPr>
              <a:t>https://www.youtube.com/watch?v=eA54l8q6JhQ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Sierra Leone: https://</a:t>
            </a:r>
            <a:r>
              <a:rPr lang="en-US" dirty="0" err="1" smtClean="0"/>
              <a:t>www.youtube.com/watch?v</a:t>
            </a:r>
            <a:r>
              <a:rPr lang="en-US" dirty="0" smtClean="0"/>
              <a:t>=2TT3NfoeDrc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Voice Poem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With a partner or solo</a:t>
            </a:r>
          </a:p>
          <a:p>
            <a:r>
              <a:rPr lang="en-US" dirty="0" smtClean="0"/>
              <a:t>At least 3 stanzas per voice</a:t>
            </a:r>
          </a:p>
          <a:p>
            <a:r>
              <a:rPr lang="en-US" dirty="0" smtClean="0"/>
              <a:t>15 lines on each side</a:t>
            </a:r>
          </a:p>
          <a:p>
            <a:r>
              <a:rPr lang="en-US" dirty="0" smtClean="0"/>
              <a:t>Ensure a title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Chapters 3 and 4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Chapter 2 Creative Writing: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err="1" smtClean="0"/>
              <a:t>Obed</a:t>
            </a:r>
            <a:r>
              <a:rPr lang="en-US" dirty="0" smtClean="0"/>
              <a:t> </a:t>
            </a:r>
            <a:r>
              <a:rPr lang="en-US" dirty="0" err="1" smtClean="0"/>
              <a:t>Ramotswe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 journal form, using rich sensory details, please describe</a:t>
            </a:r>
            <a:r>
              <a:rPr lang="en-US" dirty="0" smtClean="0"/>
              <a:t> </a:t>
            </a:r>
            <a:r>
              <a:rPr lang="en-US" dirty="0" err="1" smtClean="0"/>
              <a:t>Obed’s</a:t>
            </a:r>
            <a:r>
              <a:rPr lang="en-US" dirty="0" smtClean="0"/>
              <a:t> </a:t>
            </a:r>
            <a:r>
              <a:rPr lang="en-US" dirty="0" smtClean="0"/>
              <a:t>experience</a:t>
            </a:r>
            <a:r>
              <a:rPr lang="en-US" dirty="0" smtClean="0"/>
              <a:t> working in </a:t>
            </a:r>
            <a:r>
              <a:rPr lang="en-US" dirty="0" smtClean="0"/>
              <a:t>the diamond mines of South Africa. You can write in 1</a:t>
            </a:r>
            <a:r>
              <a:rPr lang="en-US" baseline="30000" dirty="0" smtClean="0"/>
              <a:t>st</a:t>
            </a:r>
            <a:r>
              <a:rPr lang="en-US" dirty="0" smtClean="0"/>
              <a:t> person (as if you were </a:t>
            </a:r>
            <a:r>
              <a:rPr lang="en-US" dirty="0" err="1" smtClean="0"/>
              <a:t>Obed</a:t>
            </a:r>
            <a:r>
              <a:rPr lang="en-US" dirty="0" smtClean="0"/>
              <a:t> looking back on his life) </a:t>
            </a:r>
            <a:r>
              <a:rPr lang="en-US" dirty="0" smtClean="0"/>
              <a:t>or the more challenging 3</a:t>
            </a:r>
            <a:r>
              <a:rPr lang="en-US" baseline="30000" dirty="0" smtClean="0"/>
              <a:t>rd</a:t>
            </a:r>
            <a:r>
              <a:rPr lang="en-US" dirty="0" smtClean="0"/>
              <a:t> person omniscient (where you know thoughts and feeling of the characters). With the use of the novel, include 3 specific details from the text. </a:t>
            </a:r>
          </a:p>
          <a:p>
            <a:r>
              <a:rPr lang="en-US" dirty="0" smtClean="0"/>
              <a:t>Avoid weak words (a lot, very, good, so, thing, stuff, said, bad…)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diamond’s allure?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097736" cy="4525963"/>
          </a:xfrm>
        </p:spPr>
        <p:txBody>
          <a:bodyPr/>
          <a:lstStyle/>
          <a:p>
            <a:r>
              <a:rPr lang="en-US" dirty="0" smtClean="0"/>
              <a:t>Symbolizes: Romance, Strength, Beauty, Wisdom</a:t>
            </a:r>
          </a:p>
          <a:p>
            <a:r>
              <a:rPr lang="en-US" dirty="0" smtClean="0"/>
              <a:t>“It’s the closest you’ll ever come to </a:t>
            </a:r>
            <a:r>
              <a:rPr lang="en-US" smtClean="0"/>
              <a:t>a </a:t>
            </a:r>
            <a:r>
              <a:rPr lang="en-US" smtClean="0"/>
              <a:t>star” </a:t>
            </a:r>
            <a:r>
              <a:rPr lang="en-US" dirty="0" smtClean="0"/>
              <a:t>(Parisian Diamond Exhibit Attendee)</a:t>
            </a:r>
          </a:p>
          <a:p>
            <a:pPr>
              <a:buNone/>
            </a:pPr>
            <a:r>
              <a:rPr lang="en-US" dirty="0" smtClean="0"/>
              <a:t>“Diamonds are Forever”- </a:t>
            </a:r>
            <a:r>
              <a:rPr lang="en-US" dirty="0" err="1" smtClean="0"/>
              <a:t>Debeers</a:t>
            </a:r>
            <a:endParaRPr lang="en-US" dirty="0"/>
          </a:p>
        </p:txBody>
      </p:sp>
      <p:pic>
        <p:nvPicPr>
          <p:cNvPr id="4" name="Picture 3" descr="images-1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91610" y="3400565"/>
            <a:ext cx="2395189" cy="3022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441460" cy="1143000"/>
          </a:xfrm>
        </p:spPr>
        <p:txBody>
          <a:bodyPr/>
          <a:lstStyle/>
          <a:p>
            <a:r>
              <a:rPr lang="en-US" dirty="0" err="1" smtClean="0"/>
              <a:t>Bling</a:t>
            </a:r>
            <a:r>
              <a:rPr lang="en-US" dirty="0" smtClean="0"/>
              <a:t> </a:t>
            </a:r>
            <a:r>
              <a:rPr lang="en-US" dirty="0" err="1" smtClean="0"/>
              <a:t>Bling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280" y="1600200"/>
            <a:ext cx="5764380" cy="45259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3 Billion Years old</a:t>
            </a:r>
          </a:p>
          <a:p>
            <a:r>
              <a:rPr lang="en-US" dirty="0" smtClean="0"/>
              <a:t>Unchanged since their formation</a:t>
            </a:r>
          </a:p>
          <a:p>
            <a:r>
              <a:rPr lang="en-US" dirty="0" smtClean="0"/>
              <a:t>Cold to the touch- Draws in heat</a:t>
            </a:r>
          </a:p>
          <a:p>
            <a:r>
              <a:rPr lang="en-US" dirty="0"/>
              <a:t>S</a:t>
            </a:r>
            <a:r>
              <a:rPr lang="en-US" dirty="0" smtClean="0"/>
              <a:t>o dense they slow the speed of light by 2/3rds</a:t>
            </a:r>
          </a:p>
          <a:p>
            <a:r>
              <a:rPr lang="en-US" dirty="0" smtClean="0"/>
              <a:t>Can only be scratched by another diamond.</a:t>
            </a:r>
          </a:p>
          <a:p>
            <a:r>
              <a:rPr lang="en-US" dirty="0" smtClean="0"/>
              <a:t>Surfaced through eruption- </a:t>
            </a:r>
            <a:r>
              <a:rPr lang="en-US" dirty="0" err="1" smtClean="0"/>
              <a:t>Kimberlite</a:t>
            </a:r>
            <a:r>
              <a:rPr lang="en-US" dirty="0" smtClean="0"/>
              <a:t>- and helpful termites</a:t>
            </a:r>
          </a:p>
          <a:p>
            <a:endParaRPr lang="en-US" dirty="0" smtClean="0"/>
          </a:p>
          <a:p>
            <a:r>
              <a:rPr lang="en-US" dirty="0" smtClean="0"/>
              <a:t>“Diamonds are a Girl’s Best Friend”- </a:t>
            </a:r>
            <a:r>
              <a:rPr lang="en-US" dirty="0" err="1" smtClean="0"/>
              <a:t>Debeers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6" name="Picture 5" descr="images-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43511" y="4084082"/>
            <a:ext cx="3289300" cy="2476500"/>
          </a:xfrm>
          <a:prstGeom prst="rect">
            <a:avLst/>
          </a:prstGeom>
        </p:spPr>
      </p:pic>
      <p:pic>
        <p:nvPicPr>
          <p:cNvPr id="7" name="Picture 6" descr="images-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44726" y="274638"/>
            <a:ext cx="3120404" cy="32771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/>
          <a:lstStyle/>
          <a:p>
            <a:r>
              <a:rPr lang="en-US" dirty="0" smtClean="0"/>
              <a:t>120 Million Carats of rough diamonds extracted globally each year</a:t>
            </a:r>
          </a:p>
          <a:p>
            <a:r>
              <a:rPr lang="en-US" dirty="0" smtClean="0"/>
              <a:t>Total: 24 tons= 1 truck load = $50 billion</a:t>
            </a:r>
          </a:p>
          <a:p>
            <a:r>
              <a:rPr lang="en-US" dirty="0" smtClean="0"/>
              <a:t>1 carat= 1/5 of a gram</a:t>
            </a:r>
          </a:p>
          <a:p>
            <a:endParaRPr lang="en-US" dirty="0"/>
          </a:p>
        </p:txBody>
      </p:sp>
      <p:pic>
        <p:nvPicPr>
          <p:cNvPr id="4" name="Picture 3" descr="images-6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37274" y="3423761"/>
            <a:ext cx="3749526" cy="3363351"/>
          </a:xfrm>
          <a:prstGeom prst="rect">
            <a:avLst/>
          </a:prstGeom>
        </p:spPr>
      </p:pic>
      <p:pic>
        <p:nvPicPr>
          <p:cNvPr id="5" name="Picture 4" descr="images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3810" y="3904705"/>
            <a:ext cx="3690594" cy="276438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515758" cy="1143000"/>
          </a:xfrm>
        </p:spPr>
        <p:txBody>
          <a:bodyPr/>
          <a:lstStyle/>
          <a:p>
            <a:r>
              <a:rPr lang="en-US" dirty="0" smtClean="0"/>
              <a:t>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515758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South Africa- 1867</a:t>
            </a:r>
          </a:p>
          <a:p>
            <a:pPr>
              <a:buNone/>
            </a:pPr>
            <a:r>
              <a:rPr lang="en-US" dirty="0" smtClean="0"/>
              <a:t>Botswana- 1967</a:t>
            </a:r>
          </a:p>
          <a:p>
            <a:r>
              <a:rPr lang="en-US" dirty="0" smtClean="0"/>
              <a:t>1 Billion dollars a year from 1 mine</a:t>
            </a:r>
          </a:p>
          <a:p>
            <a:r>
              <a:rPr lang="en-US" dirty="0" smtClean="0"/>
              <a:t>Fringed on the Kalahari</a:t>
            </a:r>
          </a:p>
          <a:p>
            <a:r>
              <a:rPr lang="en-US" dirty="0" smtClean="0"/>
              <a:t>Enabled Botswana’s high standard of living in Africa</a:t>
            </a:r>
            <a:endParaRPr lang="en-US" dirty="0"/>
          </a:p>
        </p:txBody>
      </p:sp>
      <p:pic>
        <p:nvPicPr>
          <p:cNvPr id="6" name="Picture 5" descr="images-5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3553" y="3357075"/>
            <a:ext cx="3830447" cy="2979291"/>
          </a:xfrm>
          <a:prstGeom prst="rect">
            <a:avLst/>
          </a:prstGeom>
        </p:spPr>
      </p:pic>
      <p:pic>
        <p:nvPicPr>
          <p:cNvPr id="5" name="Picture 4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13553" y="274638"/>
            <a:ext cx="3755568" cy="285273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Reality for Botswana’s Miners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"I'm a soldier for my country," </a:t>
            </a:r>
            <a:r>
              <a:rPr lang="en-US" dirty="0" err="1"/>
              <a:t>Kgomokhumo</a:t>
            </a:r>
            <a:r>
              <a:rPr lang="en-US" dirty="0"/>
              <a:t> says. For him, as well as many others in this small, arid country, diamonds are a source of both income and pride.</a:t>
            </a:r>
          </a:p>
        </p:txBody>
      </p:sp>
      <p:pic>
        <p:nvPicPr>
          <p:cNvPr id="4" name="Picture 3" descr="images-3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04441" y="3573698"/>
            <a:ext cx="4539559" cy="3284302"/>
          </a:xfrm>
          <a:prstGeom prst="rect">
            <a:avLst/>
          </a:prstGeom>
        </p:spPr>
      </p:pic>
      <p:pic>
        <p:nvPicPr>
          <p:cNvPr id="5" name="Picture 4" descr="images-2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2107" y="3713911"/>
            <a:ext cx="3391541" cy="314408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88595"/>
            <a:ext cx="4079157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Underground…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31596"/>
            <a:ext cx="5462988" cy="46945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What is a Blood Diamond?</a:t>
            </a:r>
          </a:p>
          <a:p>
            <a:r>
              <a:rPr lang="en-US" dirty="0" smtClean="0"/>
              <a:t>Rebels control diamond rich mines</a:t>
            </a:r>
          </a:p>
          <a:p>
            <a:r>
              <a:rPr lang="en-US" dirty="0" smtClean="0"/>
              <a:t>Civil war funded through diamonds</a:t>
            </a:r>
          </a:p>
          <a:p>
            <a:r>
              <a:rPr lang="en-US" dirty="0" smtClean="0"/>
              <a:t>Slave labor</a:t>
            </a:r>
          </a:p>
          <a:p>
            <a:r>
              <a:rPr lang="en-US" dirty="0" smtClean="0"/>
              <a:t>War torn areas of DRC</a:t>
            </a:r>
          </a:p>
          <a:p>
            <a:r>
              <a:rPr lang="en-US" dirty="0" err="1" smtClean="0"/>
              <a:t>Debeers</a:t>
            </a:r>
            <a:r>
              <a:rPr lang="en-US" dirty="0" smtClean="0"/>
              <a:t>???</a:t>
            </a:r>
          </a:p>
          <a:p>
            <a:endParaRPr lang="en-US" dirty="0"/>
          </a:p>
        </p:txBody>
      </p:sp>
      <p:pic>
        <p:nvPicPr>
          <p:cNvPr id="4" name="Picture 3" descr="images-1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1430" y="3131470"/>
            <a:ext cx="4192570" cy="2994693"/>
          </a:xfrm>
          <a:prstGeom prst="rect">
            <a:avLst/>
          </a:prstGeom>
        </p:spPr>
      </p:pic>
      <p:pic>
        <p:nvPicPr>
          <p:cNvPr id="5" name="Picture 4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54725" y="704850"/>
            <a:ext cx="2768600" cy="2324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 Torn Villages of Sierra Leone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Militia used terror tactics to control villagers and maintain power</a:t>
            </a:r>
          </a:p>
          <a:p>
            <a:r>
              <a:rPr lang="en-US" dirty="0" smtClean="0"/>
              <a:t>Innocent people and children purposely harmed</a:t>
            </a:r>
          </a:p>
          <a:p>
            <a:r>
              <a:rPr lang="en-US" dirty="0" smtClean="0"/>
              <a:t>Diamonds smuggled out of the country</a:t>
            </a:r>
          </a:p>
          <a:p>
            <a:r>
              <a:rPr lang="en-US" dirty="0" smtClean="0"/>
              <a:t>The world became aware:</a:t>
            </a:r>
          </a:p>
          <a:p>
            <a:pPr lvl="1"/>
            <a:r>
              <a:rPr lang="en-US" dirty="0" smtClean="0"/>
              <a:t>“That dazzling diamond necklace you buy for that special someone at a swank Fifth Avenue jewelry store may be funding the activities of a cannibal gang in Sierra Leone”. – New York Post- 1999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2237</TotalTime>
  <Words>644</Words>
  <Application>Microsoft Macintosh PowerPoint</Application>
  <PresentationFormat>On-screen Show (4:3)</PresentationFormat>
  <Paragraphs>82</Paragraphs>
  <Slides>19</Slides>
  <Notes>2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Diamonds</vt:lpstr>
      <vt:lpstr>Chapter 2 Creative Writing:  Obed Ramotswe</vt:lpstr>
      <vt:lpstr>What is a diamond’s allure?</vt:lpstr>
      <vt:lpstr>Bling Bling…</vt:lpstr>
      <vt:lpstr>Facts</vt:lpstr>
      <vt:lpstr>History</vt:lpstr>
      <vt:lpstr>Reality for Botswana’s Miners</vt:lpstr>
      <vt:lpstr>Underground…</vt:lpstr>
      <vt:lpstr>War Torn Villages of Sierra Leone</vt:lpstr>
      <vt:lpstr>Human Nature</vt:lpstr>
      <vt:lpstr>Mining Conditions</vt:lpstr>
      <vt:lpstr>Health and Safety</vt:lpstr>
      <vt:lpstr>Water, Ocean, Land Issues: Abandoned mines and lives covered by sand</vt:lpstr>
      <vt:lpstr>“If there is a boycott of diamonds the economies of Botswana and Namibia will collapse”- Nelson Mandela</vt:lpstr>
      <vt:lpstr>Debeers</vt:lpstr>
      <vt:lpstr>The Industry Listened:  Let’s face it, they had to …</vt:lpstr>
      <vt:lpstr>“Diamonds are Forever” Clip JourneyManTV</vt:lpstr>
      <vt:lpstr>Two Voice Poem</vt:lpstr>
      <vt:lpstr>HW</vt:lpstr>
    </vt:vector>
  </TitlesOfParts>
  <Company>Eugene International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Blood Diamonds</dc:title>
  <dc:creator>Emily Gerrity</dc:creator>
  <cp:lastModifiedBy>admin</cp:lastModifiedBy>
  <cp:revision>36</cp:revision>
  <dcterms:created xsi:type="dcterms:W3CDTF">2017-04-11T19:58:29Z</dcterms:created>
  <dcterms:modified xsi:type="dcterms:W3CDTF">2017-04-11T21:37:00Z</dcterms:modified>
</cp:coreProperties>
</file>