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1" r:id="rId3"/>
    <p:sldId id="264" r:id="rId4"/>
    <p:sldId id="265" r:id="rId5"/>
    <p:sldId id="266" r:id="rId6"/>
    <p:sldId id="268" r:id="rId7"/>
    <p:sldId id="258" r:id="rId8"/>
    <p:sldId id="269" r:id="rId9"/>
    <p:sldId id="257" r:id="rId10"/>
    <p:sldId id="263" r:id="rId11"/>
    <p:sldId id="262" r:id="rId12"/>
    <p:sldId id="259" r:id="rId13"/>
    <p:sldId id="267" r:id="rId14"/>
    <p:sldId id="273" r:id="rId15"/>
    <p:sldId id="271" r:id="rId16"/>
    <p:sldId id="274" r:id="rId17"/>
    <p:sldId id="272" r:id="rId18"/>
    <p:sldId id="275" r:id="rId19"/>
    <p:sldId id="276" r:id="rId20"/>
    <p:sldId id="277" r:id="rId21"/>
    <p:sldId id="270" r:id="rId22"/>
    <p:sldId id="26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9" d="100"/>
          <a:sy n="89" d="100"/>
        </p:scale>
        <p:origin x="-9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5011C-8873-A447-BDE3-C382FD0F2E12}" type="datetimeFigureOut">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5011C-8873-A447-BDE3-C382FD0F2E12}" type="datetimeFigureOut">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5011C-8873-A447-BDE3-C382FD0F2E12}" type="datetimeFigureOut">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5011C-8873-A447-BDE3-C382FD0F2E12}" type="datetimeFigureOut">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5011C-8873-A447-BDE3-C382FD0F2E12}" type="datetimeFigureOut">
              <a:rPr lang="en-US" smtClean="0"/>
              <a:pPr/>
              <a:t>4/6/17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A5011C-8873-A447-BDE3-C382FD0F2E12}" type="datetimeFigureOut">
              <a:rPr lang="en-US" smtClean="0"/>
              <a:pPr/>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5011C-8873-A447-BDE3-C382FD0F2E12}" type="datetimeFigureOut">
              <a:rPr lang="en-US" smtClean="0"/>
              <a:pPr/>
              <a:t>4/6/17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5011C-8873-A447-BDE3-C382FD0F2E12}" type="datetimeFigureOut">
              <a:rPr lang="en-US" smtClean="0"/>
              <a:pPr/>
              <a:t>4/6/17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5011C-8873-A447-BDE3-C382FD0F2E12}" type="datetimeFigureOut">
              <a:rPr lang="en-US" smtClean="0"/>
              <a:pPr/>
              <a:t>4/6/17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5011C-8873-A447-BDE3-C382FD0F2E12}" type="datetimeFigureOut">
              <a:rPr lang="en-US" smtClean="0"/>
              <a:pPr/>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5011C-8873-A447-BDE3-C382FD0F2E12}" type="datetimeFigureOut">
              <a:rPr lang="en-US" smtClean="0"/>
              <a:pPr/>
              <a:t>4/6/17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3D951-3915-A84E-9955-6C9FA275EC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5011C-8873-A447-BDE3-C382FD0F2E12}" type="datetimeFigureOut">
              <a:rPr lang="en-US" smtClean="0"/>
              <a:pPr/>
              <a:t>4/6/17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3D951-3915-A84E-9955-6C9FA275EC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zon.com/gp/product/0435909614/ref=as_li_ss_tl?ie=UTF8&amp;tag=afrbooclu-20&amp;linkCode=as2&amp;camp=1789&amp;creative=390957&amp;creativeASIN=043590961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Order_of_Ikhamang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Bechuanaland_Protectorate" TargetMode="Externa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1" Type="http://schemas.openxmlformats.org/officeDocument/2006/relationships/slideLayout" Target="../slideLayouts/slideLayout2.xml"/><Relationship Id="rId2"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7467"/>
            <a:ext cx="7772400" cy="1470025"/>
          </a:xfrm>
        </p:spPr>
        <p:txBody>
          <a:bodyPr/>
          <a:lstStyle/>
          <a:p>
            <a:r>
              <a:rPr lang="en-US" dirty="0" smtClean="0"/>
              <a:t>Voice of Botswana</a:t>
            </a:r>
            <a:endParaRPr lang="en-US" dirty="0"/>
          </a:p>
        </p:txBody>
      </p:sp>
      <p:sp>
        <p:nvSpPr>
          <p:cNvPr id="3" name="Subtitle 2"/>
          <p:cNvSpPr>
            <a:spLocks noGrp="1"/>
          </p:cNvSpPr>
          <p:nvPr>
            <p:ph type="subTitle" idx="1"/>
          </p:nvPr>
        </p:nvSpPr>
        <p:spPr>
          <a:xfrm>
            <a:off x="1371600" y="5638800"/>
            <a:ext cx="6400800" cy="1752600"/>
          </a:xfrm>
        </p:spPr>
        <p:txBody>
          <a:bodyPr/>
          <a:lstStyle/>
          <a:p>
            <a:r>
              <a:rPr lang="en-US" dirty="0" smtClean="0"/>
              <a:t>Bessie Head</a:t>
            </a:r>
            <a:endParaRPr lang="en-US" dirty="0"/>
          </a:p>
        </p:txBody>
      </p:sp>
      <p:pic>
        <p:nvPicPr>
          <p:cNvPr id="4" name="Picture 3" descr="th-1.jpg"/>
          <p:cNvPicPr>
            <a:picLocks noChangeAspect="1"/>
          </p:cNvPicPr>
          <p:nvPr/>
        </p:nvPicPr>
        <p:blipFill>
          <a:blip r:embed="rId2"/>
          <a:stretch>
            <a:fillRect/>
          </a:stretch>
        </p:blipFill>
        <p:spPr>
          <a:xfrm>
            <a:off x="2252519" y="1787492"/>
            <a:ext cx="4789930" cy="35432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 Most Famous Novel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smtClean="0">
                <a:hlinkClick r:id="rId2"/>
              </a:rPr>
              <a:t>When Rain Clouds Gather</a:t>
            </a:r>
            <a:r>
              <a:rPr lang="en-US" dirty="0" smtClean="0"/>
              <a:t> , the author explores the consequences of being stuck in tradition and resisting change and oppression. But in the end the story shows that sometimes, mankind can only persevere through so much, and that circumstances might force people to take action, albeit non-violently. For it is known that </a:t>
            </a:r>
            <a:r>
              <a:rPr lang="en-US" b="1" dirty="0" smtClean="0"/>
              <a:t>“Violence breeds hatred and hatred breeds violence. Hatred can only be defeated by love and peace.”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6583362"/>
          </a:xfrm>
        </p:spPr>
        <p:txBody>
          <a:bodyPr>
            <a:normAutofit/>
          </a:bodyPr>
          <a:lstStyle/>
          <a:p>
            <a:endParaRPr lang="en-US" dirty="0" smtClean="0"/>
          </a:p>
          <a:p>
            <a:pPr>
              <a:buNone/>
            </a:pPr>
            <a:r>
              <a:rPr lang="en-US" dirty="0" smtClean="0"/>
              <a:t>   “Bessie Head’s writings cover many aspects of her personal experiences as a racially mixed person, growing up without a family in South Africa. Her works deal with issues of discrimination, refugees, racialism, African history, poverty, and interpersonal relationships. A hint of autobiography is present in much of Head’s writing, which often deals with poor and emotionally abused black women dealing with both racist and sexist discrimination” (“Bessie Head”).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a:t>
            </a:r>
            <a:endParaRPr lang="en-US" dirty="0"/>
          </a:p>
        </p:txBody>
      </p:sp>
      <p:sp>
        <p:nvSpPr>
          <p:cNvPr id="3" name="Content Placeholder 2"/>
          <p:cNvSpPr>
            <a:spLocks noGrp="1"/>
          </p:cNvSpPr>
          <p:nvPr>
            <p:ph idx="1"/>
          </p:nvPr>
        </p:nvSpPr>
        <p:spPr/>
        <p:txBody>
          <a:bodyPr/>
          <a:lstStyle/>
          <a:p>
            <a:r>
              <a:rPr lang="en-US" dirty="0" smtClean="0"/>
              <a:t>In 2003 she was awarded the South African </a:t>
            </a:r>
            <a:r>
              <a:rPr lang="en-US" dirty="0" smtClean="0">
                <a:hlinkClick r:id="rId2" tooltip="Order of Ikhamanga"/>
              </a:rPr>
              <a:t>Order of Ikhamanga</a:t>
            </a:r>
            <a:r>
              <a:rPr lang="en-US" dirty="0" smtClean="0"/>
              <a:t> in Gold for her "exceptional contribution to literature and the struggle for social change, freedom and peace.”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 a Rain God”</a:t>
            </a:r>
            <a:endParaRPr lang="en-US" dirty="0"/>
          </a:p>
        </p:txBody>
      </p:sp>
      <p:pic>
        <p:nvPicPr>
          <p:cNvPr id="4" name="Content Placeholder 3" descr="th.jpg"/>
          <p:cNvPicPr>
            <a:picLocks noGrp="1" noChangeAspect="1"/>
          </p:cNvPicPr>
          <p:nvPr>
            <p:ph idx="1"/>
          </p:nvPr>
        </p:nvPicPr>
        <p:blipFill>
          <a:blip r:embed="rId2"/>
          <a:srcRect l="-85406" r="-85406"/>
          <a:stretch>
            <a:fillRect/>
          </a:stretch>
        </p:blip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Agrarian Lifestyle</a:t>
            </a:r>
            <a:endParaRPr lang="en-US" dirty="0"/>
          </a:p>
        </p:txBody>
      </p:sp>
      <p:pic>
        <p:nvPicPr>
          <p:cNvPr id="4" name="Content Placeholder 3" descr="th.jpg"/>
          <p:cNvPicPr>
            <a:picLocks noGrp="1" noChangeAspect="1"/>
          </p:cNvPicPr>
          <p:nvPr>
            <p:ph idx="1"/>
          </p:nvPr>
        </p:nvPicPr>
        <p:blipFill>
          <a:blip r:embed="rId2"/>
          <a:srcRect l="-18187" r="-18187"/>
          <a:stretch>
            <a:fillRect/>
          </a:stretch>
        </p:blip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 directly </a:t>
            </a:r>
            <a:r>
              <a:rPr lang="en-US" dirty="0" smtClean="0"/>
              <a:t>on your story</a:t>
            </a:r>
            <a:endParaRPr lang="en-US" dirty="0"/>
          </a:p>
        </p:txBody>
      </p:sp>
      <p:sp>
        <p:nvSpPr>
          <p:cNvPr id="3" name="Content Placeholder 2"/>
          <p:cNvSpPr>
            <a:spLocks noGrp="1"/>
          </p:cNvSpPr>
          <p:nvPr>
            <p:ph idx="1"/>
          </p:nvPr>
        </p:nvSpPr>
        <p:spPr/>
        <p:txBody>
          <a:bodyPr/>
          <a:lstStyle/>
          <a:p>
            <a:r>
              <a:rPr lang="en-US" dirty="0" smtClean="0"/>
              <a:t>What</a:t>
            </a:r>
            <a:r>
              <a:rPr lang="en-US" dirty="0" smtClean="0"/>
              <a:t> details describ</a:t>
            </a:r>
            <a:r>
              <a:rPr lang="en-US" dirty="0" smtClean="0"/>
              <a:t>e setting? What </a:t>
            </a:r>
            <a:r>
              <a:rPr lang="en-US" dirty="0" smtClean="0"/>
              <a:t>role </a:t>
            </a:r>
            <a:r>
              <a:rPr lang="en-US" dirty="0" smtClean="0"/>
              <a:t>does the setting have on the people?</a:t>
            </a:r>
            <a:endParaRPr lang="en-US" dirty="0" smtClean="0"/>
          </a:p>
          <a:p>
            <a:r>
              <a:rPr lang="en-US" dirty="0" smtClean="0"/>
              <a:t>Locate socio</a:t>
            </a:r>
            <a:r>
              <a:rPr lang="en-US" dirty="0" smtClean="0"/>
              <a:t>-cultural practices or </a:t>
            </a:r>
            <a:r>
              <a:rPr lang="en-US" dirty="0" smtClean="0"/>
              <a:t>beliefs. </a:t>
            </a:r>
          </a:p>
          <a:p>
            <a:r>
              <a:rPr lang="en-US" dirty="0" smtClean="0"/>
              <a:t>What symbols emerge in this story? Locate and note their possible meaning?</a:t>
            </a:r>
          </a:p>
          <a:p>
            <a:r>
              <a:rPr lang="en-US" dirty="0" smtClean="0"/>
              <a:t>What do the children symbolize</a:t>
            </a:r>
            <a:r>
              <a:rPr lang="en-US" dirty="0" smtClean="0"/>
              <a:t>? What’s unique about their dialogue? </a:t>
            </a:r>
          </a:p>
          <a:p>
            <a:r>
              <a:rPr lang="en-US" dirty="0" smtClean="0"/>
              <a:t>What irony is present?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a:t>
            </a:r>
            <a:endParaRPr lang="en-US" dirty="0"/>
          </a:p>
        </p:txBody>
      </p:sp>
      <p:sp>
        <p:nvSpPr>
          <p:cNvPr id="3" name="Content Placeholder 2"/>
          <p:cNvSpPr>
            <a:spLocks noGrp="1"/>
          </p:cNvSpPr>
          <p:nvPr>
            <p:ph idx="1"/>
          </p:nvPr>
        </p:nvSpPr>
        <p:spPr>
          <a:xfrm>
            <a:off x="457200" y="1417638"/>
            <a:ext cx="8229600" cy="5074721"/>
          </a:xfrm>
        </p:spPr>
        <p:txBody>
          <a:bodyPr>
            <a:normAutofit lnSpcReduction="10000"/>
          </a:bodyPr>
          <a:lstStyle/>
          <a:p>
            <a:r>
              <a:rPr lang="en-US" dirty="0" smtClean="0"/>
              <a:t>Hyperbole</a:t>
            </a:r>
          </a:p>
          <a:p>
            <a:r>
              <a:rPr lang="en-US" dirty="0" smtClean="0"/>
              <a:t>Personification</a:t>
            </a:r>
          </a:p>
          <a:p>
            <a:r>
              <a:rPr lang="en-US" dirty="0" smtClean="0"/>
              <a:t>Simile</a:t>
            </a:r>
          </a:p>
          <a:p>
            <a:r>
              <a:rPr lang="en-US" dirty="0" smtClean="0"/>
              <a:t>Metaphor</a:t>
            </a:r>
          </a:p>
          <a:p>
            <a:r>
              <a:rPr lang="en-US" dirty="0" smtClean="0"/>
              <a:t>Imagery  /Sensory imagery</a:t>
            </a:r>
          </a:p>
          <a:p>
            <a:r>
              <a:rPr lang="en-US" dirty="0" smtClean="0"/>
              <a:t>Thermal imagery</a:t>
            </a:r>
          </a:p>
          <a:p>
            <a:r>
              <a:rPr lang="en-US" dirty="0" smtClean="0"/>
              <a:t>Alliteration</a:t>
            </a:r>
          </a:p>
          <a:p>
            <a:r>
              <a:rPr lang="en-US" dirty="0" smtClean="0"/>
              <a:t>Sibilance</a:t>
            </a:r>
          </a:p>
          <a:p>
            <a:r>
              <a:rPr lang="en-US" dirty="0" smtClean="0"/>
              <a:t>Idiom</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“catch the rain in a cup it would only fill a teaspoon”</a:t>
            </a:r>
          </a:p>
          <a:p>
            <a:pPr>
              <a:buNone/>
            </a:pPr>
            <a:r>
              <a:rPr lang="en-US" dirty="0" smtClean="0"/>
              <a:t>“earth was alive with insects singing”</a:t>
            </a:r>
          </a:p>
          <a:p>
            <a:pPr>
              <a:buNone/>
            </a:pPr>
            <a:r>
              <a:rPr lang="en-US" dirty="0" smtClean="0"/>
              <a:t>“the sun danced dizzily in the sky”</a:t>
            </a:r>
          </a:p>
          <a:p>
            <a:pPr>
              <a:buNone/>
            </a:pPr>
            <a:r>
              <a:rPr lang="en-US" dirty="0" smtClean="0"/>
              <a:t> “the rain fled away”</a:t>
            </a:r>
          </a:p>
          <a:p>
            <a:pPr>
              <a:buNone/>
            </a:pPr>
            <a:r>
              <a:rPr lang="en-US" dirty="0" smtClean="0"/>
              <a:t> “the sky bare”</a:t>
            </a:r>
          </a:p>
          <a:p>
            <a:pPr>
              <a:buNone/>
            </a:pPr>
            <a:r>
              <a:rPr lang="en-US" dirty="0" smtClean="0"/>
              <a:t>“the sun sucked up the last drop of moisture out of the earth”</a:t>
            </a:r>
          </a:p>
          <a:p>
            <a:pPr>
              <a:buNone/>
            </a:pPr>
            <a:r>
              <a:rPr lang="en-US" dirty="0" smtClean="0"/>
              <a:t>“hung like a dark cloud of sorrow”</a:t>
            </a:r>
          </a:p>
          <a:p>
            <a:pPr>
              <a:buNone/>
            </a:pPr>
            <a:r>
              <a:rPr lang="en-US" dirty="0" smtClean="0"/>
              <a:t>“deathly silence at night”</a:t>
            </a:r>
          </a:p>
          <a:p>
            <a:pPr>
              <a:buNone/>
            </a:pPr>
            <a:r>
              <a:rPr lang="en-US" dirty="0" smtClean="0"/>
              <a:t>“devouring heat of the sun by day”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536339"/>
          </a:xfrm>
        </p:spPr>
        <p:txBody>
          <a:bodyPr>
            <a:normAutofit/>
          </a:bodyPr>
          <a:lstStyle/>
          <a:p>
            <a:r>
              <a:rPr lang="en-US" dirty="0" smtClean="0"/>
              <a:t>What is this story about?</a:t>
            </a:r>
            <a:br>
              <a:rPr lang="en-US" dirty="0" smtClean="0"/>
            </a:br>
            <a:r>
              <a:rPr lang="en-US" dirty="0" smtClean="0"/>
              <a:t>What did you notice about the writing? </a:t>
            </a:r>
            <a:endParaRPr lang="en-US" dirty="0"/>
          </a:p>
        </p:txBody>
      </p:sp>
      <p:sp>
        <p:nvSpPr>
          <p:cNvPr id="3" name="Content Placeholder 2"/>
          <p:cNvSpPr>
            <a:spLocks noGrp="1"/>
          </p:cNvSpPr>
          <p:nvPr>
            <p:ph idx="1"/>
          </p:nvPr>
        </p:nvSpPr>
        <p:spPr>
          <a:xfrm>
            <a:off x="457200" y="2810976"/>
            <a:ext cx="8229600" cy="3315187"/>
          </a:xfrm>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564"/>
            <a:ext cx="8229600" cy="2122541"/>
          </a:xfrm>
        </p:spPr>
        <p:txBody>
          <a:bodyPr>
            <a:normAutofit/>
          </a:bodyPr>
          <a:lstStyle/>
          <a:p>
            <a:r>
              <a:rPr lang="en-US" dirty="0" smtClean="0"/>
              <a:t>What is this story about?</a:t>
            </a:r>
            <a:br>
              <a:rPr lang="en-US" dirty="0" smtClean="0"/>
            </a:br>
            <a:r>
              <a:rPr lang="en-US" dirty="0" smtClean="0"/>
              <a:t>What did you notice about the writing? </a:t>
            </a:r>
            <a:endParaRPr lang="en-US" dirty="0"/>
          </a:p>
        </p:txBody>
      </p:sp>
      <p:sp>
        <p:nvSpPr>
          <p:cNvPr id="3" name="Content Placeholder 2"/>
          <p:cNvSpPr>
            <a:spLocks noGrp="1"/>
          </p:cNvSpPr>
          <p:nvPr>
            <p:ph idx="1"/>
          </p:nvPr>
        </p:nvSpPr>
        <p:spPr>
          <a:xfrm>
            <a:off x="457200" y="3039280"/>
            <a:ext cx="8229600" cy="3486413"/>
          </a:xfrm>
        </p:spPr>
        <p:txBody>
          <a:bodyPr/>
          <a:lstStyle/>
          <a:p>
            <a:r>
              <a:rPr lang="en-US" dirty="0" smtClean="0"/>
              <a:t>Implications of the land (harsh realities)</a:t>
            </a:r>
          </a:p>
          <a:p>
            <a:r>
              <a:rPr lang="en-US" dirty="0" smtClean="0"/>
              <a:t>Beautiful images of the landscape</a:t>
            </a:r>
          </a:p>
          <a:p>
            <a:r>
              <a:rPr lang="en-US" dirty="0" smtClean="0"/>
              <a:t>Customs clashing with new ideals</a:t>
            </a:r>
          </a:p>
          <a:p>
            <a:r>
              <a:rPr lang="en-US" dirty="0" smtClean="0"/>
              <a:t>Contrasts of beautiful images with the conclusion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Botswana: </a:t>
            </a:r>
            <a:r>
              <a:rPr lang="en-US" dirty="0" smtClean="0">
                <a:hlinkClick r:id="rId2" tooltip="Bechuanaland Protectorate"/>
              </a:rPr>
              <a:t>Bechuanaland Protectorate</a:t>
            </a:r>
            <a:r>
              <a:rPr lang="en-US" dirty="0" smtClean="0"/>
              <a:t> </a:t>
            </a:r>
            <a:endParaRPr lang="en-US" dirty="0"/>
          </a:p>
        </p:txBody>
      </p:sp>
      <p:pic>
        <p:nvPicPr>
          <p:cNvPr id="4" name="Content Placeholder 3" descr="th-2.jpg"/>
          <p:cNvPicPr>
            <a:picLocks noGrp="1" noChangeAspect="1"/>
          </p:cNvPicPr>
          <p:nvPr>
            <p:ph idx="1"/>
          </p:nvPr>
        </p:nvPicPr>
        <p:blipFill>
          <a:blip r:embed="rId3"/>
          <a:srcRect l="-19702" r="-19702"/>
          <a:stretch>
            <a:fillRect/>
          </a:stretch>
        </p:blip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 Drops</a:t>
            </a:r>
            <a:endParaRPr lang="en-US" dirty="0"/>
          </a:p>
        </p:txBody>
      </p:sp>
      <p:pic>
        <p:nvPicPr>
          <p:cNvPr id="4" name="Content Placeholder 3" descr="th.jpg"/>
          <p:cNvPicPr>
            <a:picLocks noGrp="1" noChangeAspect="1"/>
          </p:cNvPicPr>
          <p:nvPr>
            <p:ph idx="1"/>
          </p:nvPr>
        </p:nvPicPr>
        <p:blipFill>
          <a:blip r:embed="rId2"/>
          <a:srcRect l="-40915" r="-40915"/>
          <a:stretch>
            <a:fillRect/>
          </a:stretch>
        </p:blipFill>
        <p:spPr>
          <a:xfrm>
            <a:off x="1870007" y="2074009"/>
            <a:ext cx="5279652" cy="2903605"/>
          </a:xfr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600200"/>
            <a:ext cx="8229600" cy="4838071"/>
          </a:xfrm>
        </p:spPr>
        <p:txBody>
          <a:bodyPr>
            <a:normAutofit fontScale="85000" lnSpcReduction="10000"/>
          </a:bodyPr>
          <a:lstStyle/>
          <a:p>
            <a:r>
              <a:rPr lang="en-US" dirty="0" smtClean="0"/>
              <a:t>In Bessie Head’s “Looking for a Rain God”, survival and desperation are portrayed throughout the story of experiencing the long drought. In the story, the drought brought fear as people tried to seek divine intervention to bring the rain. With no crops to sell, the narrator writes,  “[</a:t>
            </a:r>
            <a:r>
              <a:rPr lang="en-US" dirty="0" err="1" smtClean="0"/>
              <a:t>o]nly</a:t>
            </a:r>
            <a:r>
              <a:rPr lang="en-US" dirty="0" smtClean="0"/>
              <a:t> the…witchdoctors made a pile of money during this time because people were always turning to them in desperation…” (57). Clearly the dry landscape and unknown rain leads the characters to seek traditional methods to reap their crop and livelihood, revealing their struggles and states of destitute .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smtClean="0"/>
              <a:t>https://scholarblogs.emory.edu/postcolonialstudies/2014/06/10/head-bessie/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Botswana is this…</a:t>
            </a:r>
            <a:endParaRPr lang="en-US" dirty="0"/>
          </a:p>
        </p:txBody>
      </p:sp>
      <p:pic>
        <p:nvPicPr>
          <p:cNvPr id="4" name="Content Placeholder 3" descr="th-5.jpg"/>
          <p:cNvPicPr>
            <a:picLocks noGrp="1" noChangeAspect="1"/>
          </p:cNvPicPr>
          <p:nvPr>
            <p:ph idx="1"/>
          </p:nvPr>
        </p:nvPicPr>
        <p:blipFill>
          <a:blip r:embed="rId2"/>
          <a:srcRect l="-913" r="-913"/>
          <a:stretch>
            <a:fillRect/>
          </a:stretch>
        </p:blipFill>
        <p:spPr>
          <a:xfrm>
            <a:off x="0" y="4204585"/>
            <a:ext cx="4824729" cy="2653415"/>
          </a:xfrm>
        </p:spPr>
      </p:pic>
      <p:pic>
        <p:nvPicPr>
          <p:cNvPr id="6" name="Picture 5" descr="th.jpg"/>
          <p:cNvPicPr>
            <a:picLocks noChangeAspect="1"/>
          </p:cNvPicPr>
          <p:nvPr/>
        </p:nvPicPr>
        <p:blipFill>
          <a:blip r:embed="rId3"/>
          <a:stretch>
            <a:fillRect/>
          </a:stretch>
        </p:blipFill>
        <p:spPr>
          <a:xfrm>
            <a:off x="4452477" y="1154851"/>
            <a:ext cx="4691524" cy="3049734"/>
          </a:xfrm>
          <a:prstGeom prst="rect">
            <a:avLst/>
          </a:prstGeom>
        </p:spPr>
      </p:pic>
      <p:pic>
        <p:nvPicPr>
          <p:cNvPr id="8" name="Picture 7" descr="th-1.jpg"/>
          <p:cNvPicPr>
            <a:picLocks noChangeAspect="1"/>
          </p:cNvPicPr>
          <p:nvPr/>
        </p:nvPicPr>
        <p:blipFill>
          <a:blip r:embed="rId4"/>
          <a:stretch>
            <a:fillRect/>
          </a:stretch>
        </p:blipFill>
        <p:spPr>
          <a:xfrm>
            <a:off x="-1" y="1159603"/>
            <a:ext cx="4452477" cy="3044982"/>
          </a:xfrm>
          <a:prstGeom prst="rect">
            <a:avLst/>
          </a:prstGeom>
        </p:spPr>
      </p:pic>
      <p:pic>
        <p:nvPicPr>
          <p:cNvPr id="9" name="Picture 8" descr="th.jpg"/>
          <p:cNvPicPr>
            <a:picLocks noChangeAspect="1"/>
          </p:cNvPicPr>
          <p:nvPr/>
        </p:nvPicPr>
        <p:blipFill>
          <a:blip r:embed="rId5"/>
          <a:stretch>
            <a:fillRect/>
          </a:stretch>
        </p:blipFill>
        <p:spPr>
          <a:xfrm>
            <a:off x="4452477" y="3750059"/>
            <a:ext cx="4691523" cy="3107941"/>
          </a:xfrm>
          <a:prstGeom prst="rect">
            <a:avLst/>
          </a:prstGeom>
        </p:spPr>
      </p:pic>
      <p:pic>
        <p:nvPicPr>
          <p:cNvPr id="10" name="Picture 9" descr="th-1.jpg"/>
          <p:cNvPicPr>
            <a:picLocks noChangeAspect="1"/>
          </p:cNvPicPr>
          <p:nvPr/>
        </p:nvPicPr>
        <p:blipFill>
          <a:blip r:embed="rId6"/>
          <a:stretch>
            <a:fillRect/>
          </a:stretch>
        </p:blipFill>
        <p:spPr>
          <a:xfrm>
            <a:off x="2614159" y="3401626"/>
            <a:ext cx="2550365" cy="165773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Botswana is also this…</a:t>
            </a:r>
            <a:endParaRPr lang="en-US" dirty="0"/>
          </a:p>
        </p:txBody>
      </p:sp>
      <p:pic>
        <p:nvPicPr>
          <p:cNvPr id="4" name="Content Placeholder 3" descr="th-4.jpg"/>
          <p:cNvPicPr>
            <a:picLocks noGrp="1" noChangeAspect="1"/>
          </p:cNvPicPr>
          <p:nvPr>
            <p:ph idx="1"/>
          </p:nvPr>
        </p:nvPicPr>
        <p:blipFill>
          <a:blip r:embed="rId2"/>
          <a:srcRect l="-10610" r="-10610"/>
          <a:stretch>
            <a:fillRect/>
          </a:stretch>
        </p:blipFill>
        <p:spPr>
          <a:xfrm>
            <a:off x="3094836" y="1158260"/>
            <a:ext cx="6329035" cy="2777966"/>
          </a:xfrm>
        </p:spPr>
      </p:pic>
      <p:pic>
        <p:nvPicPr>
          <p:cNvPr id="7" name="Picture 6" descr="th-2.jpg"/>
          <p:cNvPicPr>
            <a:picLocks noChangeAspect="1"/>
          </p:cNvPicPr>
          <p:nvPr/>
        </p:nvPicPr>
        <p:blipFill>
          <a:blip r:embed="rId3"/>
          <a:stretch>
            <a:fillRect/>
          </a:stretch>
        </p:blipFill>
        <p:spPr>
          <a:xfrm>
            <a:off x="-1" y="1104175"/>
            <a:ext cx="3997069" cy="2997802"/>
          </a:xfrm>
          <a:prstGeom prst="rect">
            <a:avLst/>
          </a:prstGeom>
        </p:spPr>
      </p:pic>
      <p:pic>
        <p:nvPicPr>
          <p:cNvPr id="8" name="Picture 7" descr="th-1.jpg"/>
          <p:cNvPicPr>
            <a:picLocks noChangeAspect="1"/>
          </p:cNvPicPr>
          <p:nvPr/>
        </p:nvPicPr>
        <p:blipFill>
          <a:blip r:embed="rId4"/>
          <a:stretch>
            <a:fillRect/>
          </a:stretch>
        </p:blipFill>
        <p:spPr>
          <a:xfrm>
            <a:off x="0" y="3936226"/>
            <a:ext cx="3997069" cy="2931184"/>
          </a:xfrm>
          <a:prstGeom prst="rect">
            <a:avLst/>
          </a:prstGeom>
        </p:spPr>
      </p:pic>
      <p:pic>
        <p:nvPicPr>
          <p:cNvPr id="9" name="Picture 8" descr="th-2.jpg"/>
          <p:cNvPicPr>
            <a:picLocks noChangeAspect="1"/>
          </p:cNvPicPr>
          <p:nvPr/>
        </p:nvPicPr>
        <p:blipFill>
          <a:blip r:embed="rId5"/>
          <a:stretch>
            <a:fillRect/>
          </a:stretch>
        </p:blipFill>
        <p:spPr>
          <a:xfrm>
            <a:off x="3997069" y="3453279"/>
            <a:ext cx="5146931" cy="34141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Botswana has many voices and perspectives! </a:t>
            </a:r>
            <a:endParaRPr lang="en-US" dirty="0"/>
          </a:p>
        </p:txBody>
      </p:sp>
      <p:pic>
        <p:nvPicPr>
          <p:cNvPr id="6" name="Content Placeholder 5" descr="th.jpg"/>
          <p:cNvPicPr>
            <a:picLocks noGrp="1" noChangeAspect="1"/>
          </p:cNvPicPr>
          <p:nvPr>
            <p:ph idx="1"/>
          </p:nvPr>
        </p:nvPicPr>
        <p:blipFill>
          <a:blip r:embed="rId2"/>
          <a:srcRect l="-16974" r="-16974"/>
          <a:stretch>
            <a:fillRect/>
          </a:stretch>
        </p:blipFill>
        <p:spPr>
          <a:xfrm>
            <a:off x="4719017" y="3240119"/>
            <a:ext cx="4890043" cy="2689335"/>
          </a:xfrm>
        </p:spPr>
      </p:pic>
      <p:pic>
        <p:nvPicPr>
          <p:cNvPr id="5" name="Picture 4" descr="th.jpg"/>
          <p:cNvPicPr>
            <a:picLocks noChangeAspect="1"/>
          </p:cNvPicPr>
          <p:nvPr/>
        </p:nvPicPr>
        <p:blipFill>
          <a:blip r:embed="rId3"/>
          <a:stretch>
            <a:fillRect/>
          </a:stretch>
        </p:blipFill>
        <p:spPr>
          <a:xfrm>
            <a:off x="1526106" y="1513575"/>
            <a:ext cx="3701210" cy="2430461"/>
          </a:xfrm>
          <a:prstGeom prst="rect">
            <a:avLst/>
          </a:prstGeom>
        </p:spPr>
      </p:pic>
      <p:pic>
        <p:nvPicPr>
          <p:cNvPr id="7" name="Picture 6" descr="th.jpg"/>
          <p:cNvPicPr>
            <a:picLocks noChangeAspect="1"/>
          </p:cNvPicPr>
          <p:nvPr/>
        </p:nvPicPr>
        <p:blipFill>
          <a:blip r:embed="rId4"/>
          <a:stretch>
            <a:fillRect/>
          </a:stretch>
        </p:blipFill>
        <p:spPr>
          <a:xfrm>
            <a:off x="684130" y="4256878"/>
            <a:ext cx="3812555" cy="237649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To understand our own perspectives, stereotypes, and bias</a:t>
            </a:r>
          </a:p>
          <a:p>
            <a:r>
              <a:rPr lang="en-US" dirty="0" smtClean="0"/>
              <a:t>To become aware of the writers of different cultures; to be exposed to both their traditional and contemporary ways of living.</a:t>
            </a:r>
          </a:p>
          <a:p>
            <a:r>
              <a:rPr lang="en-US" dirty="0" smtClean="0"/>
              <a:t>To see how literature and the arts mirror historical and social change.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 Bessie Head</a:t>
            </a:r>
            <a:endParaRPr lang="en-US" dirty="0"/>
          </a:p>
        </p:txBody>
      </p:sp>
      <p:sp>
        <p:nvSpPr>
          <p:cNvPr id="3" name="Content Placeholder 2"/>
          <p:cNvSpPr>
            <a:spLocks noGrp="1"/>
          </p:cNvSpPr>
          <p:nvPr>
            <p:ph idx="1"/>
          </p:nvPr>
        </p:nvSpPr>
        <p:spPr/>
        <p:txBody>
          <a:bodyPr>
            <a:normAutofit/>
          </a:bodyPr>
          <a:lstStyle/>
          <a:p>
            <a:r>
              <a:rPr lang="en-US" dirty="0" smtClean="0"/>
              <a:t>Born in South Africa, the child of a wealthy white South African woman and a black South African servant when interracial relationships were illegal in South Africa.</a:t>
            </a:r>
          </a:p>
          <a:p>
            <a:r>
              <a:rPr lang="en-US" dirty="0" smtClean="0"/>
              <a:t>In 1964, abandoning her life in South Africa, she moved with her young son to Botswana seeking asylum- Was a refugee for 15 years! </a:t>
            </a:r>
          </a:p>
          <a:p>
            <a:r>
              <a:rPr lang="en-US" dirty="0" smtClean="0"/>
              <a:t>Politically Motivated - PAC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7467"/>
            <a:ext cx="7772400" cy="1470025"/>
          </a:xfrm>
        </p:spPr>
        <p:txBody>
          <a:bodyPr/>
          <a:lstStyle/>
          <a:p>
            <a:r>
              <a:rPr lang="en-US" dirty="0" smtClean="0"/>
              <a:t>Bessie Head</a:t>
            </a:r>
            <a:endParaRPr lang="en-US" dirty="0"/>
          </a:p>
        </p:txBody>
      </p:sp>
      <p:sp>
        <p:nvSpPr>
          <p:cNvPr id="3" name="Subtitle 2"/>
          <p:cNvSpPr>
            <a:spLocks noGrp="1"/>
          </p:cNvSpPr>
          <p:nvPr>
            <p:ph type="subTitle" idx="1"/>
          </p:nvPr>
        </p:nvSpPr>
        <p:spPr>
          <a:xfrm>
            <a:off x="1371600" y="5638800"/>
            <a:ext cx="6400800" cy="1752600"/>
          </a:xfrm>
        </p:spPr>
        <p:txBody>
          <a:bodyPr/>
          <a:lstStyle/>
          <a:p>
            <a:endParaRPr lang="en-US" dirty="0"/>
          </a:p>
        </p:txBody>
      </p:sp>
      <p:pic>
        <p:nvPicPr>
          <p:cNvPr id="4" name="Picture 3" descr="th-1.jpg"/>
          <p:cNvPicPr>
            <a:picLocks noChangeAspect="1"/>
          </p:cNvPicPr>
          <p:nvPr/>
        </p:nvPicPr>
        <p:blipFill>
          <a:blip r:embed="rId2"/>
          <a:stretch>
            <a:fillRect/>
          </a:stretch>
        </p:blipFill>
        <p:spPr>
          <a:xfrm>
            <a:off x="2252519" y="1787492"/>
            <a:ext cx="4789930" cy="354323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Novels, Short Stories, and Essays </a:t>
            </a:r>
            <a:endParaRPr lang="en-US" dirty="0"/>
          </a:p>
        </p:txBody>
      </p:sp>
      <p:pic>
        <p:nvPicPr>
          <p:cNvPr id="4" name="Content Placeholder 3" descr="th-1.jpg"/>
          <p:cNvPicPr>
            <a:picLocks noGrp="1" noChangeAspect="1"/>
          </p:cNvPicPr>
          <p:nvPr>
            <p:ph idx="1"/>
          </p:nvPr>
        </p:nvPicPr>
        <p:blipFill>
          <a:blip r:embed="rId2"/>
          <a:srcRect l="-91319" r="-91319"/>
          <a:stretch>
            <a:fillRect/>
          </a:stretch>
        </p:blipFill>
        <p:spPr>
          <a:xfrm>
            <a:off x="2004844" y="2546447"/>
            <a:ext cx="5681600" cy="3124661"/>
          </a:xfrm>
        </p:spPr>
      </p:pic>
      <p:pic>
        <p:nvPicPr>
          <p:cNvPr id="5" name="Picture 4" descr="th-2.jpg"/>
          <p:cNvPicPr>
            <a:picLocks noChangeAspect="1"/>
          </p:cNvPicPr>
          <p:nvPr/>
        </p:nvPicPr>
        <p:blipFill>
          <a:blip r:embed="rId3"/>
          <a:stretch>
            <a:fillRect/>
          </a:stretch>
        </p:blipFill>
        <p:spPr>
          <a:xfrm>
            <a:off x="6286932" y="2020963"/>
            <a:ext cx="2799024" cy="4373475"/>
          </a:xfrm>
          <a:prstGeom prst="rect">
            <a:avLst/>
          </a:prstGeom>
        </p:spPr>
      </p:pic>
      <p:pic>
        <p:nvPicPr>
          <p:cNvPr id="6" name="Picture 5" descr="th.jpg"/>
          <p:cNvPicPr>
            <a:picLocks noChangeAspect="1"/>
          </p:cNvPicPr>
          <p:nvPr/>
        </p:nvPicPr>
        <p:blipFill>
          <a:blip r:embed="rId4"/>
          <a:stretch>
            <a:fillRect/>
          </a:stretch>
        </p:blipFill>
        <p:spPr>
          <a:xfrm>
            <a:off x="303372" y="2020963"/>
            <a:ext cx="3051468" cy="406862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490</TotalTime>
  <Words>712</Words>
  <Application>Microsoft Macintosh PowerPoint</Application>
  <PresentationFormat>On-screen Show (4:3)</PresentationFormat>
  <Paragraphs>61</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Voice of Botswana</vt:lpstr>
      <vt:lpstr>Botswana: Bechuanaland Protectorate </vt:lpstr>
      <vt:lpstr>Yes Botswana is this…</vt:lpstr>
      <vt:lpstr>Botswana is also this…</vt:lpstr>
      <vt:lpstr>Botswana has many voices and perspectives! </vt:lpstr>
      <vt:lpstr>GOALS</vt:lpstr>
      <vt:lpstr>The Author: Bessie Head</vt:lpstr>
      <vt:lpstr>Bessie Head</vt:lpstr>
      <vt:lpstr>Novels, Short Stories, and Essays </vt:lpstr>
      <vt:lpstr>Her Most Famous Novel</vt:lpstr>
      <vt:lpstr>Slide 11</vt:lpstr>
      <vt:lpstr>Awards</vt:lpstr>
      <vt:lpstr>“Looking for a Rain God”</vt:lpstr>
      <vt:lpstr>Agrarian Lifestyle</vt:lpstr>
      <vt:lpstr>Annotate directly on your story</vt:lpstr>
      <vt:lpstr>Figurative Language </vt:lpstr>
      <vt:lpstr>Figurative Language</vt:lpstr>
      <vt:lpstr>What is this story about? What did you notice about the writing? </vt:lpstr>
      <vt:lpstr>What is this story about? What did you notice about the writing? </vt:lpstr>
      <vt:lpstr>Rain Drops</vt:lpstr>
      <vt:lpstr>Example</vt:lpstr>
      <vt:lpstr>Works Cited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 of Botswana</dc:title>
  <dc:creator>Kyle Yamada</dc:creator>
  <cp:lastModifiedBy>admin</cp:lastModifiedBy>
  <cp:revision>23</cp:revision>
  <dcterms:created xsi:type="dcterms:W3CDTF">2017-04-06T19:51:01Z</dcterms:created>
  <dcterms:modified xsi:type="dcterms:W3CDTF">2017-04-06T19:53:16Z</dcterms:modified>
</cp:coreProperties>
</file>