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0" r:id="rId2"/>
    <p:sldId id="276" r:id="rId3"/>
    <p:sldId id="266" r:id="rId4"/>
    <p:sldId id="257" r:id="rId5"/>
    <p:sldId id="267" r:id="rId6"/>
    <p:sldId id="275" r:id="rId7"/>
    <p:sldId id="262" r:id="rId8"/>
    <p:sldId id="258" r:id="rId9"/>
    <p:sldId id="259" r:id="rId10"/>
    <p:sldId id="265" r:id="rId11"/>
    <p:sldId id="273" r:id="rId12"/>
    <p:sldId id="27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7117D-8AFE-B744-B0CB-C903D40A4091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F5825-AA76-0745-9DA3-057C6AEE78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6BDA0-DCBA-324C-96F1-EB02979A9108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26F39-89E0-E148-91F8-E3820C43E1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Need: Doc. Camera; Caleb’s NIGHT essay sheet; system</a:t>
            </a:r>
            <a:r>
              <a:rPr lang="en-US" baseline="0" dirty="0" smtClean="0"/>
              <a:t> for collecting writer’s inc. assignments.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C26F39-89E0-E148-91F8-E3820C43E14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BFF20A-6DCF-9848-AF75-1C2088E717C6}" type="slidenum">
              <a:rPr lang="en-US"/>
              <a:pPr/>
              <a:t>11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CBBE-28C9-A04C-B5C5-5CB34F07BBB9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B4560-418B-AE4B-82A0-93F2DEB2F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CBBE-28C9-A04C-B5C5-5CB34F07BBB9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B4560-418B-AE4B-82A0-93F2DEB2F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CBBE-28C9-A04C-B5C5-5CB34F07BBB9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B4560-418B-AE4B-82A0-93F2DEB2F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CBBE-28C9-A04C-B5C5-5CB34F07BBB9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B4560-418B-AE4B-82A0-93F2DEB2F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CBBE-28C9-A04C-B5C5-5CB34F07BBB9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B4560-418B-AE4B-82A0-93F2DEB2F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CBBE-28C9-A04C-B5C5-5CB34F07BBB9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B4560-418B-AE4B-82A0-93F2DEB2F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CBBE-28C9-A04C-B5C5-5CB34F07BBB9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B4560-418B-AE4B-82A0-93F2DEB2F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CBBE-28C9-A04C-B5C5-5CB34F07BBB9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B4560-418B-AE4B-82A0-93F2DEB2F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CBBE-28C9-A04C-B5C5-5CB34F07BBB9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B4560-418B-AE4B-82A0-93F2DEB2F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CBBE-28C9-A04C-B5C5-5CB34F07BBB9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B4560-418B-AE4B-82A0-93F2DEB2F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CBBE-28C9-A04C-B5C5-5CB34F07BBB9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B4560-418B-AE4B-82A0-93F2DEB2F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5CBBE-28C9-A04C-B5C5-5CB34F07BBB9}" type="datetimeFigureOut">
              <a:rPr lang="en-US" smtClean="0"/>
              <a:pPr/>
              <a:t>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B4560-418B-AE4B-82A0-93F2DEB2F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183"/>
            <a:ext cx="8229600" cy="1986785"/>
          </a:xfrm>
        </p:spPr>
        <p:txBody>
          <a:bodyPr>
            <a:normAutofit/>
          </a:bodyPr>
          <a:lstStyle/>
          <a:p>
            <a:r>
              <a:rPr lang="en-US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The Samurai’s Garden</a:t>
            </a:r>
            <a:br>
              <a:rPr lang="en-US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Shadow Box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98244"/>
            <a:ext cx="8229600" cy="36597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   Quote Guide and Personal Writing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Shadow Box and Writing are due Thursday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[Brackets]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Adding your own words to quotation to clarify (NOT change) author’s meaning.</a:t>
            </a:r>
          </a:p>
          <a:p>
            <a:r>
              <a:rPr lang="en-US" dirty="0" smtClean="0"/>
              <a:t>“He looked forward to the day …” (</a:t>
            </a:r>
            <a:r>
              <a:rPr lang="en-US" dirty="0" err="1" smtClean="0"/>
              <a:t>Ngugi</a:t>
            </a:r>
            <a:r>
              <a:rPr lang="en-US" dirty="0" smtClean="0"/>
              <a:t> 119).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Better: </a:t>
            </a:r>
          </a:p>
          <a:p>
            <a:r>
              <a:rPr lang="en-US" dirty="0" smtClean="0"/>
              <a:t>“He [</a:t>
            </a:r>
            <a:r>
              <a:rPr lang="en-US" dirty="0" err="1" smtClean="0"/>
              <a:t>Waiyaki</a:t>
            </a:r>
            <a:r>
              <a:rPr lang="en-US" dirty="0" smtClean="0"/>
              <a:t>] looked forward to the day…” (</a:t>
            </a:r>
            <a:r>
              <a:rPr lang="en-US" dirty="0" err="1" smtClean="0"/>
              <a:t>Ngugi</a:t>
            </a:r>
            <a:r>
              <a:rPr lang="en-US" dirty="0" smtClean="0"/>
              <a:t> 119).</a:t>
            </a:r>
          </a:p>
          <a:p>
            <a:r>
              <a:rPr lang="en-US" dirty="0" smtClean="0"/>
              <a:t>“[</a:t>
            </a:r>
            <a:r>
              <a:rPr lang="en-US" dirty="0" err="1" smtClean="0"/>
              <a:t>Waiyaki</a:t>
            </a:r>
            <a:r>
              <a:rPr lang="en-US" dirty="0" smtClean="0"/>
              <a:t>] looked forward to the day…” (119).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Quote TASK</a:t>
            </a:r>
            <a:endParaRPr lang="en-US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5029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    Ensure your personal writing includes at least two of the below quote integrations as shown in this packet.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2800" dirty="0" smtClean="0"/>
              <a:t>BRIDGED Quotes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2800" dirty="0" smtClean="0"/>
              <a:t>Quotes OVER 4 LINES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2800" dirty="0" smtClean="0"/>
              <a:t>INTRODUCING AUTHOR/PAGE #  PRIOR TO QUOTE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2800" dirty="0" smtClean="0"/>
              <a:t>[BRACKETS]: ADDING CLARIFYING WORDS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2800" dirty="0" smtClean="0"/>
              <a:t>PARTIAL QUOTES USING ELIPSES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Task: Write a personal response to the theme of your shadow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Start with </a:t>
            </a:r>
            <a:r>
              <a:rPr lang="en-US" dirty="0" smtClean="0"/>
              <a:t>a hook that draws reader’s interest into the theme and introduces big question.</a:t>
            </a:r>
          </a:p>
          <a:p>
            <a:r>
              <a:rPr lang="en-US" dirty="0" smtClean="0"/>
              <a:t>Body</a:t>
            </a:r>
            <a:r>
              <a:rPr lang="en-US" dirty="0" smtClean="0"/>
              <a:t>: </a:t>
            </a:r>
            <a:r>
              <a:rPr lang="en-US" dirty="0" smtClean="0"/>
              <a:t>One </a:t>
            </a:r>
            <a:r>
              <a:rPr lang="en-US" dirty="0" smtClean="0"/>
              <a:t>complete paragraph explains the author’s answer to the big question (use two quotes dynamically here)  AND your own answer/personal connection to the big question. Personal writing may use “I”. This is also where you can describe your artistic choices. </a:t>
            </a:r>
          </a:p>
          <a:p>
            <a:r>
              <a:rPr lang="en-US" dirty="0" smtClean="0"/>
              <a:t>One Concluding Sentence: End with purpose. </a:t>
            </a:r>
          </a:p>
          <a:p>
            <a:pPr>
              <a:buNone/>
            </a:pPr>
            <a:r>
              <a:rPr lang="en-US" dirty="0" smtClean="0"/>
              <a:t>(Total pages: 1- 1 ½ double spaced max!)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Big Question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is honor portrayed in society?</a:t>
            </a:r>
          </a:p>
          <a:p>
            <a:r>
              <a:rPr lang="en-US" dirty="0" smtClean="0"/>
              <a:t>How does nature heal body and mind? </a:t>
            </a:r>
          </a:p>
          <a:p>
            <a:r>
              <a:rPr lang="en-US" dirty="0" smtClean="0"/>
              <a:t>What are the traits that make friends feel like family?</a:t>
            </a:r>
          </a:p>
          <a:p>
            <a:r>
              <a:rPr lang="en-US" dirty="0" smtClean="0"/>
              <a:t>How does one find the sacred in nature</a:t>
            </a:r>
          </a:p>
          <a:p>
            <a:r>
              <a:rPr lang="en-US" dirty="0" smtClean="0"/>
              <a:t>Why must one spend time alone? </a:t>
            </a:r>
          </a:p>
          <a:p>
            <a:r>
              <a:rPr lang="en-US" dirty="0" smtClean="0"/>
              <a:t>How do teenagers express honor?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QUOTES 101: Formatting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2302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Option 1</a:t>
            </a:r>
          </a:p>
          <a:p>
            <a:r>
              <a:rPr lang="en-US" dirty="0" smtClean="0"/>
              <a:t>NO comma inside the citation</a:t>
            </a:r>
          </a:p>
          <a:p>
            <a:r>
              <a:rPr lang="en-US" dirty="0" smtClean="0"/>
              <a:t>Period AFTER the parentheses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“Every day he was becoming convinced of the need for unity between </a:t>
            </a:r>
            <a:r>
              <a:rPr lang="en-US" dirty="0" err="1" smtClean="0"/>
              <a:t>Kameno</a:t>
            </a:r>
            <a:r>
              <a:rPr lang="en-US" dirty="0" smtClean="0"/>
              <a:t> and </a:t>
            </a:r>
            <a:r>
              <a:rPr lang="en-US" dirty="0" err="1" smtClean="0"/>
              <a:t>Makuyu</a:t>
            </a:r>
            <a:r>
              <a:rPr lang="en-US" dirty="0" smtClean="0"/>
              <a:t>,” (</a:t>
            </a:r>
            <a:r>
              <a:rPr lang="en-US" dirty="0" err="1" smtClean="0"/>
              <a:t>Ngugi</a:t>
            </a:r>
            <a:r>
              <a:rPr lang="en-US" dirty="0" smtClean="0"/>
              <a:t> 91).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Ngugi</a:t>
            </a:r>
            <a:r>
              <a:rPr lang="en-US" dirty="0" smtClean="0"/>
              <a:t> remembers, “Every day he was becoming convinced of the need for unity between </a:t>
            </a:r>
            <a:r>
              <a:rPr lang="en-US" dirty="0" err="1" smtClean="0"/>
              <a:t>Kameno</a:t>
            </a:r>
            <a:r>
              <a:rPr lang="en-US" dirty="0" smtClean="0"/>
              <a:t> and </a:t>
            </a:r>
            <a:r>
              <a:rPr lang="en-US" dirty="0" err="1" smtClean="0"/>
              <a:t>Makuyu</a:t>
            </a:r>
            <a:r>
              <a:rPr lang="en-US" dirty="0" smtClean="0"/>
              <a:t>,” (91).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OR … Option 2</a:t>
            </a:r>
          </a:p>
          <a:p>
            <a:pPr>
              <a:buNone/>
            </a:pPr>
            <a:r>
              <a:rPr lang="en-US" dirty="0" smtClean="0"/>
              <a:t>* Page # &amp; author outside quotation</a:t>
            </a:r>
          </a:p>
          <a:p>
            <a:pPr>
              <a:buNone/>
            </a:pPr>
            <a:r>
              <a:rPr lang="en-US" dirty="0" smtClean="0"/>
              <a:t>On page 91, </a:t>
            </a:r>
            <a:r>
              <a:rPr lang="en-US" dirty="0" err="1" smtClean="0"/>
              <a:t>Ngugi</a:t>
            </a:r>
            <a:r>
              <a:rPr lang="en-US" dirty="0" smtClean="0"/>
              <a:t> writes, “Every day he was becoming convinced of the need for unity between </a:t>
            </a:r>
            <a:r>
              <a:rPr lang="en-US" dirty="0" err="1" smtClean="0"/>
              <a:t>Kameno</a:t>
            </a:r>
            <a:r>
              <a:rPr lang="en-US" dirty="0" smtClean="0"/>
              <a:t> and </a:t>
            </a:r>
            <a:r>
              <a:rPr lang="en-US" dirty="0" err="1" smtClean="0"/>
              <a:t>Makuyu</a:t>
            </a:r>
            <a:r>
              <a:rPr lang="en-US" dirty="0" smtClean="0"/>
              <a:t>.”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Remember: </a:t>
            </a:r>
            <a:b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No Quote Should Stand Alone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u="sng" dirty="0" smtClean="0"/>
              <a:t>Incorrect:</a:t>
            </a:r>
            <a:r>
              <a:rPr lang="en-US" dirty="0" smtClean="0"/>
              <a:t> Stephen admires </a:t>
            </a:r>
            <a:r>
              <a:rPr lang="en-US" dirty="0" err="1" smtClean="0"/>
              <a:t>Sachi</a:t>
            </a:r>
            <a:r>
              <a:rPr lang="en-US" dirty="0" smtClean="0"/>
              <a:t>. “Once again I was taken aback by the simplicity of her world--elegant and uncluttered,” (41). 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u="sng" dirty="0" smtClean="0"/>
              <a:t>Correct:</a:t>
            </a:r>
            <a:r>
              <a:rPr lang="en-US" dirty="0" smtClean="0"/>
              <a:t> Stephen admires </a:t>
            </a:r>
            <a:r>
              <a:rPr lang="en-US" dirty="0" err="1" smtClean="0"/>
              <a:t>Sachi’s</a:t>
            </a:r>
            <a:r>
              <a:rPr lang="en-US" dirty="0" smtClean="0"/>
              <a:t> way of life and writes “Once again I was taken aback by the simplicity of her world--elegant and uncluttered,” (41).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Context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9906"/>
          </a:xfrm>
        </p:spPr>
        <p:txBody>
          <a:bodyPr>
            <a:normAutofit/>
          </a:bodyPr>
          <a:lstStyle/>
          <a:p>
            <a:r>
              <a:rPr lang="en-US" dirty="0" smtClean="0"/>
              <a:t>Provide essential background information for your reader (imagine that to be an educated adult who has not read the book).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Kenzo</a:t>
            </a:r>
            <a:r>
              <a:rPr lang="en-US" dirty="0" smtClean="0"/>
              <a:t>, in a rare moment of rage, uttered words to </a:t>
            </a:r>
            <a:r>
              <a:rPr lang="en-US" dirty="0" err="1" smtClean="0"/>
              <a:t>Sachi</a:t>
            </a:r>
            <a:r>
              <a:rPr lang="en-US" dirty="0" smtClean="0"/>
              <a:t> that would prove not just detrimental to their relationship, but to their lives: “You really are a monster,” (</a:t>
            </a:r>
            <a:r>
              <a:rPr lang="en-US" dirty="0" err="1" smtClean="0"/>
              <a:t>Tsukiyama</a:t>
            </a:r>
            <a:r>
              <a:rPr lang="en-US" dirty="0" smtClean="0"/>
              <a:t> 67).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Quotes over 4 lines</a:t>
            </a:r>
            <a:br>
              <a:rPr lang="en-US" dirty="0" smtClean="0"/>
            </a:br>
            <a:r>
              <a:rPr lang="en-US" sz="3111" dirty="0" smtClean="0"/>
              <a:t>(Set up quote with colon, indent entire quote, no punctuation, page #, follow up analysis not indented)</a:t>
            </a:r>
            <a:endParaRPr lang="en-US" sz="311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444" y="2022419"/>
            <a:ext cx="7662333" cy="48355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     </a:t>
            </a:r>
            <a:r>
              <a:rPr lang="en-US" sz="2400" dirty="0" err="1" smtClean="0"/>
              <a:t>Tsukiyama’s</a:t>
            </a:r>
            <a:r>
              <a:rPr lang="en-US" sz="2400" dirty="0" smtClean="0"/>
              <a:t> passage of Stephen reflecting on the seasons provides insight into the changing of the plot:</a:t>
            </a:r>
          </a:p>
          <a:p>
            <a:pPr lvl="2">
              <a:buNone/>
            </a:pPr>
            <a:r>
              <a:rPr lang="en-US" dirty="0" smtClean="0"/>
              <a:t>   It has been much warmer the past few weeks. Since the day I saw </a:t>
            </a:r>
            <a:r>
              <a:rPr lang="en-US" dirty="0" err="1" smtClean="0"/>
              <a:t>Kieko</a:t>
            </a:r>
            <a:r>
              <a:rPr lang="en-US" dirty="0" smtClean="0"/>
              <a:t>, I’ve felt lighter. It’s as if the darkness of winter has lifted. Every day I can see spring arriving in the smallest ways (117).  </a:t>
            </a:r>
          </a:p>
          <a:p>
            <a:pPr lvl="1">
              <a:buNone/>
            </a:pPr>
            <a:r>
              <a:rPr lang="en-US" sz="2400" dirty="0" smtClean="0"/>
              <a:t>The changing winter into spring reveals how the  storyline is aligned with nature.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leave out part of a quotation, use ellipses (…) in the place of words you’ve removed. </a:t>
            </a:r>
          </a:p>
          <a:p>
            <a:r>
              <a:rPr lang="en-US" dirty="0" smtClean="0"/>
              <a:t>Make sure you DO NOT change the author’s meaning. </a:t>
            </a:r>
            <a:r>
              <a:rPr lang="en-US" dirty="0" err="1" smtClean="0">
                <a:sym typeface="Wingdings"/>
              </a:rPr>
              <a:t>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3932"/>
            <a:ext cx="8229600" cy="1143000"/>
          </a:xfrm>
        </p:spPr>
        <p:txBody>
          <a:bodyPr/>
          <a:lstStyle/>
          <a:p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Partial Quotations		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6932"/>
            <a:ext cx="8229600" cy="5126132"/>
          </a:xfrm>
        </p:spPr>
        <p:txBody>
          <a:bodyPr>
            <a:normAutofit/>
          </a:bodyPr>
          <a:lstStyle/>
          <a:p>
            <a:r>
              <a:rPr lang="en-US" dirty="0" smtClean="0"/>
              <a:t>Don’t use the </a:t>
            </a:r>
            <a:r>
              <a:rPr lang="en-US" u="sng" dirty="0" smtClean="0"/>
              <a:t>whole</a:t>
            </a:r>
            <a:r>
              <a:rPr lang="en-US" dirty="0" smtClean="0"/>
              <a:t> quote unless you need to.</a:t>
            </a:r>
          </a:p>
          <a:p>
            <a:pPr>
              <a:buNone/>
            </a:pPr>
            <a:r>
              <a:rPr lang="en-US" dirty="0" smtClean="0"/>
              <a:t>Whole: </a:t>
            </a:r>
          </a:p>
          <a:p>
            <a:pPr>
              <a:buNone/>
            </a:pPr>
            <a:r>
              <a:rPr lang="en-US" dirty="0" smtClean="0"/>
              <a:t>“He swung open the tall bamboo gate and stepped to the side, allowing me to enter first,” (</a:t>
            </a:r>
            <a:r>
              <a:rPr lang="en-US" dirty="0" err="1" smtClean="0"/>
              <a:t>Tsukiyama</a:t>
            </a:r>
            <a:r>
              <a:rPr lang="en-US" dirty="0" smtClean="0"/>
              <a:t> 40). </a:t>
            </a:r>
          </a:p>
          <a:p>
            <a:pPr>
              <a:buNone/>
            </a:pPr>
            <a:r>
              <a:rPr lang="en-US" dirty="0" smtClean="0"/>
              <a:t>Partial:</a:t>
            </a:r>
          </a:p>
          <a:p>
            <a:pPr>
              <a:buNone/>
            </a:pPr>
            <a:r>
              <a:rPr lang="en-US" dirty="0" smtClean="0"/>
              <a:t>Stephen recalls Matsu’s honor by journaling, “He [Matsu] swung open the tall bamboo gate…allowing me to enter first,” (</a:t>
            </a:r>
            <a:r>
              <a:rPr lang="en-US" dirty="0" err="1" smtClean="0"/>
              <a:t>Tsukiyama</a:t>
            </a:r>
            <a:r>
              <a:rPr lang="en-US" dirty="0" smtClean="0"/>
              <a:t> 40).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Bridging Quotes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“I’ve tried to paint again,” Stephen says trying to heal from the pain of </a:t>
            </a:r>
            <a:r>
              <a:rPr lang="en-US" dirty="0" err="1" smtClean="0"/>
              <a:t>Sachi’s</a:t>
            </a:r>
            <a:r>
              <a:rPr lang="en-US" dirty="0" smtClean="0"/>
              <a:t> sudden return to Yamaguchi, “but with little success,” (</a:t>
            </a:r>
            <a:r>
              <a:rPr lang="en-US" dirty="0" err="1" smtClean="0"/>
              <a:t>Tsukiyama</a:t>
            </a:r>
            <a:r>
              <a:rPr lang="en-US" dirty="0" smtClean="0"/>
              <a:t> 73).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 bridge quote is when you break up the quote with context in between.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3647</TotalTime>
  <Words>808</Words>
  <Application>Microsoft Macintosh PowerPoint</Application>
  <PresentationFormat>On-screen Show (4:3)</PresentationFormat>
  <Paragraphs>74</Paragraphs>
  <Slides>12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Samurai’s Garden Shadow Box</vt:lpstr>
      <vt:lpstr>Big Question</vt:lpstr>
      <vt:lpstr>QUOTES 101: Formatting</vt:lpstr>
      <vt:lpstr>Remember:  No Quote Should Stand Alone</vt:lpstr>
      <vt:lpstr>Context</vt:lpstr>
      <vt:lpstr>Quotes over 4 lines (Set up quote with colon, indent entire quote, no punctuation, page #, follow up analysis not indented)</vt:lpstr>
      <vt:lpstr>…</vt:lpstr>
      <vt:lpstr>Partial Quotations  </vt:lpstr>
      <vt:lpstr>Bridging Quotes</vt:lpstr>
      <vt:lpstr>[Brackets]</vt:lpstr>
      <vt:lpstr>Quote TASK</vt:lpstr>
      <vt:lpstr>Task: Write a personal response to the theme of your shadow box</vt:lpstr>
    </vt:vector>
  </TitlesOfParts>
  <Company>Eugene School District 4J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Eugene IHS</dc:creator>
  <cp:lastModifiedBy>admin</cp:lastModifiedBy>
  <cp:revision>52</cp:revision>
  <cp:lastPrinted>2017-02-06T20:14:08Z</cp:lastPrinted>
  <dcterms:created xsi:type="dcterms:W3CDTF">2017-02-07T21:36:53Z</dcterms:created>
  <dcterms:modified xsi:type="dcterms:W3CDTF">2017-02-07T21:37:57Z</dcterms:modified>
</cp:coreProperties>
</file>