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1" r:id="rId3"/>
    <p:sldId id="259" r:id="rId4"/>
    <p:sldId id="258" r:id="rId5"/>
    <p:sldId id="264" r:id="rId6"/>
    <p:sldId id="257" r:id="rId7"/>
    <p:sldId id="260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3897-FE51-BE4B-B351-908097D8DDBB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4421-C2AE-834F-9AD2-9C1021716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3897-FE51-BE4B-B351-908097D8DDBB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4421-C2AE-834F-9AD2-9C1021716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3897-FE51-BE4B-B351-908097D8DDBB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4421-C2AE-834F-9AD2-9C1021716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3897-FE51-BE4B-B351-908097D8DDBB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4421-C2AE-834F-9AD2-9C1021716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3897-FE51-BE4B-B351-908097D8DDBB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4421-C2AE-834F-9AD2-9C1021716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3897-FE51-BE4B-B351-908097D8DDBB}" type="datetimeFigureOut">
              <a:rPr lang="en-US" smtClean="0"/>
              <a:t>10/3/16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4421-C2AE-834F-9AD2-9C1021716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3897-FE51-BE4B-B351-908097D8DDBB}" type="datetimeFigureOut">
              <a:rPr lang="en-US" smtClean="0"/>
              <a:t>10/3/16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4421-C2AE-834F-9AD2-9C1021716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3897-FE51-BE4B-B351-908097D8DDBB}" type="datetimeFigureOut">
              <a:rPr lang="en-US" smtClean="0"/>
              <a:t>10/3/16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4421-C2AE-834F-9AD2-9C1021716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3897-FE51-BE4B-B351-908097D8DDBB}" type="datetimeFigureOut">
              <a:rPr lang="en-US" smtClean="0"/>
              <a:t>10/3/16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4421-C2AE-834F-9AD2-9C1021716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3897-FE51-BE4B-B351-908097D8DDBB}" type="datetimeFigureOut">
              <a:rPr lang="en-US" smtClean="0"/>
              <a:t>10/3/16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4421-C2AE-834F-9AD2-9C1021716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23897-FE51-BE4B-B351-908097D8DDBB}" type="datetimeFigureOut">
              <a:rPr lang="en-US" smtClean="0"/>
              <a:t>10/3/16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34421-C2AE-834F-9AD2-9C1021716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23897-FE51-BE4B-B351-908097D8DDBB}" type="datetimeFigureOut">
              <a:rPr lang="en-US" smtClean="0"/>
              <a:t>10/3/16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34421-C2AE-834F-9AD2-9C1021716E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50333"/>
            <a:ext cx="7772400" cy="1822803"/>
          </a:xfrm>
        </p:spPr>
        <p:txBody>
          <a:bodyPr/>
          <a:lstStyle/>
          <a:p>
            <a:r>
              <a:rPr lang="en-US" dirty="0" smtClean="0"/>
              <a:t>Sacred Symbols and Eternal Archetypes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th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322" y="2510367"/>
            <a:ext cx="3941233" cy="3941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Sacred Animals- World Wide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 </a:t>
            </a:r>
            <a:endParaRPr lang="en-US" dirty="0"/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534" y="1233311"/>
            <a:ext cx="3703637" cy="2920910"/>
          </a:xfrm>
          <a:prstGeom prst="rect">
            <a:avLst/>
          </a:prstGeom>
        </p:spPr>
      </p:pic>
      <p:pic>
        <p:nvPicPr>
          <p:cNvPr id="5" name="Picture 4" descr="th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534" y="4244181"/>
            <a:ext cx="3703637" cy="2350294"/>
          </a:xfrm>
          <a:prstGeom prst="rect">
            <a:avLst/>
          </a:prstGeom>
        </p:spPr>
      </p:pic>
      <p:pic>
        <p:nvPicPr>
          <p:cNvPr id="6" name="Picture 5" descr="t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2385" y="2067807"/>
            <a:ext cx="3544415" cy="4058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Ouroboros</a:t>
            </a:r>
            <a:endParaRPr lang="en-US" dirty="0"/>
          </a:p>
        </p:txBody>
      </p:sp>
      <p:pic>
        <p:nvPicPr>
          <p:cNvPr id="4" name="Content Placeholder 3" descr="th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9727" r="-3972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84133" cy="61741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Understanding Symbols and Archetypes helps us to deeper connect with literature. Remember, Literature allows us to connect to the Human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43689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th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8068" y="1600200"/>
            <a:ext cx="2943931" cy="3942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Cueva</a:t>
            </a:r>
            <a:r>
              <a:rPr lang="en-US" b="1" dirty="0" smtClean="0"/>
              <a:t> de </a:t>
            </a:r>
            <a:r>
              <a:rPr lang="en-US" b="1" dirty="0" err="1" smtClean="0"/>
              <a:t>las</a:t>
            </a:r>
            <a:r>
              <a:rPr lang="en-US" b="1" dirty="0" smtClean="0"/>
              <a:t> Manos, Argentina</a:t>
            </a:r>
            <a:br>
              <a:rPr lang="en-US" b="1" dirty="0" smtClean="0"/>
            </a:br>
            <a:r>
              <a:rPr lang="en-US" b="1" dirty="0" smtClean="0"/>
              <a:t>13,000-9,000 Years old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4" name="Content Placeholder 3" descr="th-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104" r="-8104"/>
          <a:stretch>
            <a:fillRect/>
          </a:stretch>
        </p:blipFill>
        <p:spPr>
          <a:xfrm>
            <a:off x="457200" y="1967089"/>
            <a:ext cx="82296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most common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7" y="1600200"/>
            <a:ext cx="4190999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 Circle/The </a:t>
            </a:r>
            <a:r>
              <a:rPr lang="en-US" dirty="0" err="1" smtClean="0"/>
              <a:t>Mandala</a:t>
            </a:r>
            <a:r>
              <a:rPr lang="en-US" dirty="0" smtClean="0"/>
              <a:t>- Symbolic of eternity, rebirth, continuity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Cosmic Tree- symbol of self; linking to earth and sky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2889" y="1417638"/>
            <a:ext cx="2367669" cy="2287409"/>
          </a:xfrm>
          <a:prstGeom prst="rect">
            <a:avLst/>
          </a:prstGeom>
        </p:spPr>
      </p:pic>
      <p:pic>
        <p:nvPicPr>
          <p:cNvPr id="5" name="Picture 4" descr="th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5444" y="4097834"/>
            <a:ext cx="4085344" cy="2299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Sacred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Dot</a:t>
            </a:r>
          </a:p>
          <a:p>
            <a:r>
              <a:rPr lang="en-US" dirty="0" smtClean="0"/>
              <a:t>Egg/Seeds</a:t>
            </a:r>
          </a:p>
          <a:p>
            <a:r>
              <a:rPr lang="en-US" dirty="0" smtClean="0"/>
              <a:t>Square</a:t>
            </a:r>
          </a:p>
          <a:p>
            <a:r>
              <a:rPr lang="en-US" dirty="0" smtClean="0"/>
              <a:t>Triangle</a:t>
            </a:r>
          </a:p>
          <a:p>
            <a:r>
              <a:rPr lang="en-US" dirty="0" smtClean="0"/>
              <a:t>Spiral</a:t>
            </a:r>
          </a:p>
          <a:p>
            <a:r>
              <a:rPr lang="en-US" dirty="0" smtClean="0"/>
              <a:t>Wheel</a:t>
            </a:r>
          </a:p>
          <a:p>
            <a:r>
              <a:rPr lang="en-US" dirty="0" smtClean="0"/>
              <a:t>Swerve/Snake</a:t>
            </a:r>
            <a:endParaRPr lang="en-US" dirty="0"/>
          </a:p>
        </p:txBody>
      </p:sp>
      <p:pic>
        <p:nvPicPr>
          <p:cNvPr id="4" name="Picture 3" descr="th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1355" y="1783644"/>
            <a:ext cx="4696179" cy="35221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Carl Jung 1875-1961</a:t>
            </a:r>
            <a:endParaRPr lang="en-US" dirty="0"/>
          </a:p>
        </p:txBody>
      </p:sp>
      <p:pic>
        <p:nvPicPr>
          <p:cNvPr id="6" name="Content Placeholder 5" descr="th-3.jpg"/>
          <p:cNvPicPr>
            <a:picLocks noGrp="1" noChangeAspect="1"/>
          </p:cNvPicPr>
          <p:nvPr>
            <p:ph idx="1"/>
          </p:nvPr>
        </p:nvPicPr>
        <p:blipFill>
          <a:blip r:embed="rId2"/>
          <a:srcRect t="-8507" b="-850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Archetypes and the Human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recognize that the “universal symbols common to many world religions are archetypal products of humankind’s “natural religious function” as described by Carl Jung. </a:t>
            </a:r>
          </a:p>
          <a:p>
            <a:endParaRPr lang="en-US" dirty="0" smtClean="0"/>
          </a:p>
          <a:p>
            <a:r>
              <a:rPr lang="en-US" dirty="0" smtClean="0"/>
              <a:t>Jung thought: Inherent in the individual human psyche is an ancient collective memory, in which humankind’s universal experience is symbolized by means of archetype (Gibson 13).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Joseph Campbell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“It has always been known [that] the prime function of mythology and rite, [is to] supply the symbols that move the human spirit forward.”</a:t>
            </a:r>
            <a:endParaRPr lang="en-US" dirty="0"/>
          </a:p>
        </p:txBody>
      </p:sp>
      <p:pic>
        <p:nvPicPr>
          <p:cNvPr id="4" name="Picture 3" descr="th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492" y="4007556"/>
            <a:ext cx="7287032" cy="1578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Aboriginal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Categories</a:t>
            </a:r>
          </a:p>
          <a:p>
            <a:pPr lvl="1"/>
            <a:r>
              <a:rPr lang="en-US" dirty="0" smtClean="0"/>
              <a:t>Those related to “The Dreaming”: </a:t>
            </a:r>
            <a:r>
              <a:rPr lang="en-US" dirty="0" err="1" smtClean="0"/>
              <a:t>wondijna</a:t>
            </a:r>
            <a:r>
              <a:rPr lang="en-US" dirty="0" smtClean="0"/>
              <a:t> (first beings, according to Aboriginal Australians)</a:t>
            </a:r>
          </a:p>
          <a:p>
            <a:pPr lvl="1"/>
            <a:r>
              <a:rPr lang="en-US" dirty="0" smtClean="0"/>
              <a:t>Those associated with the totemic ancestors: kangaroo, digging sticks, </a:t>
            </a:r>
            <a:r>
              <a:rPr lang="en-US" dirty="0" err="1" smtClean="0"/>
              <a:t>tjurnga</a:t>
            </a:r>
            <a:endParaRPr lang="en-US" dirty="0"/>
          </a:p>
        </p:txBody>
      </p:sp>
      <p:pic>
        <p:nvPicPr>
          <p:cNvPr id="4" name="Picture 3" descr="th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5027" y="4159249"/>
            <a:ext cx="3816267" cy="21484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Sacred Lands</a:t>
            </a:r>
            <a:endParaRPr lang="en-US" dirty="0"/>
          </a:p>
        </p:txBody>
      </p:sp>
      <p:pic>
        <p:nvPicPr>
          <p:cNvPr id="4" name="Content Placeholder 3" descr="th-4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412" r="-1841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234</Words>
  <Application>Microsoft Macintosh PowerPoint</Application>
  <PresentationFormat>On-screen Show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Sacred Symbols and Eternal Archetypes</vt:lpstr>
      <vt:lpstr>Cueva de las Manos, Argentina 13,000-9,000 Years old </vt:lpstr>
      <vt:lpstr>The two most common symbols</vt:lpstr>
      <vt:lpstr>Other Sacred Symbols</vt:lpstr>
      <vt:lpstr>Carl Jung 1875-1961</vt:lpstr>
      <vt:lpstr>Archetypes and the Human Condition</vt:lpstr>
      <vt:lpstr>Joseph Campbell</vt:lpstr>
      <vt:lpstr>Aboriginal Symbols</vt:lpstr>
      <vt:lpstr>Sacred Lands</vt:lpstr>
      <vt:lpstr>Sacred Animals- World Wide</vt:lpstr>
      <vt:lpstr>Ouroboros</vt:lpstr>
      <vt:lpstr>Understanding Symbols and Archetypes helps us to deeper connect with literature. Remember, Literature allows us to connect to the Human Condition</vt:lpstr>
      <vt:lpstr>Slide 13</vt:lpstr>
    </vt:vector>
  </TitlesOfParts>
  <Company>4j school district Eugene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Sacred Symbols and Eternal Archetypes</dc:title>
  <dc:creator>admin</dc:creator>
  <cp:lastModifiedBy>admin</cp:lastModifiedBy>
  <cp:revision>8</cp:revision>
  <dcterms:created xsi:type="dcterms:W3CDTF">2016-10-03T16:07:23Z</dcterms:created>
  <dcterms:modified xsi:type="dcterms:W3CDTF">2016-10-04T16:42:29Z</dcterms:modified>
</cp:coreProperties>
</file>