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notesMasterIdLst>
    <p:notesMasterId r:id="rId19"/>
  </p:notesMasterIdLst>
  <p:sldIdLst>
    <p:sldId id="271" r:id="rId2"/>
    <p:sldId id="256" r:id="rId3"/>
    <p:sldId id="264" r:id="rId4"/>
    <p:sldId id="265" r:id="rId5"/>
    <p:sldId id="263" r:id="rId6"/>
    <p:sldId id="266" r:id="rId7"/>
    <p:sldId id="272" r:id="rId8"/>
    <p:sldId id="270" r:id="rId9"/>
    <p:sldId id="267" r:id="rId10"/>
    <p:sldId id="262" r:id="rId11"/>
    <p:sldId id="259" r:id="rId12"/>
    <p:sldId id="268" r:id="rId13"/>
    <p:sldId id="257" r:id="rId14"/>
    <p:sldId id="258" r:id="rId15"/>
    <p:sldId id="260" r:id="rId16"/>
    <p:sldId id="27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E89E-1324-AD41-83A6-C75040DA87E6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C0382-B78A-C642-ABED-8F41EA2DD6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C0382-B78A-C642-ABED-8F41EA2DD6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C0382-B78A-C642-ABED-8F41EA2DD6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C0382-B78A-C642-ABED-8F41EA2DD6D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1F89-95F9-1C40-9B13-6AC075C330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D76B-1CC7-424C-8C7A-5265AE912ED9}" type="datetimeFigureOut">
              <a:rPr lang="en-US" smtClean="0"/>
              <a:pPr/>
              <a:t>10/20/16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HAWTHORNE Thursday!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REMINDER: IB forms are </a:t>
            </a:r>
            <a:r>
              <a:rPr lang="en-US" dirty="0" err="1" smtClean="0"/>
              <a:t>soooooo</a:t>
            </a:r>
            <a:r>
              <a:rPr lang="en-US" dirty="0" smtClean="0"/>
              <a:t> over due. </a:t>
            </a:r>
          </a:p>
          <a:p>
            <a:r>
              <a:rPr lang="en-US" dirty="0" smtClean="0"/>
              <a:t>Please have out your Hawthorne </a:t>
            </a:r>
            <a:r>
              <a:rPr lang="en-US" dirty="0" smtClean="0"/>
              <a:t>Packet and Scavenger Hunt from last class</a:t>
            </a:r>
          </a:p>
          <a:p>
            <a:r>
              <a:rPr lang="en-US" dirty="0" smtClean="0"/>
              <a:t>Turn in Story Boards if need be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Chiaroscuro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The juxtaposition/ arrangement/treatment of light and dark in a pictorial work of art, translates from Italian as light/clear + dark/obscure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Rembrandt use light and darkness to draw attention to certain people/objects in the painting.</a:t>
            </a:r>
          </a:p>
          <a:p>
            <a:r>
              <a:rPr lang="en-US" dirty="0" smtClean="0"/>
              <a:t> Why?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520700"/>
            <a:ext cx="51054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57069"/>
            <a:ext cx="7772400" cy="1470025"/>
          </a:xfrm>
        </p:spPr>
        <p:txBody>
          <a:bodyPr/>
          <a:lstStyle/>
          <a:p>
            <a:r>
              <a:rPr lang="en-US" dirty="0" smtClean="0"/>
              <a:t>“Philosopher in Meditation”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9900" y="2209800"/>
            <a:ext cx="566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69" y="2002689"/>
            <a:ext cx="5152948" cy="386471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“Joseph Accused by </a:t>
            </a:r>
            <a:r>
              <a:rPr lang="en-US" dirty="0" err="1" smtClean="0"/>
              <a:t>Potiphar’s</a:t>
            </a:r>
            <a:r>
              <a:rPr lang="en-US" dirty="0" smtClean="0"/>
              <a:t> Wife”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3502888"/>
            <a:ext cx="5576239" cy="23645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695" y="1438836"/>
            <a:ext cx="5611822" cy="556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Hawthorne’s Literary 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209800"/>
            <a:ext cx="4660900" cy="3657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Hester, in </a:t>
            </a:r>
            <a:r>
              <a:rPr lang="en-US" u="sng" dirty="0" smtClean="0"/>
              <a:t>The Scarlet Letter </a:t>
            </a:r>
            <a:r>
              <a:rPr lang="en-US" dirty="0" smtClean="0"/>
              <a:t>is described as "a black shadow emerging into the sunshine” (Hawthorn 49).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does Hawthorne “paint” this scene using words?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Scar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5913"/>
            <a:ext cx="4483100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vs. Mood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Tone is the author’s attitude toward a subject. </a:t>
            </a:r>
          </a:p>
          <a:p>
            <a:pPr>
              <a:buNone/>
            </a:pPr>
            <a:r>
              <a:rPr lang="en-US" b="1" dirty="0" smtClean="0"/>
              <a:t> Mood is the atmosphere of a piece of writing; mood is the emotions a selection arouses in a reader. </a:t>
            </a:r>
            <a:endParaRPr lang="en-US" b="1" smtClean="0"/>
          </a:p>
          <a:p>
            <a:pPr>
              <a:buNone/>
            </a:pPr>
            <a:r>
              <a:rPr lang="en-US" smtClean="0"/>
              <a:t>Some </a:t>
            </a:r>
            <a:r>
              <a:rPr lang="en-US" dirty="0" smtClean="0"/>
              <a:t>common mood descriptors are: desolate, relaxed, nightmarish, dreamy, peaceful, numb, nervous, angry, confident…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“</a:t>
            </a:r>
            <a:r>
              <a:rPr lang="en-US" dirty="0" smtClean="0"/>
              <a:t>The Minister’s Black Veil”</a:t>
            </a:r>
          </a:p>
          <a:p>
            <a:pPr lvl="1"/>
            <a:r>
              <a:rPr lang="en-US" dirty="0" smtClean="0"/>
              <a:t>Take</a:t>
            </a:r>
            <a:r>
              <a:rPr lang="en-US" dirty="0" smtClean="0"/>
              <a:t> </a:t>
            </a:r>
            <a:r>
              <a:rPr lang="en-US" dirty="0" err="1" smtClean="0"/>
              <a:t>LOTs</a:t>
            </a:r>
            <a:r>
              <a:rPr lang="en-US" dirty="0" smtClean="0"/>
              <a:t> of NOTES </a:t>
            </a:r>
            <a:r>
              <a:rPr lang="en-US" dirty="0" smtClean="0"/>
              <a:t>on the elements of Chiaroscuro and other Gothic style attributes you notice.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Paraphrase throughout</a:t>
            </a:r>
          </a:p>
          <a:p>
            <a:pPr lvl="1"/>
            <a:r>
              <a:rPr lang="en-US" dirty="0" smtClean="0"/>
              <a:t>Mark up your story with observations and interpretations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DUE </a:t>
            </a:r>
            <a:r>
              <a:rPr lang="en-US" smtClean="0"/>
              <a:t>Next Class </a:t>
            </a:r>
            <a:endParaRPr lang="en-US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564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Literature and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779" y="3850600"/>
            <a:ext cx="7322245" cy="1994845"/>
          </a:xfrm>
        </p:spPr>
        <p:txBody>
          <a:bodyPr/>
          <a:lstStyle/>
          <a:p>
            <a:r>
              <a:rPr lang="en-US" dirty="0" smtClean="0"/>
              <a:t>NOTES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Romanticism- 1700s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1442"/>
            <a:ext cx="7770813" cy="4302042"/>
          </a:xfrm>
        </p:spPr>
        <p:txBody>
          <a:bodyPr>
            <a:normAutofit/>
          </a:bodyPr>
          <a:lstStyle/>
          <a:p>
            <a:r>
              <a:rPr lang="en-US" dirty="0" smtClean="0"/>
              <a:t>Imagination and emotion are more important than reason and formal rules</a:t>
            </a:r>
          </a:p>
          <a:p>
            <a:r>
              <a:rPr lang="en-US" dirty="0" smtClean="0"/>
              <a:t>Romantic literature tends to emphasize a love of nature, a respect for primitivism, and a valuing of the common, "natural" man.</a:t>
            </a:r>
          </a:p>
          <a:p>
            <a:r>
              <a:rPr lang="en-US" dirty="0" smtClean="0"/>
              <a:t>Romantics idealize country life and believe that many of the ills of society are a result of urbanization.</a:t>
            </a:r>
          </a:p>
          <a:p>
            <a:r>
              <a:rPr lang="en-US" dirty="0" smtClean="0"/>
              <a:t>Powerful love; unreturned love; rival suitors; lovers parted; father disapproval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3846" r="-23846"/>
          <a:stretch>
            <a:fillRect/>
          </a:stretch>
        </p:blipFill>
        <p:spPr>
          <a:xfrm>
            <a:off x="2668323" y="3200400"/>
            <a:ext cx="7770813" cy="3657600"/>
          </a:xfrm>
        </p:spPr>
      </p:pic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236"/>
            <a:ext cx="5619750" cy="3147060"/>
          </a:xfrm>
          <a:prstGeom prst="rect">
            <a:avLst/>
          </a:prstGeom>
        </p:spPr>
      </p:pic>
      <p:pic>
        <p:nvPicPr>
          <p:cNvPr id="6" name="Picture 5" descr="images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50" y="0"/>
            <a:ext cx="3524250" cy="3244846"/>
          </a:xfrm>
          <a:prstGeom prst="rect">
            <a:avLst/>
          </a:prstGeom>
        </p:spPr>
      </p:pic>
      <p:pic>
        <p:nvPicPr>
          <p:cNvPr id="7" name="Picture 6" descr="images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00400"/>
            <a:ext cx="3986581" cy="378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236"/>
            <a:ext cx="9144000" cy="1371600"/>
          </a:xfrm>
        </p:spPr>
        <p:txBody>
          <a:bodyPr/>
          <a:lstStyle/>
          <a:p>
            <a:r>
              <a:rPr lang="en-US" dirty="0" smtClean="0"/>
              <a:t>From Romantic to Gothic Literature: 1764-1890s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98" y="1801156"/>
            <a:ext cx="8923702" cy="50568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combines horror and romance</a:t>
            </a:r>
          </a:p>
          <a:p>
            <a:r>
              <a:rPr lang="en-US" dirty="0" smtClean="0"/>
              <a:t>ruined buildings/castles ; sinister or melancholy, </a:t>
            </a:r>
          </a:p>
          <a:p>
            <a:r>
              <a:rPr lang="en-US" dirty="0" smtClean="0"/>
              <a:t>shadows, a beam of moonlight in the blackness, a flickering candle, or the only source of light failing; chiaroscuro </a:t>
            </a:r>
          </a:p>
          <a:p>
            <a:r>
              <a:rPr lang="en-US" dirty="0" smtClean="0"/>
              <a:t>extreme landscapes and weather, like rugged mountains, thick forests, or ice</a:t>
            </a:r>
          </a:p>
          <a:p>
            <a:r>
              <a:rPr lang="en-US" dirty="0" smtClean="0"/>
              <a:t>magic, supernatural manifestations</a:t>
            </a:r>
          </a:p>
          <a:p>
            <a:r>
              <a:rPr lang="en-US" dirty="0" smtClean="0"/>
              <a:t>a passion-driven, willful villain-hero or villain </a:t>
            </a:r>
          </a:p>
          <a:p>
            <a:r>
              <a:rPr lang="en-US" dirty="0" smtClean="0"/>
              <a:t>a curious heroine with a tendency to faint and a need to be rescued</a:t>
            </a:r>
          </a:p>
          <a:p>
            <a:r>
              <a:rPr lang="en-US" dirty="0" smtClean="0"/>
              <a:t>a hero whose true identity is revealed by the end of the novel, </a:t>
            </a:r>
          </a:p>
          <a:p>
            <a:r>
              <a:rPr lang="en-US" dirty="0" smtClean="0"/>
              <a:t>horrifying (or terrifying) events or the threat of such happenings.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618" y="3789791"/>
            <a:ext cx="4963382" cy="3068209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36"/>
            <a:ext cx="4639252" cy="3480949"/>
          </a:xfrm>
          <a:prstGeom prst="rect">
            <a:avLst/>
          </a:prstGeom>
        </p:spPr>
      </p:pic>
      <p:pic>
        <p:nvPicPr>
          <p:cNvPr id="8" name="Content Placeholder 7" descr="images-2.jpg"/>
          <p:cNvPicPr>
            <a:picLocks noGrp="1" noChangeAspect="1"/>
          </p:cNvPicPr>
          <p:nvPr>
            <p:ph idx="1"/>
          </p:nvPr>
        </p:nvPicPr>
        <p:blipFill>
          <a:blip r:embed="rId4"/>
          <a:srcRect l="-41304" r="-41304"/>
          <a:stretch>
            <a:fillRect/>
          </a:stretch>
        </p:blipFill>
        <p:spPr>
          <a:xfrm>
            <a:off x="-1283463" y="3714123"/>
            <a:ext cx="6787061" cy="3194564"/>
          </a:xfr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252" y="67236"/>
            <a:ext cx="4504748" cy="3036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Birthmark Questions”</a:t>
            </a:r>
            <a:br>
              <a:rPr lang="en-US" dirty="0" smtClean="0"/>
            </a:br>
            <a:r>
              <a:rPr lang="en-US" sz="3200" dirty="0" smtClean="0"/>
              <a:t>(annotate answers in your packet)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How is the birthmark on Georgiana “…the symbol of his wife’s liability to sin…(302)”, for Aylmer?</a:t>
            </a:r>
          </a:p>
          <a:p>
            <a:r>
              <a:rPr lang="en-US" dirty="0" smtClean="0"/>
              <a:t>2. Where do we see proof of the Puritan element in this story? Where do we see proof of the Gothic element? (review Gothic notes if needed)</a:t>
            </a:r>
          </a:p>
          <a:p>
            <a:r>
              <a:rPr lang="en-US" dirty="0" smtClean="0"/>
              <a:t>3. What is the moral of the story? Where do we see it come up (not just in the conclusion, but in the foreshadowing seen throughout as well).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Minute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see?</a:t>
            </a:r>
            <a:endParaRPr lang="en-US" dirty="0"/>
          </a:p>
        </p:txBody>
      </p:sp>
      <p:pic>
        <p:nvPicPr>
          <p:cNvPr id="4" name="Picture 4" descr="Fuseli’s The Nightmar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-34526" r="-34526"/>
          <a:stretch>
            <a:fillRect/>
          </a:stretch>
        </p:blipFill>
        <p:spPr bwMode="auto">
          <a:xfrm>
            <a:off x="-115108" y="2253585"/>
            <a:ext cx="9259108" cy="435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2014</TotalTime>
  <Words>545</Words>
  <Application>Microsoft Macintosh PowerPoint</Application>
  <PresentationFormat>On-screen Show (4:3)</PresentationFormat>
  <Paragraphs>54</Paragraphs>
  <Slides>17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Folio</vt:lpstr>
      <vt:lpstr>HAPPY HAWTHORNE Thursday!</vt:lpstr>
      <vt:lpstr>Literature and Art</vt:lpstr>
      <vt:lpstr>Romanticism- 1700s </vt:lpstr>
      <vt:lpstr>Slide 4</vt:lpstr>
      <vt:lpstr>From Romantic to Gothic Literature: 1764-1890s</vt:lpstr>
      <vt:lpstr>Slide 6</vt:lpstr>
      <vt:lpstr>“The Birthmark Questions” (annotate answers in your packet)</vt:lpstr>
      <vt:lpstr>1 Minute List</vt:lpstr>
      <vt:lpstr>What do you see?</vt:lpstr>
      <vt:lpstr>Chiaroscuro</vt:lpstr>
      <vt:lpstr>Duality continued…</vt:lpstr>
      <vt:lpstr>Slide 12</vt:lpstr>
      <vt:lpstr>“Philosopher in Meditation”</vt:lpstr>
      <vt:lpstr>“Joseph Accused by Potiphar’s Wife”</vt:lpstr>
      <vt:lpstr>Hawthorne’s Literary  Characterization</vt:lpstr>
      <vt:lpstr>Tone vs. Mood</vt:lpstr>
      <vt:lpstr>HOMEWORK</vt:lpstr>
    </vt:vector>
  </TitlesOfParts>
  <Company>Eugene International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Chiaroscuro:  the arrangement/treatment of light and dark in a pictorial work of art, translates from Italian as light/clear + dark/obscure</dc:title>
  <dc:creator>Emily Gerrity</dc:creator>
  <cp:lastModifiedBy>admin</cp:lastModifiedBy>
  <cp:revision>26</cp:revision>
  <dcterms:created xsi:type="dcterms:W3CDTF">2016-10-20T14:46:50Z</dcterms:created>
  <dcterms:modified xsi:type="dcterms:W3CDTF">2016-10-20T15:05:16Z</dcterms:modified>
</cp:coreProperties>
</file>