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76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3E44B1D-D81D-8F43-B8D5-1719F72A2F0D}" type="datetimeFigureOut">
              <a:rPr lang="en-US" smtClean="0"/>
              <a:pPr/>
              <a:t>11/18/19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2A5C440-E1F8-C54B-BA33-DE2BA2CE968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E44B1D-D81D-8F43-B8D5-1719F72A2F0D}" type="datetimeFigureOut">
              <a:rPr lang="en-US" smtClean="0"/>
              <a:pPr/>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E44B1D-D81D-8F43-B8D5-1719F72A2F0D}" type="datetimeFigureOut">
              <a:rPr lang="en-US" smtClean="0"/>
              <a:pPr/>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E44B1D-D81D-8F43-B8D5-1719F72A2F0D}" type="datetimeFigureOut">
              <a:rPr lang="en-US" smtClean="0"/>
              <a:pPr/>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E44B1D-D81D-8F43-B8D5-1719F72A2F0D}" type="datetimeFigureOut">
              <a:rPr lang="en-US" smtClean="0"/>
              <a:pPr/>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2A5C440-E1F8-C54B-BA33-DE2BA2CE96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E44B1D-D81D-8F43-B8D5-1719F72A2F0D}" type="datetimeFigureOut">
              <a:rPr lang="en-US" smtClean="0"/>
              <a:pPr/>
              <a:t>11/18/19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E44B1D-D81D-8F43-B8D5-1719F72A2F0D}" type="datetimeFigureOut">
              <a:rPr lang="en-US" smtClean="0"/>
              <a:pPr/>
              <a:t>11/18/19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E44B1D-D81D-8F43-B8D5-1719F72A2F0D}" type="datetimeFigureOut">
              <a:rPr lang="en-US" smtClean="0"/>
              <a:pPr/>
              <a:t>11/18/19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44B1D-D81D-8F43-B8D5-1719F72A2F0D}" type="datetimeFigureOut">
              <a:rPr lang="en-US" smtClean="0"/>
              <a:pPr/>
              <a:t>11/18/19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E44B1D-D81D-8F43-B8D5-1719F72A2F0D}" type="datetimeFigureOut">
              <a:rPr lang="en-US" smtClean="0"/>
              <a:pPr/>
              <a:t>11/18/19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E44B1D-D81D-8F43-B8D5-1719F72A2F0D}" type="datetimeFigureOut">
              <a:rPr lang="en-US" smtClean="0"/>
              <a:pPr/>
              <a:t>11/18/19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5C440-E1F8-C54B-BA33-DE2BA2CE96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3E44B1D-D81D-8F43-B8D5-1719F72A2F0D}" type="datetimeFigureOut">
              <a:rPr lang="en-US" smtClean="0"/>
              <a:pPr/>
              <a:t>11/18/19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2A5C440-E1F8-C54B-BA33-DE2BA2CE968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Beloved</a:t>
            </a:r>
            <a:endParaRPr lang="en-US" dirty="0"/>
          </a:p>
        </p:txBody>
      </p:sp>
      <p:sp>
        <p:nvSpPr>
          <p:cNvPr id="3" name="Subtitle 2"/>
          <p:cNvSpPr>
            <a:spLocks noGrp="1"/>
          </p:cNvSpPr>
          <p:nvPr>
            <p:ph type="subTitle" idx="1"/>
          </p:nvPr>
        </p:nvSpPr>
        <p:spPr/>
        <p:txBody>
          <a:bodyPr/>
          <a:lstStyle/>
          <a:p>
            <a:r>
              <a:rPr lang="en-US" dirty="0" smtClean="0"/>
              <a:t>By Toni Morrison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Sixty million and more…</a:t>
            </a:r>
            <a:endParaRPr lang="en-US" dirty="0"/>
          </a:p>
        </p:txBody>
      </p:sp>
      <p:sp>
        <p:nvSpPr>
          <p:cNvPr id="3" name="Content Placeholder 2"/>
          <p:cNvSpPr>
            <a:spLocks noGrp="1"/>
          </p:cNvSpPr>
          <p:nvPr>
            <p:ph idx="1"/>
          </p:nvPr>
        </p:nvSpPr>
        <p:spPr/>
        <p:txBody>
          <a:bodyPr/>
          <a:lstStyle/>
          <a:p>
            <a:r>
              <a:rPr lang="en-US" dirty="0" smtClean="0"/>
              <a:t>What is this number a reference to?</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Passage</a:t>
            </a:r>
            <a:endParaRPr lang="en-US" dirty="0"/>
          </a:p>
        </p:txBody>
      </p:sp>
      <p:pic>
        <p:nvPicPr>
          <p:cNvPr id="4" name="Content Placeholder 3" descr="The+Middle+Passage.jpg"/>
          <p:cNvPicPr>
            <a:picLocks noGrp="1" noChangeAspect="1"/>
          </p:cNvPicPr>
          <p:nvPr>
            <p:ph idx="1"/>
          </p:nvPr>
        </p:nvPicPr>
        <p:blipFill>
          <a:blip r:embed="rId2"/>
          <a:srcRect l="-15543" r="-15543"/>
          <a:stretch>
            <a:fillRect/>
          </a:stretch>
        </p:blipFill>
        <p:spPr>
          <a:xfrm>
            <a:off x="-146572" y="1188449"/>
            <a:ext cx="9290572" cy="5316272"/>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Images of slave ships from Middle Passage</a:t>
            </a:r>
            <a:endParaRPr lang="en-US" dirty="0"/>
          </a:p>
        </p:txBody>
      </p:sp>
      <p:pic>
        <p:nvPicPr>
          <p:cNvPr id="7" name="Content Placeholder 6" descr="middle-passage.jpg"/>
          <p:cNvPicPr>
            <a:picLocks noGrp="1" noChangeAspect="1"/>
          </p:cNvPicPr>
          <p:nvPr>
            <p:ph idx="1"/>
          </p:nvPr>
        </p:nvPicPr>
        <p:blipFill>
          <a:blip r:embed="rId2"/>
          <a:srcRect l="-6512" r="-6512"/>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slave ships</a:t>
            </a:r>
            <a:endParaRPr lang="en-US" dirty="0"/>
          </a:p>
        </p:txBody>
      </p:sp>
      <p:pic>
        <p:nvPicPr>
          <p:cNvPr id="4" name="Content Placeholder 3" descr="maxresdefault.jpg"/>
          <p:cNvPicPr>
            <a:picLocks noGrp="1" noChangeAspect="1"/>
          </p:cNvPicPr>
          <p:nvPr>
            <p:ph idx="1"/>
          </p:nvPr>
        </p:nvPicPr>
        <p:blipFill>
          <a:blip r:embed="rId2"/>
          <a:srcRect t="-857" b="-857"/>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Dedication of the novel</a:t>
            </a:r>
            <a:endParaRPr lang="en-US" dirty="0"/>
          </a:p>
        </p:txBody>
      </p:sp>
      <p:sp>
        <p:nvSpPr>
          <p:cNvPr id="3" name="Content Placeholder 2"/>
          <p:cNvSpPr>
            <a:spLocks noGrp="1"/>
          </p:cNvSpPr>
          <p:nvPr>
            <p:ph idx="1"/>
          </p:nvPr>
        </p:nvSpPr>
        <p:spPr/>
        <p:txBody>
          <a:bodyPr/>
          <a:lstStyle/>
          <a:p>
            <a:r>
              <a:rPr lang="en-US" dirty="0" smtClean="0"/>
              <a:t>Why do you think Morrison chooses to dedicate this novel to the “60 million and more”?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Chokecherry Tree</a:t>
            </a:r>
            <a:endParaRPr lang="en-US" dirty="0"/>
          </a:p>
        </p:txBody>
      </p:sp>
      <p:pic>
        <p:nvPicPr>
          <p:cNvPr id="4" name="Content Placeholder 3" descr="chokecherry-tree.png"/>
          <p:cNvPicPr>
            <a:picLocks noGrp="1" noChangeAspect="1"/>
          </p:cNvPicPr>
          <p:nvPr>
            <p:ph idx="1"/>
          </p:nvPr>
        </p:nvPicPr>
        <p:blipFill>
          <a:blip r:embed="rId2"/>
          <a:srcRect l="-56008" r="-56008"/>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as scars</a:t>
            </a:r>
            <a:endParaRPr lang="en-US" dirty="0"/>
          </a:p>
        </p:txBody>
      </p:sp>
      <p:pic>
        <p:nvPicPr>
          <p:cNvPr id="4" name="Content Placeholder 3" descr="beloved_by_hauntingelevator-d4t1cof.jpg"/>
          <p:cNvPicPr>
            <a:picLocks noGrp="1" noChangeAspect="1"/>
          </p:cNvPicPr>
          <p:nvPr>
            <p:ph idx="1"/>
          </p:nvPr>
        </p:nvPicPr>
        <p:blipFill>
          <a:blip r:embed="rId2"/>
          <a:srcRect l="-66521" r="-66521"/>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a:t>
            </a:r>
            <a:endParaRPr lang="en-US" dirty="0"/>
          </a:p>
        </p:txBody>
      </p:sp>
      <p:pic>
        <p:nvPicPr>
          <p:cNvPr id="4" name="Content Placeholder 3" descr="M_toni_morrison_theironwriter_com.jpeg"/>
          <p:cNvPicPr>
            <a:picLocks noGrp="1" noChangeAspect="1"/>
          </p:cNvPicPr>
          <p:nvPr>
            <p:ph sz="half" idx="1"/>
          </p:nvPr>
        </p:nvPicPr>
        <p:blipFill>
          <a:blip r:embed="rId2"/>
          <a:srcRect l="-6544" r="-6544"/>
          <a:stretch>
            <a:fillRect/>
          </a:stretch>
        </p:blipFill>
        <p:spPr/>
      </p:pic>
      <p:sp>
        <p:nvSpPr>
          <p:cNvPr id="7" name="Content Placeholder 6"/>
          <p:cNvSpPr>
            <a:spLocks noGrp="1"/>
          </p:cNvSpPr>
          <p:nvPr>
            <p:ph sz="half" idx="2"/>
          </p:nvPr>
        </p:nvSpPr>
        <p:spPr/>
        <p:txBody>
          <a:bodyPr>
            <a:normAutofit fontScale="92500" lnSpcReduction="10000"/>
          </a:bodyPr>
          <a:lstStyle/>
          <a:p>
            <a:r>
              <a:rPr lang="en-US" dirty="0" smtClean="0"/>
              <a:t>Born in Loraine, OH in 1933; </a:t>
            </a:r>
            <a:r>
              <a:rPr lang="en-US" smtClean="0"/>
              <a:t>Died August 2019</a:t>
            </a:r>
          </a:p>
          <a:p>
            <a:r>
              <a:rPr lang="en-US" dirty="0" smtClean="0"/>
              <a:t>Earned a B.A. from Howard University in 1953 and an M.A. from Cornell University in 1955</a:t>
            </a:r>
          </a:p>
          <a:p>
            <a:r>
              <a:rPr lang="en-US" dirty="0" smtClean="0"/>
              <a:t>Taught at various universities, including Texas Southern, Howard, NYU, and Princeton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 Morrison</a:t>
            </a:r>
            <a:endParaRPr lang="en-US" dirty="0"/>
          </a:p>
        </p:txBody>
      </p:sp>
      <p:sp>
        <p:nvSpPr>
          <p:cNvPr id="3" name="Content Placeholder 2"/>
          <p:cNvSpPr>
            <a:spLocks noGrp="1"/>
          </p:cNvSpPr>
          <p:nvPr>
            <p:ph sz="half" idx="1"/>
          </p:nvPr>
        </p:nvSpPr>
        <p:spPr/>
        <p:txBody>
          <a:bodyPr>
            <a:normAutofit/>
          </a:bodyPr>
          <a:lstStyle/>
          <a:p>
            <a:r>
              <a:rPr lang="en-US" dirty="0" smtClean="0"/>
              <a:t>Became a fiction writer in 1970 with publication of her first novel, </a:t>
            </a:r>
            <a:r>
              <a:rPr lang="en-US" i="1" dirty="0" smtClean="0"/>
              <a:t>The Bluest Eye</a:t>
            </a:r>
          </a:p>
          <a:p>
            <a:r>
              <a:rPr lang="en-US" dirty="0" smtClean="0"/>
              <a:t>Other notable works include:</a:t>
            </a:r>
          </a:p>
          <a:p>
            <a:r>
              <a:rPr lang="en-US" i="1" dirty="0" smtClean="0"/>
              <a:t>Song of Solomon</a:t>
            </a:r>
          </a:p>
          <a:p>
            <a:r>
              <a:rPr lang="en-US" i="1" dirty="0" err="1" smtClean="0"/>
              <a:t>Sula</a:t>
            </a:r>
            <a:endParaRPr lang="en-US" i="1" dirty="0" smtClean="0"/>
          </a:p>
          <a:p>
            <a:r>
              <a:rPr lang="en-US" i="1" dirty="0" smtClean="0"/>
              <a:t>Jazz</a:t>
            </a:r>
          </a:p>
          <a:p>
            <a:r>
              <a:rPr lang="en-US" i="1" dirty="0" smtClean="0"/>
              <a:t>Home</a:t>
            </a:r>
          </a:p>
        </p:txBody>
      </p:sp>
      <p:pic>
        <p:nvPicPr>
          <p:cNvPr id="5" name="Content Placeholder 4" descr="Morrison-for-BLOG-Timothy-Greenfield-Saunders1.jpg"/>
          <p:cNvPicPr>
            <a:picLocks noGrp="1" noChangeAspect="1"/>
          </p:cNvPicPr>
          <p:nvPr>
            <p:ph sz="half" idx="2"/>
          </p:nvPr>
        </p:nvPicPr>
        <p:blipFill>
          <a:blip r:embed="rId2"/>
          <a:srcRect l="-5639" r="-5639"/>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as a Writer</a:t>
            </a:r>
            <a:endParaRPr lang="en-US" dirty="0"/>
          </a:p>
        </p:txBody>
      </p:sp>
      <p:pic>
        <p:nvPicPr>
          <p:cNvPr id="5" name="Content Placeholder 4" descr="toni-morrison-4-638.jpg"/>
          <p:cNvPicPr>
            <a:picLocks noGrp="1" noChangeAspect="1"/>
          </p:cNvPicPr>
          <p:nvPr>
            <p:ph idx="1"/>
          </p:nvPr>
        </p:nvPicPr>
        <p:blipFill>
          <a:blip r:embed="rId2"/>
          <a:srcRect t="-840" b="-840"/>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Morrison as Writer</a:t>
            </a:r>
            <a:endParaRPr lang="en-US" dirty="0"/>
          </a:p>
        </p:txBody>
      </p:sp>
      <p:sp>
        <p:nvSpPr>
          <p:cNvPr id="3" name="Content Placeholder 2"/>
          <p:cNvSpPr>
            <a:spLocks noGrp="1"/>
          </p:cNvSpPr>
          <p:nvPr>
            <p:ph idx="1"/>
          </p:nvPr>
        </p:nvSpPr>
        <p:spPr/>
        <p:txBody>
          <a:bodyPr/>
          <a:lstStyle/>
          <a:p>
            <a:r>
              <a:rPr lang="en-US" dirty="0" smtClean="0"/>
              <a:t>Known for her honest, often brutal, examination of the Black experience, particularly the Black female experience</a:t>
            </a:r>
          </a:p>
          <a:p>
            <a:r>
              <a:rPr lang="en-US" dirty="0" smtClean="0"/>
              <a:t>Also known for her portrayals of the Black community, both positive and negative</a:t>
            </a:r>
          </a:p>
          <a:p>
            <a:r>
              <a:rPr lang="en-US" dirty="0" smtClean="0"/>
              <a:t>Blends myth, folktale, poetry, and fantasy into your stories– creates an almost surreal quality to everyday people and events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video…</a:t>
            </a:r>
            <a:endParaRPr lang="en-US" dirty="0"/>
          </a:p>
        </p:txBody>
      </p:sp>
      <p:sp>
        <p:nvSpPr>
          <p:cNvPr id="3" name="Content Placeholder 2"/>
          <p:cNvSpPr>
            <a:spLocks noGrp="1"/>
          </p:cNvSpPr>
          <p:nvPr>
            <p:ph idx="1"/>
          </p:nvPr>
        </p:nvSpPr>
        <p:spPr/>
        <p:txBody>
          <a:bodyPr/>
          <a:lstStyle/>
          <a:p>
            <a:r>
              <a:rPr lang="en-US" dirty="0" smtClean="0"/>
              <a:t>https://</a:t>
            </a:r>
            <a:r>
              <a:rPr lang="en-US" dirty="0" err="1" smtClean="0"/>
              <a:t>www.youtube</a:t>
            </a:r>
            <a:r>
              <a:rPr lang="en-US"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the introduction to </a:t>
            </a:r>
            <a:r>
              <a:rPr lang="en-US" i="1" dirty="0" smtClean="0"/>
              <a:t>Beloved</a:t>
            </a:r>
            <a:r>
              <a:rPr lang="en-US" dirty="0" smtClean="0"/>
              <a:t>…</a:t>
            </a:r>
            <a:endParaRPr lang="en-US" dirty="0"/>
          </a:p>
        </p:txBody>
      </p:sp>
      <p:sp>
        <p:nvSpPr>
          <p:cNvPr id="5" name="Content Placeholder 4"/>
          <p:cNvSpPr>
            <a:spLocks noGrp="1"/>
          </p:cNvSpPr>
          <p:nvPr>
            <p:ph idx="1"/>
          </p:nvPr>
        </p:nvSpPr>
        <p:spPr/>
        <p:txBody>
          <a:bodyPr/>
          <a:lstStyle/>
          <a:p>
            <a:r>
              <a:rPr lang="en-US" dirty="0" smtClean="0"/>
              <a:t>“[Margaret Garner] became a cause </a:t>
            </a:r>
            <a:r>
              <a:rPr lang="en-US" dirty="0" err="1" smtClean="0"/>
              <a:t>celebre</a:t>
            </a:r>
            <a:r>
              <a:rPr lang="en-US" dirty="0" smtClean="0"/>
              <a:t> in the fight against the Fugitive Slave Laws, which mandated the return of escapees to their owners. Her sanity and lack of repentance caught the attention of abolitionists as well as newspapers. She was certainly single-minded and, judging by her comments, she had the intellect, the ferocity, and the willingness to risk everything for what was to her the necessity of freedom.”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the introduction to </a:t>
            </a:r>
            <a:r>
              <a:rPr lang="en-US" i="1" dirty="0" smtClean="0"/>
              <a:t>Beloved</a:t>
            </a:r>
            <a:r>
              <a:rPr lang="en-US" dirty="0" smtClean="0"/>
              <a:t>…</a:t>
            </a:r>
            <a:endParaRPr lang="en-US" dirty="0"/>
          </a:p>
        </p:txBody>
      </p:sp>
      <p:sp>
        <p:nvSpPr>
          <p:cNvPr id="3" name="Content Placeholder 2"/>
          <p:cNvSpPr>
            <a:spLocks noGrp="1"/>
          </p:cNvSpPr>
          <p:nvPr>
            <p:ph idx="1"/>
          </p:nvPr>
        </p:nvSpPr>
        <p:spPr/>
        <p:txBody>
          <a:bodyPr/>
          <a:lstStyle/>
          <a:p>
            <a:r>
              <a:rPr lang="en-US" dirty="0" smtClean="0"/>
              <a:t>“The historical Margaret Garner is fascinating, but, to a novelist, confining. Too little imaginative space there for my purposes. So I would invent her thoughts, plumb them for a subtext that was historically true in essence, but not strictly factional in order to relate her history to contemporary issues about freedom, responsibility, and women’s ‘place’.”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Beloved…</a:t>
            </a:r>
            <a:endParaRPr lang="en-US" dirty="0"/>
          </a:p>
        </p:txBody>
      </p:sp>
      <p:sp>
        <p:nvSpPr>
          <p:cNvPr id="3" name="Content Placeholder 2"/>
          <p:cNvSpPr>
            <a:spLocks noGrp="1"/>
          </p:cNvSpPr>
          <p:nvPr>
            <p:ph idx="1"/>
          </p:nvPr>
        </p:nvSpPr>
        <p:spPr/>
        <p:txBody>
          <a:bodyPr/>
          <a:lstStyle/>
          <a:p>
            <a:r>
              <a:rPr lang="en-US" dirty="0" smtClean="0"/>
              <a:t>“The Herculean effort to forget would be threatened by memory desperate to stay alive.”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26</TotalTime>
  <Words>391</Words>
  <Application>Microsoft Macintosh PowerPoint</Application>
  <PresentationFormat>On-screen Show (4:3)</PresentationFormat>
  <Paragraphs>35</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Apex</vt:lpstr>
      <vt:lpstr>Beloved</vt:lpstr>
      <vt:lpstr>About the Author…</vt:lpstr>
      <vt:lpstr>Toni Morrison</vt:lpstr>
      <vt:lpstr>Recognition as a Writer</vt:lpstr>
      <vt:lpstr>Morrison as Writer</vt:lpstr>
      <vt:lpstr>A quick video…</vt:lpstr>
      <vt:lpstr>From the introduction to Beloved…</vt:lpstr>
      <vt:lpstr>From the introduction to Beloved…</vt:lpstr>
      <vt:lpstr>Beloved…</vt:lpstr>
      <vt:lpstr>Sixty million and more…</vt:lpstr>
      <vt:lpstr>The Middle Passage</vt:lpstr>
      <vt:lpstr>Images of slave ships from Middle Passage</vt:lpstr>
      <vt:lpstr>Images of slave ships</vt:lpstr>
      <vt:lpstr>Dedication of the novel</vt:lpstr>
      <vt:lpstr>Chokecherry Tree</vt:lpstr>
      <vt:lpstr>Tree as scars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Beloved</dc:title>
  <dc:creator>Eugene School District 4J</dc:creator>
  <cp:lastModifiedBy>Eugene School District 4J</cp:lastModifiedBy>
  <cp:revision>13</cp:revision>
  <dcterms:created xsi:type="dcterms:W3CDTF">2019-11-18T21:00:54Z</dcterms:created>
  <dcterms:modified xsi:type="dcterms:W3CDTF">2019-11-18T21:01:43Z</dcterms:modified>
</cp:coreProperties>
</file>