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4"/>
  </p:sldMasterIdLst>
  <p:notesMasterIdLst>
    <p:notesMasterId r:id="rId21"/>
  </p:notesMasterIdLst>
  <p:sldIdLst>
    <p:sldId id="268" r:id="rId5"/>
    <p:sldId id="256" r:id="rId6"/>
    <p:sldId id="267" r:id="rId7"/>
    <p:sldId id="275" r:id="rId8"/>
    <p:sldId id="257" r:id="rId9"/>
    <p:sldId id="258" r:id="rId10"/>
    <p:sldId id="259" r:id="rId11"/>
    <p:sldId id="260" r:id="rId12"/>
    <p:sldId id="269" r:id="rId13"/>
    <p:sldId id="261" r:id="rId14"/>
    <p:sldId id="270" r:id="rId15"/>
    <p:sldId id="277" r:id="rId16"/>
    <p:sldId id="278" r:id="rId17"/>
    <p:sldId id="272" r:id="rId18"/>
    <p:sldId id="279" r:id="rId19"/>
    <p:sldId id="266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33CC33"/>
    <a:srgbClr val="FF3300"/>
    <a:srgbClr val="FF9900"/>
    <a:srgbClr val="CCFFFF"/>
    <a:srgbClr val="99CCFF"/>
    <a:srgbClr val="FFFF66"/>
    <a:srgbClr val="FF99FF"/>
    <a:srgbClr val="CCEC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41904"/>
    <p:restoredTop sz="90846"/>
  </p:normalViewPr>
  <p:slideViewPr>
    <p:cSldViewPr>
      <p:cViewPr varScale="1">
        <p:scale>
          <a:sx n="92" d="100"/>
          <a:sy n="92" d="100"/>
        </p:scale>
        <p:origin x="-104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023535-85A4-4152-8276-469A637FE584}" type="datetimeFigureOut">
              <a:rPr lang="en-US"/>
              <a:pPr>
                <a:defRPr/>
              </a:pPr>
              <a:t>9/13/19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50EE256-3426-4BBE-A9CB-13C9B5802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425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636853-5590-42D4-B47C-1E042C9DF38A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257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0A4B75-7879-4B6C-B99A-35C7840ECB56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677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862828-A6FD-4A85-AEFA-9245DD074718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079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0A431E-7E50-41FA-9091-881ADE73EF3A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152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8330B3-4C0F-41A7-9828-12A8F5BBB618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184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53C992-305D-414E-B639-5D4BC9BF3280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111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1BE0DF-1831-4F5E-B013-DDBD9A0564C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457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F2543D-B847-4A3E-B7CD-A3AE489088D5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04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184294-F0DD-4FE6-ADDA-C4BA3B9978FD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354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C67A2C-6751-474C-8740-EB62D31C4037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264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C5454C-1086-45B9-8885-1A0DD793B2DA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0394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1BE11F-8D9D-48DA-A720-70E0D3466A8B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225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ED81F-5743-4303-9EB7-8AEB87DE25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46637-CDDE-4A65-A441-37717C262B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C6549-B21D-48EE-84B6-6D68EFF3B4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931E6-0622-401F-9C7C-703DFA7796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14E19-4109-4F44-A106-6DB8E82F6B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00B6C-C8C3-4C64-90CE-D62E59809EE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CAF20-019E-4006-8960-FB8B2CBBBB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C79F84-31DB-450A-8684-30B899E4EB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088C0-F673-4F6A-B1A8-B7006FF10B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6F3A8-3DFE-4EBD-B931-62E0CF7DB1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EC447-7801-40FE-AED3-D3D5647FA68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4710725-B212-40E9-A14B-8502A8A95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4572000" cy="367665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Introduction to Native </a:t>
            </a:r>
            <a:r>
              <a:rPr lang="en-US" altLang="en-US" b="1" dirty="0"/>
              <a:t>American Literature</a:t>
            </a:r>
          </a:p>
        </p:txBody>
      </p:sp>
      <p:pic>
        <p:nvPicPr>
          <p:cNvPr id="2052" name="Picture 5" descr="Sitting_B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29146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ative%20American%2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414337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6096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LOTA (2019)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dashVert">
          <a:fgClr>
            <a:schemeClr val="bg1"/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584775"/>
          </a:xfrm>
          <a:prstGeom prst="rect">
            <a:avLst/>
          </a:prstGeom>
          <a:solidFill>
            <a:srgbClr val="CCCCFF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Berlin Sans FB" panose="020E0602020502020306" pitchFamily="34" charset="0"/>
              </a:rPr>
              <a:t>Characteristics of Early Native American Literature 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838200" y="863887"/>
            <a:ext cx="46037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80810" y="1575919"/>
            <a:ext cx="4267200" cy="95410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Repetition is a common characteristic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80810" y="3198141"/>
            <a:ext cx="4267200" cy="954107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Ritual beginnings and endings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404610" y="4820363"/>
            <a:ext cx="4343400" cy="52322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Use of archaic language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442710" y="6092740"/>
            <a:ext cx="4343400" cy="52322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Terse writing style</a:t>
            </a:r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 flipV="1">
            <a:off x="3993005" y="2136401"/>
            <a:ext cx="487805" cy="5613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>
            <a:off x="3978458" y="3530886"/>
            <a:ext cx="502352" cy="227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 flipV="1">
            <a:off x="3985510" y="5105399"/>
            <a:ext cx="419100" cy="282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>
            <a:off x="3985510" y="5942121"/>
            <a:ext cx="457200" cy="4586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44658" y="1549687"/>
            <a:ext cx="3733800" cy="5047536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Oral Tradition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Storytelling: primary means of communicating and teaching about the physical world, social order, appropriate behavior, human nature, and the problem of good vs. evil.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51" grpId="0" animBg="1"/>
      <p:bldP spid="102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228600"/>
            <a:ext cx="3505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>
                <a:latin typeface="Berlin Sans FB" panose="020E0602020502020306" pitchFamily="34" charset="0"/>
              </a:rPr>
              <a:t>			Today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381000"/>
            <a:ext cx="3810000" cy="6096000"/>
          </a:xfrm>
        </p:spPr>
        <p:txBody>
          <a:bodyPr/>
          <a:lstStyle/>
          <a:p>
            <a:pPr eaLnBrk="1" hangingPunct="1"/>
            <a:endParaRPr lang="en-US" altLang="en-US" dirty="0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dirty="0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dirty="0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dirty="0" smtClean="0">
              <a:latin typeface="Comic Sans MS" panose="030F0702030302020204" pitchFamily="66" charset="0"/>
            </a:endParaRPr>
          </a:p>
          <a:p>
            <a:pPr eaLnBrk="1" hangingPunct="1"/>
            <a:endParaRPr lang="en-US" altLang="en-US" dirty="0" smtClean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Many </a:t>
            </a:r>
            <a:r>
              <a:rPr lang="en-US" altLang="en-US" dirty="0">
                <a:latin typeface="Comic Sans MS" panose="030F0702030302020204" pitchFamily="66" charset="0"/>
              </a:rPr>
              <a:t>contemporary Native American writers work to preserve their heritage, correct misunderstandings, and represent common native struggles</a:t>
            </a:r>
            <a:r>
              <a:rPr lang="en-US" altLang="en-US" dirty="0" smtClean="0"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Modern Native American writers work hard to blend the past with pressing current issues and modern lives of Native people today.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7" name="Picture 9" descr="3949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724400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0BBBE2-DBD3-9345-93EF-B622E07C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EB392C-764E-1A48-8256-4318FAEDB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" y="990600"/>
            <a:ext cx="8915400" cy="4992624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3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BCA854-17C4-554F-86A7-344F38766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67867" y="8467"/>
            <a:ext cx="3708400" cy="2197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C6F93A-114E-A245-8180-D393B8679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750" y="8467"/>
            <a:ext cx="2578100" cy="3162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5410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Deb </a:t>
            </a:r>
            <a:r>
              <a:rPr lang="en-US" sz="1800" dirty="0" err="1" smtClean="0"/>
              <a:t>Haaland</a:t>
            </a:r>
            <a:r>
              <a:rPr lang="en-US" sz="1800" dirty="0" smtClean="0"/>
              <a:t> (New Mexico) and </a:t>
            </a:r>
            <a:r>
              <a:rPr lang="en-US" sz="1800" dirty="0" err="1" smtClean="0"/>
              <a:t>Sharice</a:t>
            </a:r>
            <a:r>
              <a:rPr lang="en-US" sz="1800" dirty="0" smtClean="0"/>
              <a:t> </a:t>
            </a:r>
            <a:r>
              <a:rPr lang="en-US" sz="1800" dirty="0" err="1" smtClean="0"/>
              <a:t>Davids</a:t>
            </a:r>
            <a:r>
              <a:rPr lang="en-US" sz="1800" dirty="0" smtClean="0"/>
              <a:t> (Kansas), first Native women elected to Congress in 2018 </a:t>
            </a:r>
            <a:endParaRPr lang="en-US" sz="1800" dirty="0"/>
          </a:p>
        </p:txBody>
      </p:sp>
      <p:pic>
        <p:nvPicPr>
          <p:cNvPr id="12" name="Picture 11" descr="Congress-640-X-360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266" y="2362200"/>
            <a:ext cx="5147734" cy="289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3276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Native American protesters fighting against restrictions on immigration and the Dakota Access Pipeline.</a:t>
            </a:r>
            <a:endParaRPr lang="en-US" sz="1800" dirty="0"/>
          </a:p>
        </p:txBody>
      </p:sp>
      <p:pic>
        <p:nvPicPr>
          <p:cNvPr id="15" name="Picture 14" descr="north-dakota-pipel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267200"/>
            <a:ext cx="3894313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3200" y="0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High school track star Rosalie Fish wore a red hand print across her face and the letters MMIW (Missing and Murdered Indigenous Women) as she competed last year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90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381000" y="1098550"/>
            <a:ext cx="8534400" cy="54864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048127" y="31643"/>
            <a:ext cx="7239000" cy="1200329"/>
          </a:xfrm>
          <a:prstGeom prst="rect">
            <a:avLst/>
          </a:prstGeom>
          <a:solidFill>
            <a:srgbClr val="FF00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Berlin Sans FB" panose="020E0602020502020306" pitchFamily="34" charset="0"/>
              </a:rPr>
              <a:t>A Few Contemporary Native American Authors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6553200" y="1676400"/>
            <a:ext cx="205740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Sherman Alexie: much of his writing stems from his experience as a Native American</a:t>
            </a:r>
            <a:endParaRPr lang="en-US" altLang="en-US" sz="1800" i="1" dirty="0">
              <a:latin typeface="Comic Sans MS" panose="030F0702030302020204" pitchFamily="66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77009" y="4953000"/>
            <a:ext cx="3429000" cy="163195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latin typeface="Comic Sans MS" panose="030F0702030302020204" pitchFamily="66" charset="0"/>
              </a:rPr>
              <a:t>N.Scott</a:t>
            </a:r>
            <a:r>
              <a:rPr lang="en-US" altLang="en-US" sz="2000" dirty="0">
                <a:latin typeface="Comic Sans MS" panose="030F0702030302020204" pitchFamily="66" charset="0"/>
              </a:rPr>
              <a:t> </a:t>
            </a:r>
            <a:r>
              <a:rPr lang="en-US" altLang="en-US" sz="2000" dirty="0" err="1">
                <a:latin typeface="Comic Sans MS" panose="030F0702030302020204" pitchFamily="66" charset="0"/>
              </a:rPr>
              <a:t>Momaday</a:t>
            </a:r>
            <a:r>
              <a:rPr lang="en-US" altLang="en-US" sz="2000" dirty="0">
                <a:latin typeface="Comic Sans MS" panose="030F0702030302020204" pitchFamily="66" charset="0"/>
              </a:rPr>
              <a:t>:  contemporary Native American author; </a:t>
            </a:r>
            <a:r>
              <a:rPr lang="en-US" altLang="en-US" sz="2000" i="1" dirty="0">
                <a:latin typeface="Comic Sans MS" panose="030F0702030302020204" pitchFamily="66" charset="0"/>
              </a:rPr>
              <a:t>The House Made of Dawn </a:t>
            </a:r>
            <a:r>
              <a:rPr lang="en-US" altLang="en-US" sz="2000" dirty="0">
                <a:latin typeface="Comic Sans MS" panose="030F0702030302020204" pitchFamily="66" charset="0"/>
              </a:rPr>
              <a:t>is an American classic</a:t>
            </a:r>
            <a:r>
              <a:rPr lang="en-US" altLang="en-US" sz="2000" dirty="0">
                <a:latin typeface="Elephant" panose="02020904090505020303" pitchFamily="18" charset="0"/>
              </a:rPr>
              <a:t>.</a:t>
            </a: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319171" y="1386486"/>
            <a:ext cx="3048000" cy="1477328"/>
          </a:xfrm>
          <a:prstGeom prst="rect">
            <a:avLst/>
          </a:prstGeom>
          <a:solidFill>
            <a:srgbClr val="CCFFFF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Louise </a:t>
            </a:r>
            <a:r>
              <a:rPr lang="en-US" altLang="en-US" sz="1800" dirty="0" err="1">
                <a:latin typeface="Comic Sans MS" panose="030F0702030302020204" pitchFamily="66" charset="0"/>
              </a:rPr>
              <a:t>Erdrich</a:t>
            </a:r>
            <a:r>
              <a:rPr lang="en-US" altLang="en-US" sz="1800" dirty="0">
                <a:latin typeface="Comic Sans MS" panose="030F0702030302020204" pitchFamily="66" charset="0"/>
              </a:rPr>
              <a:t>: well-known Native American author from Minnesota; has Native American bookstore</a:t>
            </a:r>
            <a:r>
              <a:rPr lang="en-US" altLang="en-US" sz="1800" dirty="0">
                <a:latin typeface="Elephant" panose="02020904090505020303" pitchFamily="18" charset="0"/>
              </a:rPr>
              <a:t> 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5486400" y="4572000"/>
            <a:ext cx="3429000" cy="1631950"/>
          </a:xfrm>
          <a:prstGeom prst="rect">
            <a:avLst/>
          </a:prstGeom>
          <a:solidFill>
            <a:srgbClr val="FFFF00">
              <a:alpha val="50195"/>
            </a:srgbClr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Paula Gunn Allen is a contemporary Native American author who also writes through a Feminist lens.</a:t>
            </a:r>
          </a:p>
        </p:txBody>
      </p:sp>
      <p:pic>
        <p:nvPicPr>
          <p:cNvPr id="338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1667" y="4126825"/>
            <a:ext cx="1249854" cy="1646150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627" y="1386486"/>
            <a:ext cx="1771898" cy="1171739"/>
          </a:xfrm>
          <a:prstGeom prst="rect">
            <a:avLst/>
          </a:prstGeom>
          <a:noFill/>
          <a:ln w="5715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743" y="2125150"/>
            <a:ext cx="1342857" cy="1543266"/>
          </a:xfrm>
          <a:prstGeom prst="rect">
            <a:avLst/>
          </a:prstGeom>
          <a:noFill/>
          <a:ln w="38100" cmpd="dbl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672" y="3298950"/>
            <a:ext cx="1400370" cy="170045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Joy </a:t>
            </a:r>
            <a:r>
              <a:rPr lang="en-US" dirty="0" err="1" smtClean="0"/>
              <a:t>Harjo</a:t>
            </a:r>
            <a:r>
              <a:rPr lang="en-US" dirty="0" smtClean="0"/>
              <a:t>—U.S. Poet Laureate for 2019</a:t>
            </a:r>
            <a:endParaRPr lang="en-US" dirty="0"/>
          </a:p>
        </p:txBody>
      </p:sp>
      <p:pic>
        <p:nvPicPr>
          <p:cNvPr id="5" name="Content Placeholder 4" descr="joy-harjo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5511" b="-5511"/>
          <a:stretch>
            <a:fillRect/>
          </a:stretch>
        </p:blipFill>
        <p:spPr>
          <a:xfrm>
            <a:off x="533400" y="1371600"/>
            <a:ext cx="3767137" cy="5105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1905000"/>
            <a:ext cx="3767328" cy="41322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Born in Tulsa, Oklahoma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Member of the Muskogee tribe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First Native American Poet Laureate EVER!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Writer, poet, musician, educator, activist for Native issues, leader of the Native American Renaissance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We will be studying her poetry as our first official IB unit of study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001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Sources: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Campbell.  Early Native American Literature:  Brief Outline 	Guide. 8/30/06.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pct70">
          <a:fgClr>
            <a:schemeClr val="bg1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620000" cy="1077218"/>
          </a:xfrm>
          <a:prstGeom prst="rect">
            <a:avLst/>
          </a:prstGeom>
          <a:solidFill>
            <a:srgbClr val="FF99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Berlin Sans FB" panose="020E0602020502020306" pitchFamily="34" charset="0"/>
              </a:rPr>
              <a:t>Native American </a:t>
            </a:r>
            <a:r>
              <a:rPr lang="en-US" altLang="en-US" dirty="0" smtClean="0">
                <a:latin typeface="Berlin Sans FB" panose="020E0602020502020306" pitchFamily="34" charset="0"/>
              </a:rPr>
              <a:t>Literature is defined by </a:t>
            </a:r>
            <a:r>
              <a:rPr lang="en-US" altLang="en-US" dirty="0">
                <a:latin typeface="Berlin Sans FB" panose="020E0602020502020306" pitchFamily="34" charset="0"/>
              </a:rPr>
              <a:t>Cultural Diversity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30640" y="1911497"/>
            <a:ext cx="3886200" cy="273921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At</a:t>
            </a:r>
            <a:r>
              <a:rPr lang="en-US" altLang="en-US" dirty="0" smtClean="0">
                <a:latin typeface="Comic Sans MS" panose="030F0702030302020204" pitchFamily="66" charset="0"/>
              </a:rPr>
              <a:t> the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time </a:t>
            </a:r>
            <a:r>
              <a:rPr lang="en-US" altLang="en-US" sz="2800" dirty="0">
                <a:latin typeface="Comic Sans MS" panose="030F0702030302020204" pitchFamily="66" charset="0"/>
              </a:rPr>
              <a:t>of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Columbus’s arrival to the “New World”,  </a:t>
            </a:r>
            <a:r>
              <a:rPr lang="en-US" altLang="en-US" sz="2800" dirty="0">
                <a:latin typeface="Comic Sans MS" panose="030F0702030302020204" pitchFamily="66" charset="0"/>
              </a:rPr>
              <a:t>350 distinct languages existed in North America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264046" y="3173381"/>
            <a:ext cx="2971800" cy="1815882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Thousands of distinct cultural groups existed as well.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14400" y="4800600"/>
            <a:ext cx="3387777" cy="1815882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Comic Sans MS" panose="030F0702030302020204" pitchFamily="66" charset="0"/>
              </a:rPr>
              <a:t>There is NO </a:t>
            </a:r>
            <a:r>
              <a:rPr lang="en-US" altLang="en-US" sz="2800" dirty="0">
                <a:latin typeface="Comic Sans MS" panose="030F0702030302020204" pitchFamily="66" charset="0"/>
              </a:rPr>
              <a:t>single Native American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culture, language, </a:t>
            </a:r>
            <a:r>
              <a:rPr lang="en-US" altLang="en-US" sz="2800" dirty="0">
                <a:latin typeface="Comic Sans MS" panose="030F0702030302020204" pitchFamily="66" charset="0"/>
              </a:rPr>
              <a:t>or literature.</a:t>
            </a:r>
          </a:p>
        </p:txBody>
      </p:sp>
      <p:cxnSp>
        <p:nvCxnSpPr>
          <p:cNvPr id="2" name="AutoShape 10"/>
          <p:cNvCxnSpPr>
            <a:cxnSpLocks noChangeShapeType="1"/>
            <a:endCxn id="5126" idx="0"/>
          </p:cNvCxnSpPr>
          <p:nvPr/>
        </p:nvCxnSpPr>
        <p:spPr bwMode="auto">
          <a:xfrm>
            <a:off x="4816840" y="2286000"/>
            <a:ext cx="1933106" cy="887381"/>
          </a:xfrm>
          <a:prstGeom prst="curvedConnector2">
            <a:avLst/>
          </a:prstGeom>
          <a:noFill/>
          <a:ln w="101600">
            <a:solidFill>
              <a:srgbClr val="00B050"/>
            </a:solidFill>
            <a:round/>
            <a:headEnd/>
            <a:tailEnd type="triangle" w="med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129" name="AutoShape 11"/>
          <p:cNvSpPr>
            <a:spLocks noChangeArrowheads="1"/>
          </p:cNvSpPr>
          <p:nvPr/>
        </p:nvSpPr>
        <p:spPr bwMode="auto">
          <a:xfrm>
            <a:off x="4572000" y="5173930"/>
            <a:ext cx="1676400" cy="1295400"/>
          </a:xfrm>
          <a:custGeom>
            <a:avLst/>
            <a:gdLst>
              <a:gd name="T0" fmla="*/ 117162820 w 21600"/>
              <a:gd name="T1" fmla="*/ 62092900 h 21600"/>
              <a:gd name="T2" fmla="*/ 92159314 w 21600"/>
              <a:gd name="T3" fmla="*/ 8955712 h 21600"/>
              <a:gd name="T4" fmla="*/ 104127956 w 21600"/>
              <a:gd name="T5" fmla="*/ 56277034 h 21600"/>
              <a:gd name="T6" fmla="*/ 7457108 w 21600"/>
              <a:gd name="T7" fmla="*/ 73120232 h 21600"/>
              <a:gd name="T8" fmla="*/ 7505227 w 21600"/>
              <a:gd name="T9" fmla="*/ 52514916 h 21600"/>
              <a:gd name="T10" fmla="*/ 42019820 w 21600"/>
              <a:gd name="T11" fmla="*/ 525509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063" y="16517"/>
                </a:moveTo>
                <a:cubicBezTo>
                  <a:pt x="6583" y="18042"/>
                  <a:pt x="8647" y="18899"/>
                  <a:pt x="10800" y="18899"/>
                </a:cubicBezTo>
                <a:cubicBezTo>
                  <a:pt x="15272" y="18899"/>
                  <a:pt x="18899" y="15272"/>
                  <a:pt x="18899" y="10800"/>
                </a:cubicBezTo>
                <a:cubicBezTo>
                  <a:pt x="18899" y="7827"/>
                  <a:pt x="17270" y="5094"/>
                  <a:pt x="14657" y="3678"/>
                </a:cubicBezTo>
                <a:lnTo>
                  <a:pt x="15943" y="1303"/>
                </a:lnTo>
                <a:cubicBezTo>
                  <a:pt x="19428" y="3191"/>
                  <a:pt x="21600" y="6836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7929" y="21600"/>
                  <a:pt x="5177" y="20457"/>
                  <a:pt x="3150" y="18424"/>
                </a:cubicBezTo>
                <a:lnTo>
                  <a:pt x="1238" y="20330"/>
                </a:lnTo>
                <a:lnTo>
                  <a:pt x="1246" y="14601"/>
                </a:lnTo>
                <a:lnTo>
                  <a:pt x="6976" y="14611"/>
                </a:lnTo>
                <a:lnTo>
                  <a:pt x="5063" y="1651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105400" y="5298175"/>
            <a:ext cx="804472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4400" dirty="0">
                <a:latin typeface="Berlin Sans FB" panose="020E0602020502020306" pitchFamily="34" charset="0"/>
              </a:rPr>
              <a:t>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8" grpId="0" animBg="1"/>
      <p:bldP spid="5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Berlin Sans FB" panose="020E0602020502020306" pitchFamily="34" charset="0"/>
              </a:rPr>
              <a:t>History of Stability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omic Sans MS" panose="030F0702030302020204" pitchFamily="66" charset="0"/>
              </a:rPr>
              <a:t>Prospered for thousands of years in a stable relationship with the land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omic Sans MS" panose="030F0702030302020204" pitchFamily="66" charset="0"/>
              </a:rPr>
              <a:t>Hundreds of individual tribes with their own cultural traditions (more diverse than Europe at the time)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Comic Sans MS" panose="030F0702030302020204" pitchFamily="66" charset="0"/>
              </a:rPr>
              <a:t>Joined together—more in common with each other than with European settlers. </a:t>
            </a:r>
          </a:p>
        </p:txBody>
      </p:sp>
      <p:pic>
        <p:nvPicPr>
          <p:cNvPr id="3077" name="Picture 5" descr="Native_American_Tribes_Wall_Map_068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" y="114925"/>
            <a:ext cx="84169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D6F6BA-CE97-3345-90C4-CAAF6E05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tive-american1.jpg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F97861-1FE7-F64F-A208-D079C0427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0" y="0"/>
            <a:ext cx="9124160" cy="65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56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ltUpDiag">
          <a:fgClr>
            <a:schemeClr val="bg1"/>
          </a:fgClr>
          <a:bgClr>
            <a:schemeClr val="bg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9"/>
          <p:cNvSpPr>
            <a:spLocks noChangeShapeType="1"/>
          </p:cNvSpPr>
          <p:nvPr/>
        </p:nvSpPr>
        <p:spPr bwMode="auto">
          <a:xfrm>
            <a:off x="4899285" y="3886199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8"/>
          <p:cNvSpPr>
            <a:spLocks noChangeShapeType="1"/>
          </p:cNvSpPr>
          <p:nvPr/>
        </p:nvSpPr>
        <p:spPr bwMode="auto">
          <a:xfrm>
            <a:off x="3555167" y="3886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0" y="627966"/>
            <a:ext cx="8870151" cy="2554545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smtClean="0">
                <a:latin typeface="Berlin Sans FB" panose="020E0602020502020306" pitchFamily="34" charset="0"/>
              </a:rPr>
              <a:t>However, the U.S. government created numerous laws to ensure that Native </a:t>
            </a:r>
            <a:r>
              <a:rPr lang="en-US" altLang="en-US" sz="4000" dirty="0">
                <a:latin typeface="Berlin Sans FB" panose="020E0602020502020306" pitchFamily="34" charset="0"/>
              </a:rPr>
              <a:t>Americans</a:t>
            </a:r>
            <a:r>
              <a:rPr lang="en-US" altLang="en-US" sz="4000" dirty="0" smtClean="0">
                <a:latin typeface="Berlin Sans FB" panose="020E0602020502020306" pitchFamily="34" charset="0"/>
              </a:rPr>
              <a:t> were isolated </a:t>
            </a:r>
            <a:r>
              <a:rPr lang="en-US" altLang="en-US" sz="4000" dirty="0">
                <a:latin typeface="Berlin Sans FB" panose="020E0602020502020306" pitchFamily="34" charset="0"/>
              </a:rPr>
              <a:t>both geographically and culturally</a:t>
            </a:r>
            <a:r>
              <a:rPr lang="en-US" altLang="en-US" sz="4000" dirty="0" smtClean="0">
                <a:latin typeface="Berlin Sans FB" panose="020E0602020502020306" pitchFamily="34" charset="0"/>
              </a:rPr>
              <a:t>. WHY??</a:t>
            </a:r>
            <a:endParaRPr lang="en-US" altLang="en-US" sz="4000" dirty="0">
              <a:latin typeface="Berlin Sans FB" panose="020E0602020502020306" pitchFamily="34" charset="0"/>
            </a:endParaRPr>
          </a:p>
        </p:txBody>
      </p:sp>
      <p:sp>
        <p:nvSpPr>
          <p:cNvPr id="9221" name="Line 3"/>
          <p:cNvSpPr>
            <a:spLocks noChangeShapeType="1"/>
          </p:cNvSpPr>
          <p:nvPr/>
        </p:nvSpPr>
        <p:spPr bwMode="auto">
          <a:xfrm flipH="1">
            <a:off x="2103438" y="2243792"/>
            <a:ext cx="182562" cy="6518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3124200" cy="2554545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Geographically: reservations on remote and least productive land</a:t>
            </a:r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6705600" y="2243792"/>
            <a:ext cx="228600" cy="5943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562600" y="3429000"/>
            <a:ext cx="3581400" cy="304698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Few opportunities to demonstrate aspects of their culture because of their focus on survival.</a:t>
            </a: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4137285" y="3593812"/>
            <a:ext cx="762000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Berlin Sans FB" panose="020E0602020502020306" pitchFamily="34" charset="0"/>
              </a:rPr>
              <a:t>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1" grpId="0" animBg="1"/>
      <p:bldP spid="6148" grpId="0" animBg="1"/>
      <p:bldP spid="9223" grpId="0" animBg="1"/>
      <p:bldP spid="6150" grpId="0" animBg="1"/>
      <p:bldP spid="92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smConfetti">
          <a:fgClr>
            <a:schemeClr val="bg1"/>
          </a:fgClr>
          <a:bgClr>
            <a:srgbClr val="99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Program Files\Microsoft Office\Clipart\standard\stddir1\bd05030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6889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47800" y="228600"/>
            <a:ext cx="6553200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FF99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Berlin Sans FB" panose="020E0602020502020306" pitchFamily="34" charset="0"/>
              </a:rPr>
              <a:t>So how did Native American Literature become </a:t>
            </a:r>
            <a:r>
              <a:rPr lang="en-US" altLang="en-US" sz="4000" dirty="0" smtClean="0">
                <a:latin typeface="Berlin Sans FB" panose="020E0602020502020306" pitchFamily="34" charset="0"/>
              </a:rPr>
              <a:t>known to a wider audience?</a:t>
            </a:r>
            <a:endParaRPr lang="en-US" altLang="en-US" sz="4000" dirty="0">
              <a:latin typeface="Berlin Sans FB" panose="020E0602020502020306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2348101"/>
            <a:ext cx="8458200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1856</a:t>
            </a:r>
            <a:r>
              <a:rPr lang="en-US" altLang="en-US" dirty="0">
                <a:latin typeface="Comic Sans MS" panose="030F0702030302020204" pitchFamily="66" charset="0"/>
              </a:rPr>
              <a:t>: First widely known written N.A. literature by John Rollin Ridge (Cherokee, encompassed Far West in his writing).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845820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Late 19</a:t>
            </a:r>
            <a:r>
              <a:rPr lang="en-US" altLang="en-US" b="1" baseline="30000" dirty="0">
                <a:latin typeface="Comic Sans MS" panose="030F0702030302020204" pitchFamily="66" charset="0"/>
              </a:rPr>
              <a:t>th</a:t>
            </a:r>
            <a:r>
              <a:rPr lang="en-US" altLang="en-US" b="1" dirty="0">
                <a:latin typeface="Comic Sans MS" panose="030F0702030302020204" pitchFamily="66" charset="0"/>
              </a:rPr>
              <a:t> century</a:t>
            </a:r>
            <a:r>
              <a:rPr lang="en-US" altLang="en-US" dirty="0">
                <a:latin typeface="Comic Sans MS" panose="030F0702030302020204" pitchFamily="66" charset="0"/>
              </a:rPr>
              <a:t>: many anthropologists began to write down stories and languages they heard while examining N.A. culture.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ltUpDiag">
          <a:fgClr>
            <a:schemeClr val="bg1"/>
          </a:fgClr>
          <a:bgClr>
            <a:srgbClr val="9900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3"/>
          <p:cNvSpPr>
            <a:spLocks noChangeArrowheads="1"/>
          </p:cNvSpPr>
          <p:nvPr/>
        </p:nvSpPr>
        <p:spPr bwMode="auto">
          <a:xfrm>
            <a:off x="304800" y="1219200"/>
            <a:ext cx="8382000" cy="46482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19200" y="1967189"/>
            <a:ext cx="70485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Palatino Linotype" panose="02040502050505030304" pitchFamily="18" charset="0"/>
              </a:rPr>
              <a:t>Early American history: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dirty="0">
                <a:latin typeface="Palatino Linotype" panose="02040502050505030304" pitchFamily="18" charset="0"/>
              </a:rPr>
              <a:t>described by Europeans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dirty="0">
                <a:latin typeface="Palatino Linotype" panose="02040502050505030304" pitchFamily="18" charset="0"/>
              </a:rPr>
              <a:t>judged by European sensibilities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 dirty="0">
                <a:latin typeface="Palatino Linotype" panose="02040502050505030304" pitchFamily="18" charset="0"/>
              </a:rPr>
              <a:t>Native American stories and culture not recognized as “good” settlers.  If it wasn’t a book, it wasn’t literature.</a:t>
            </a:r>
            <a:endParaRPr lang="en-US" altLang="en-US" b="1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95793" y="5283343"/>
            <a:ext cx="7848600" cy="1077218"/>
          </a:xfrm>
          <a:prstGeom prst="rect">
            <a:avLst/>
          </a:prstGeom>
          <a:solidFill>
            <a:srgbClr val="FF00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1960s-70s: Native American literature given a place in American literary canon.</a:t>
            </a:r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304800" y="395367"/>
            <a:ext cx="8534400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99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Berlin Sans FB" panose="020E0602020502020306" pitchFamily="34" charset="0"/>
              </a:rPr>
              <a:t>Native American Literature not considered “valid” literature before this time due to western notions of literature.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pattFill prst="dkDnDiag">
          <a:fgClr>
            <a:schemeClr val="bg1"/>
          </a:fgClr>
          <a:bgClr>
            <a:srgbClr val="CCE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 rot="-488803">
            <a:off x="174625" y="-7938"/>
            <a:ext cx="8489950" cy="3063876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Berlin Sans FB" panose="020E0602020502020306" pitchFamily="34" charset="0"/>
              </a:rPr>
              <a:t>What are the characteristics of Early Native American Literature? (Remember, it is difficult to generalize the diverse cultures.)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74" y="3161476"/>
            <a:ext cx="4647826" cy="353943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Oral history: 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Good speakers valued in many tribes because of tradition of participatory democracy</a:t>
            </a:r>
          </a:p>
          <a:p>
            <a:pPr marL="342900" indent="-342900" eaLnBrk="1" hangingPunct="1">
              <a:spcBef>
                <a:spcPts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Stories handed down through the oral tradition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5" descr="native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562" y="3124199"/>
            <a:ext cx="4389438" cy="345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07630"/>
            <a:ext cx="9067799" cy="515037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>
                <a:latin typeface="Berlin Sans FB" panose="020E0602020502020306" pitchFamily="34" charset="0"/>
              </a:rPr>
              <a:t>Lost in Translation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07630"/>
            <a:ext cx="8763000" cy="507417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European invasion brought linguistic tools for written records; however: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dirty="0">
                <a:latin typeface="Comic Sans MS" panose="030F0702030302020204" pitchFamily="66" charset="0"/>
              </a:rPr>
              <a:t>No English words for some native terms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dirty="0">
                <a:latin typeface="Comic Sans MS" panose="030F0702030302020204" pitchFamily="66" charset="0"/>
              </a:rPr>
              <a:t>Poetry dependent on rhythm and repetition; translation is really new work</a:t>
            </a:r>
          </a:p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Caucasians rarely given full tales and/or translations shaped to fit audiences’ prejudices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064374A3E144588E4B5587A372E9F" ma:contentTypeVersion="0" ma:contentTypeDescription="Create a new document." ma:contentTypeScope="" ma:versionID="1230a0be24534b05b99baff5ad54a82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641fceaf728eed4eb6decb05226d3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B3AB0-C1C7-47C5-AB61-24622AE94C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EB9530-B5D5-4F8B-932C-1C4DD7A41B9B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EA96E0-0B0E-44A4-9BD6-FAF2D8CA2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460</TotalTime>
  <Words>704</Words>
  <Application>Microsoft Macintosh PowerPoint</Application>
  <PresentationFormat>On-screen Show (4:3)</PresentationFormat>
  <Paragraphs>76</Paragraphs>
  <Slides>16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Genesis</vt:lpstr>
      <vt:lpstr>Introduction to Native American Literature</vt:lpstr>
      <vt:lpstr>Slide 2</vt:lpstr>
      <vt:lpstr>History of Stability</vt:lpstr>
      <vt:lpstr>Slide 4</vt:lpstr>
      <vt:lpstr>Slide 5</vt:lpstr>
      <vt:lpstr>Slide 6</vt:lpstr>
      <vt:lpstr>Slide 7</vt:lpstr>
      <vt:lpstr>Slide 8</vt:lpstr>
      <vt:lpstr>Lost in Translation</vt:lpstr>
      <vt:lpstr>Slide 10</vt:lpstr>
      <vt:lpstr>   Today</vt:lpstr>
      <vt:lpstr>Slide 12</vt:lpstr>
      <vt:lpstr>Slide 13</vt:lpstr>
      <vt:lpstr>Slide 14</vt:lpstr>
      <vt:lpstr>Joy Harjo—U.S. Poet Laureate for 2019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Grant, Kimberly;Wood, Denise</dc:creator>
  <cp:lastModifiedBy>Eugene School District 4J</cp:lastModifiedBy>
  <cp:revision>70</cp:revision>
  <dcterms:created xsi:type="dcterms:W3CDTF">2019-09-13T15:23:45Z</dcterms:created>
  <dcterms:modified xsi:type="dcterms:W3CDTF">2019-09-13T15:24:37Z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0x010100B52064374A3E144588E4B5587A372E9F</vt:lpwstr>
  </property>
  <property fmtid="{D5CDD505-2E9C-101B-9397-08002B2CF9AE}" pid="3" name="IsMyDocuments">
    <vt:bool>true</vt:bool>
  </property>
</Properties>
</file>