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528" autoAdjust="0"/>
  </p:normalViewPr>
  <p:slideViewPr>
    <p:cSldViewPr snapToGrid="0" snapToObjects="1">
      <p:cViewPr varScale="1">
        <p:scale>
          <a:sx n="59" d="100"/>
          <a:sy n="59" d="100"/>
        </p:scale>
        <p:origin x="-25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8F2482-F0AF-5448-B194-4C067655F7CF}" type="datetimeFigureOut">
              <a:rPr lang="en-US" smtClean="0"/>
              <a:t>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793FFB-F32C-3344-A816-BFE35A8C765D}" type="slidenum">
              <a:rPr lang="en-US" smtClean="0"/>
              <a:t>‹#›</a:t>
            </a:fld>
            <a:endParaRPr lang="en-US"/>
          </a:p>
        </p:txBody>
      </p:sp>
    </p:spTree>
    <p:extLst>
      <p:ext uri="{BB962C8B-B14F-4D97-AF65-F5344CB8AC3E}">
        <p14:creationId xmlns:p14="http://schemas.microsoft.com/office/powerpoint/2010/main" val="998870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-Explain</a:t>
            </a:r>
            <a:r>
              <a:rPr lang="ja-JP" altLang="en-US" dirty="0" smtClean="0"/>
              <a:t> </a:t>
            </a:r>
            <a:r>
              <a:rPr lang="en-US" altLang="ja-JP" dirty="0" smtClean="0"/>
              <a:t>to</a:t>
            </a:r>
            <a:r>
              <a:rPr lang="ja-JP" altLang="en-US" dirty="0" smtClean="0"/>
              <a:t> </a:t>
            </a:r>
            <a:r>
              <a:rPr lang="en-US" altLang="ja-JP" dirty="0" smtClean="0"/>
              <a:t>students</a:t>
            </a:r>
            <a:r>
              <a:rPr lang="ja-JP" altLang="en-US" dirty="0" smtClean="0"/>
              <a:t> </a:t>
            </a:r>
            <a:r>
              <a:rPr lang="en-US" altLang="ja-JP" dirty="0" smtClean="0"/>
              <a:t>that</a:t>
            </a:r>
            <a:r>
              <a:rPr lang="ja-JP" altLang="en-US" dirty="0" smtClean="0"/>
              <a:t> </a:t>
            </a:r>
            <a:r>
              <a:rPr lang="en-US" altLang="ja-JP" dirty="0" smtClean="0"/>
              <a:t>starting</a:t>
            </a:r>
            <a:r>
              <a:rPr lang="ja-JP" altLang="en-US" dirty="0" smtClean="0"/>
              <a:t> </a:t>
            </a:r>
            <a:r>
              <a:rPr lang="en-US" altLang="ja-JP" dirty="0" smtClean="0"/>
              <a:t>next</a:t>
            </a:r>
            <a:r>
              <a:rPr lang="ja-JP" altLang="en-US" dirty="0" smtClean="0"/>
              <a:t> </a:t>
            </a:r>
            <a:r>
              <a:rPr lang="en-US" altLang="ja-JP" dirty="0" smtClean="0"/>
              <a:t>week, they will begin reading articles on Thursday</a:t>
            </a:r>
          </a:p>
          <a:p>
            <a:r>
              <a:rPr lang="en-US" dirty="0" smtClean="0"/>
              <a:t>-Tell them that the expectation is that they will come to class and begin reading right away. When announcements come on they will PAUSE and complete the article/writing prompt, turning in whatever they have written before they leave</a:t>
            </a:r>
          </a:p>
          <a:p>
            <a:r>
              <a:rPr lang="en-US" dirty="0" smtClean="0"/>
              <a:t>-Sometimes this article will be sent to student emails, other times they may have paper copies (stay tuned) </a:t>
            </a:r>
          </a:p>
          <a:p>
            <a:endParaRPr lang="en-US" dirty="0"/>
          </a:p>
        </p:txBody>
      </p:sp>
      <p:sp>
        <p:nvSpPr>
          <p:cNvPr id="4" name="Slide Number Placeholder 3"/>
          <p:cNvSpPr>
            <a:spLocks noGrp="1"/>
          </p:cNvSpPr>
          <p:nvPr>
            <p:ph type="sldNum" sz="quarter" idx="10"/>
          </p:nvPr>
        </p:nvSpPr>
        <p:spPr/>
        <p:txBody>
          <a:bodyPr/>
          <a:lstStyle/>
          <a:p>
            <a:fld id="{75793FFB-F32C-3344-A816-BFE35A8C765D}" type="slidenum">
              <a:rPr lang="en-US" smtClean="0"/>
              <a:t>2</a:t>
            </a:fld>
            <a:endParaRPr lang="en-US"/>
          </a:p>
        </p:txBody>
      </p:sp>
    </p:spTree>
    <p:extLst>
      <p:ext uri="{BB962C8B-B14F-4D97-AF65-F5344CB8AC3E}">
        <p14:creationId xmlns:p14="http://schemas.microsoft.com/office/powerpoint/2010/main" val="744359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some occasions you might have some time to discuss the reading. Other times you won’t. Have a question or two in your back pocket just in case.</a:t>
            </a:r>
            <a:endParaRPr lang="en-US" dirty="0"/>
          </a:p>
        </p:txBody>
      </p:sp>
      <p:sp>
        <p:nvSpPr>
          <p:cNvPr id="4" name="Slide Number Placeholder 3"/>
          <p:cNvSpPr>
            <a:spLocks noGrp="1"/>
          </p:cNvSpPr>
          <p:nvPr>
            <p:ph type="sldNum" sz="quarter" idx="10"/>
          </p:nvPr>
        </p:nvSpPr>
        <p:spPr/>
        <p:txBody>
          <a:bodyPr/>
          <a:lstStyle/>
          <a:p>
            <a:fld id="{75793FFB-F32C-3344-A816-BFE35A8C765D}" type="slidenum">
              <a:rPr lang="en-US" smtClean="0"/>
              <a:t>3</a:t>
            </a:fld>
            <a:endParaRPr lang="en-US"/>
          </a:p>
        </p:txBody>
      </p:sp>
    </p:spTree>
    <p:extLst>
      <p:ext uri="{BB962C8B-B14F-4D97-AF65-F5344CB8AC3E}">
        <p14:creationId xmlns:p14="http://schemas.microsoft.com/office/powerpoint/2010/main" val="37073812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If you’d like to explain what Tier II academic vocab is. Here it is in detail:</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Tier 1 words are generally learned through everyday conversation. These words are generally not considered challenging beyond the early grades.</a:t>
            </a: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Tier 2 words require particular instructional attention. They are often vital to comprehension, will reappear in many texts, and are frequently part of word families or semantic networks. These words may have multiple meanings depending on context, so while students may be familiar with a definition for a word’s most traditional use, they may be unfamiliar with other uses. For instance, a student may know the term ‘relative’ as a word to describe a family member, but not as a comparative term.</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Tier 3 words are far more common in informational passages than in literature. They are specific to a domain or field of study (</a:t>
            </a:r>
            <a:r>
              <a:rPr lang="en-US" sz="1200" i="1" kern="1200" dirty="0" smtClean="0">
                <a:solidFill>
                  <a:schemeClr val="tx1"/>
                </a:solidFill>
                <a:latin typeface="+mn-lt"/>
                <a:ea typeface="+mn-ea"/>
                <a:cs typeface="+mn-cs"/>
              </a:rPr>
              <a:t>lava, fuel injection, legislature, circumference, aorta</a:t>
            </a:r>
            <a:r>
              <a:rPr lang="en-US" sz="1200" i="0" kern="1200" dirty="0" smtClean="0">
                <a:solidFill>
                  <a:schemeClr val="tx1"/>
                </a:solidFill>
                <a:latin typeface="+mn-lt"/>
                <a:ea typeface="+mn-ea"/>
                <a:cs typeface="+mn-cs"/>
              </a:rPr>
              <a:t>) and are key to understanding a new concept within the text.</a:t>
            </a:r>
            <a:endParaRPr lang="en-US" dirty="0" smtClean="0"/>
          </a:p>
        </p:txBody>
      </p:sp>
      <p:sp>
        <p:nvSpPr>
          <p:cNvPr id="4" name="Slide Number Placeholder 3"/>
          <p:cNvSpPr>
            <a:spLocks noGrp="1"/>
          </p:cNvSpPr>
          <p:nvPr>
            <p:ph type="sldNum" sz="quarter" idx="10"/>
          </p:nvPr>
        </p:nvSpPr>
        <p:spPr/>
        <p:txBody>
          <a:bodyPr/>
          <a:lstStyle/>
          <a:p>
            <a:fld id="{75793FFB-F32C-3344-A816-BFE35A8C765D}" type="slidenum">
              <a:rPr lang="en-US" smtClean="0"/>
              <a:t>4</a:t>
            </a:fld>
            <a:endParaRPr lang="en-US"/>
          </a:p>
        </p:txBody>
      </p:sp>
    </p:spTree>
    <p:extLst>
      <p:ext uri="{BB962C8B-B14F-4D97-AF65-F5344CB8AC3E}">
        <p14:creationId xmlns:p14="http://schemas.microsoft.com/office/powerpoint/2010/main" val="69841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might be a good time to field any questions. If you’re not sure, a good go-to is: We’ll let you know next Thursday </a:t>
            </a:r>
            <a:r>
              <a:rPr lang="en-US" dirty="0" smtClean="0">
                <a:sym typeface="Wingdings"/>
              </a:rPr>
              <a:t></a:t>
            </a:r>
            <a:endParaRPr lang="en-US" dirty="0" smtClean="0"/>
          </a:p>
        </p:txBody>
      </p:sp>
      <p:sp>
        <p:nvSpPr>
          <p:cNvPr id="4" name="Slide Number Placeholder 3"/>
          <p:cNvSpPr>
            <a:spLocks noGrp="1"/>
          </p:cNvSpPr>
          <p:nvPr>
            <p:ph type="sldNum" sz="quarter" idx="10"/>
          </p:nvPr>
        </p:nvSpPr>
        <p:spPr/>
        <p:txBody>
          <a:bodyPr/>
          <a:lstStyle/>
          <a:p>
            <a:fld id="{75793FFB-F32C-3344-A816-BFE35A8C765D}" type="slidenum">
              <a:rPr lang="en-US" smtClean="0"/>
              <a:t>5</a:t>
            </a:fld>
            <a:endParaRPr lang="en-US"/>
          </a:p>
        </p:txBody>
      </p:sp>
    </p:spTree>
    <p:extLst>
      <p:ext uri="{BB962C8B-B14F-4D97-AF65-F5344CB8AC3E}">
        <p14:creationId xmlns:p14="http://schemas.microsoft.com/office/powerpoint/2010/main" val="228953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9/20/17</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g"/><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65320"/>
            <a:ext cx="7772400" cy="1780108"/>
          </a:xfrm>
        </p:spPr>
        <p:txBody>
          <a:bodyPr>
            <a:noAutofit/>
          </a:bodyPr>
          <a:lstStyle/>
          <a:p>
            <a:r>
              <a:rPr lang="en-US" altLang="ja-JP" sz="8800" b="1" dirty="0" smtClean="0"/>
              <a:t>THURSDAY</a:t>
            </a:r>
            <a:r>
              <a:rPr lang="ja-JP" altLang="en-US" sz="8800" b="1" dirty="0" smtClean="0"/>
              <a:t> </a:t>
            </a:r>
            <a:r>
              <a:rPr lang="en-US" altLang="ja-JP" sz="8800" b="1" dirty="0" smtClean="0"/>
              <a:t>IS</a:t>
            </a:r>
            <a:r>
              <a:rPr lang="ja-JP" altLang="en-US" sz="8800" b="1" dirty="0" smtClean="0"/>
              <a:t> </a:t>
            </a:r>
            <a:r>
              <a:rPr lang="en-US" altLang="ja-JP" sz="8800" b="1" dirty="0" smtClean="0"/>
              <a:t>READING</a:t>
            </a:r>
            <a:r>
              <a:rPr lang="ja-JP" altLang="en-US" sz="8800" b="1" dirty="0" smtClean="0"/>
              <a:t> </a:t>
            </a:r>
            <a:r>
              <a:rPr lang="en-US" altLang="ja-JP" sz="8800" b="1" dirty="0" smtClean="0"/>
              <a:t>DAY</a:t>
            </a:r>
            <a:endParaRPr lang="en-US" sz="8800" b="1" dirty="0"/>
          </a:p>
        </p:txBody>
      </p:sp>
      <p:pic>
        <p:nvPicPr>
          <p:cNvPr id="4" name="Picture 3" descr="aaron-burden-236415.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27802" y="3745428"/>
            <a:ext cx="3245340" cy="2433645"/>
          </a:xfrm>
          <a:prstGeom prst="rect">
            <a:avLst/>
          </a:prstGeom>
        </p:spPr>
      </p:pic>
    </p:spTree>
    <p:extLst>
      <p:ext uri="{BB962C8B-B14F-4D97-AF65-F5344CB8AC3E}">
        <p14:creationId xmlns:p14="http://schemas.microsoft.com/office/powerpoint/2010/main" val="1488294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1" y="2782780"/>
            <a:ext cx="8229599" cy="3450696"/>
          </a:xfrm>
        </p:spPr>
        <p:txBody>
          <a:bodyPr>
            <a:noAutofit/>
          </a:bodyPr>
          <a:lstStyle/>
          <a:p>
            <a:r>
              <a:rPr lang="en-US" altLang="ja-JP" sz="2800" dirty="0" smtClean="0"/>
              <a:t>Next</a:t>
            </a:r>
            <a:r>
              <a:rPr lang="ja-JP" altLang="en-US" sz="2800" dirty="0" smtClean="0"/>
              <a:t> </a:t>
            </a:r>
            <a:r>
              <a:rPr lang="en-US" altLang="ja-JP" sz="2800" dirty="0" smtClean="0"/>
              <a:t>Thursday</a:t>
            </a:r>
            <a:r>
              <a:rPr lang="en-US" sz="2800" dirty="0" smtClean="0"/>
              <a:t> is your</a:t>
            </a:r>
            <a:r>
              <a:rPr lang="ja-JP" altLang="en-US" sz="2800" dirty="0" smtClean="0"/>
              <a:t> </a:t>
            </a:r>
            <a:r>
              <a:rPr lang="en-US" altLang="ja-JP" sz="2800" dirty="0" smtClean="0"/>
              <a:t>first</a:t>
            </a:r>
            <a:r>
              <a:rPr lang="en-US" sz="2800" dirty="0" smtClean="0"/>
              <a:t> </a:t>
            </a:r>
            <a:r>
              <a:rPr lang="en-US" sz="2800" u="sng" dirty="0" smtClean="0"/>
              <a:t>Ind</a:t>
            </a:r>
            <a:r>
              <a:rPr lang="en-US" altLang="ja-JP" sz="2800" u="sng" dirty="0" smtClean="0"/>
              <a:t>ividual</a:t>
            </a:r>
            <a:r>
              <a:rPr lang="en-US" sz="2800" u="sng" dirty="0" smtClean="0"/>
              <a:t> Reading Day </a:t>
            </a:r>
          </a:p>
          <a:p>
            <a:r>
              <a:rPr lang="en-US" sz="2800" dirty="0" smtClean="0"/>
              <a:t>You will receive an article a</a:t>
            </a:r>
            <a:r>
              <a:rPr lang="en-US" altLang="ja-JP" sz="2800" dirty="0" smtClean="0"/>
              <a:t>nd</a:t>
            </a:r>
            <a:r>
              <a:rPr lang="en-US" sz="2800" dirty="0" smtClean="0"/>
              <a:t> a writing prompt</a:t>
            </a:r>
          </a:p>
          <a:p>
            <a:r>
              <a:rPr lang="en-US" sz="2800" dirty="0" smtClean="0"/>
              <a:t>Start reading the article as soon as you get to class and complete the writing prompt on a lined sheet of paper</a:t>
            </a:r>
          </a:p>
          <a:p>
            <a:r>
              <a:rPr lang="en-US" sz="2800" dirty="0" smtClean="0"/>
              <a:t>TURN THIS IN TO YOUR HOMEROOM TEACHER</a:t>
            </a:r>
            <a:endParaRPr lang="en-US" sz="2800" dirty="0"/>
          </a:p>
        </p:txBody>
      </p:sp>
      <p:sp>
        <p:nvSpPr>
          <p:cNvPr id="3" name="Title 2"/>
          <p:cNvSpPr>
            <a:spLocks noGrp="1"/>
          </p:cNvSpPr>
          <p:nvPr>
            <p:ph type="title"/>
          </p:nvPr>
        </p:nvSpPr>
        <p:spPr/>
        <p:txBody>
          <a:bodyPr>
            <a:normAutofit/>
          </a:bodyPr>
          <a:lstStyle/>
          <a:p>
            <a:r>
              <a:rPr lang="en-US" altLang="ja-JP" dirty="0" smtClean="0"/>
              <a:t>WHAT</a:t>
            </a:r>
            <a:r>
              <a:rPr lang="ja-JP" altLang="en-US" dirty="0" smtClean="0"/>
              <a:t> </a:t>
            </a:r>
            <a:r>
              <a:rPr lang="en-US" altLang="ja-JP" dirty="0" smtClean="0"/>
              <a:t>WILL</a:t>
            </a:r>
            <a:r>
              <a:rPr lang="ja-JP" altLang="en-US" dirty="0"/>
              <a:t> </a:t>
            </a:r>
            <a:r>
              <a:rPr lang="en-US" altLang="ja-JP" dirty="0" smtClean="0"/>
              <a:t>WE</a:t>
            </a:r>
            <a:r>
              <a:rPr lang="ja-JP" altLang="en-US" dirty="0" smtClean="0"/>
              <a:t> </a:t>
            </a:r>
            <a:r>
              <a:rPr lang="en-US" altLang="ja-JP" dirty="0" smtClean="0"/>
              <a:t>BE</a:t>
            </a:r>
            <a:r>
              <a:rPr lang="ja-JP" altLang="en-US" dirty="0" smtClean="0"/>
              <a:t> </a:t>
            </a:r>
            <a:r>
              <a:rPr lang="en-US" altLang="ja-JP" dirty="0" smtClean="0"/>
              <a:t>DOING?</a:t>
            </a:r>
            <a:endParaRPr lang="en-US" dirty="0"/>
          </a:p>
        </p:txBody>
      </p:sp>
    </p:spTree>
    <p:extLst>
      <p:ext uri="{BB962C8B-B14F-4D97-AF65-F5344CB8AC3E}">
        <p14:creationId xmlns:p14="http://schemas.microsoft.com/office/powerpoint/2010/main" val="219005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t>S</a:t>
            </a:r>
            <a:r>
              <a:rPr lang="en-US" sz="2800" dirty="0" smtClean="0"/>
              <a:t>elf</a:t>
            </a:r>
            <a:r>
              <a:rPr lang="en-US" sz="2800" dirty="0"/>
              <a:t>-</a:t>
            </a:r>
            <a:r>
              <a:rPr lang="en-US" sz="2800" dirty="0" smtClean="0"/>
              <a:t>start</a:t>
            </a:r>
          </a:p>
          <a:p>
            <a:r>
              <a:rPr lang="en-US" sz="2800" dirty="0"/>
              <a:t>W</a:t>
            </a:r>
            <a:r>
              <a:rPr lang="en-US" sz="2800" dirty="0" smtClean="0"/>
              <a:t>ork independently</a:t>
            </a:r>
          </a:p>
          <a:p>
            <a:r>
              <a:rPr lang="en-US" sz="2800" dirty="0" smtClean="0"/>
              <a:t>Stay focused</a:t>
            </a:r>
          </a:p>
          <a:p>
            <a:r>
              <a:rPr lang="ja-JP" altLang="ja-JP" sz="2800" dirty="0" smtClean="0"/>
              <a:t>B</a:t>
            </a:r>
            <a:r>
              <a:rPr lang="en-US" altLang="ja-JP" sz="2800" dirty="0" smtClean="0"/>
              <a:t>e</a:t>
            </a:r>
            <a:r>
              <a:rPr lang="ja-JP" altLang="en-US" sz="2800" dirty="0" smtClean="0"/>
              <a:t> </a:t>
            </a:r>
            <a:r>
              <a:rPr lang="en-US" altLang="ja-JP" sz="2800" dirty="0" smtClean="0"/>
              <a:t>prepared</a:t>
            </a:r>
            <a:r>
              <a:rPr lang="ja-JP" altLang="en-US" sz="2800" dirty="0" smtClean="0"/>
              <a:t> </a:t>
            </a:r>
            <a:r>
              <a:rPr lang="en-US" altLang="ja-JP" sz="2800" dirty="0" smtClean="0"/>
              <a:t>for</a:t>
            </a:r>
            <a:r>
              <a:rPr lang="ja-JP" altLang="en-US" sz="2800" dirty="0" smtClean="0"/>
              <a:t> </a:t>
            </a:r>
            <a:r>
              <a:rPr lang="en-US" altLang="ja-JP" sz="2800" dirty="0" smtClean="0"/>
              <a:t>a</a:t>
            </a:r>
            <a:r>
              <a:rPr lang="ja-JP" altLang="en-US" sz="2800" dirty="0" smtClean="0"/>
              <a:t> </a:t>
            </a:r>
            <a:r>
              <a:rPr lang="en-US" altLang="ja-JP" sz="2800" dirty="0" smtClean="0"/>
              <a:t>discussion</a:t>
            </a:r>
            <a:endParaRPr lang="en-US" sz="2800" dirty="0" smtClean="0"/>
          </a:p>
          <a:p>
            <a:endParaRPr lang="en-US" sz="2800" dirty="0"/>
          </a:p>
          <a:p>
            <a:pPr marL="0" indent="0">
              <a:buNone/>
            </a:pPr>
            <a:r>
              <a:rPr lang="en-US" sz="3600" dirty="0" smtClean="0"/>
              <a:t>REMEMBER: Time is limited so work smart!</a:t>
            </a:r>
            <a:endParaRPr lang="en-US" sz="3600" dirty="0"/>
          </a:p>
        </p:txBody>
      </p:sp>
      <p:sp>
        <p:nvSpPr>
          <p:cNvPr id="3" name="Title 2"/>
          <p:cNvSpPr>
            <a:spLocks noGrp="1"/>
          </p:cNvSpPr>
          <p:nvPr>
            <p:ph type="title"/>
          </p:nvPr>
        </p:nvSpPr>
        <p:spPr/>
        <p:txBody>
          <a:bodyPr/>
          <a:lstStyle/>
          <a:p>
            <a:r>
              <a:rPr lang="en-US" dirty="0" smtClean="0"/>
              <a:t>THIS REQUIRES STUDENTS TO</a:t>
            </a:r>
            <a:r>
              <a:rPr lang="is-IS" dirty="0" smtClean="0"/>
              <a:t>…</a:t>
            </a:r>
            <a:endParaRPr lang="en-US" dirty="0"/>
          </a:p>
        </p:txBody>
      </p:sp>
    </p:spTree>
    <p:extLst>
      <p:ext uri="{BB962C8B-B14F-4D97-AF65-F5344CB8AC3E}">
        <p14:creationId xmlns:p14="http://schemas.microsoft.com/office/powerpoint/2010/main" val="227201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11201" y="2540000"/>
            <a:ext cx="7857066" cy="3860800"/>
          </a:xfrm>
        </p:spPr>
        <p:txBody>
          <a:bodyPr>
            <a:normAutofit/>
          </a:bodyPr>
          <a:lstStyle/>
          <a:p>
            <a:pPr marL="301943" lvl="1" indent="0">
              <a:buNone/>
            </a:pPr>
            <a:r>
              <a:rPr lang="en-US" sz="2600" dirty="0" smtClean="0"/>
              <a:t>In the articles, students will be presented with </a:t>
            </a:r>
            <a:r>
              <a:rPr lang="en-US" sz="2600" b="1" u="sng" dirty="0" smtClean="0"/>
              <a:t>FIVE</a:t>
            </a:r>
            <a:r>
              <a:rPr lang="en-US" sz="2600" dirty="0" smtClean="0"/>
              <a:t> new academic vocabulary words. </a:t>
            </a:r>
          </a:p>
          <a:p>
            <a:pPr marL="301943" lvl="1" indent="0">
              <a:buNone/>
            </a:pPr>
            <a:endParaRPr lang="en-US" sz="2600" dirty="0"/>
          </a:p>
          <a:p>
            <a:pPr marL="301943" lvl="1" indent="0">
              <a:buNone/>
            </a:pPr>
            <a:r>
              <a:rPr lang="en-US" sz="2600" dirty="0" smtClean="0"/>
              <a:t>Take note of these and try to use them during the school week.</a:t>
            </a:r>
          </a:p>
          <a:p>
            <a:pPr marL="301943" lvl="1" indent="0">
              <a:buNone/>
            </a:pPr>
            <a:endParaRPr lang="en-US" sz="2600" dirty="0" smtClean="0"/>
          </a:p>
          <a:p>
            <a:pPr marL="301943" lvl="1" indent="0">
              <a:buNone/>
            </a:pPr>
            <a:r>
              <a:rPr lang="en-US" sz="2600" dirty="0" smtClean="0"/>
              <a:t>These vocabulary words will be shared on the TV screen in the school’s foyer. Come check it out!</a:t>
            </a:r>
            <a:endParaRPr lang="en-US" sz="2600" dirty="0"/>
          </a:p>
        </p:txBody>
      </p:sp>
      <p:sp>
        <p:nvSpPr>
          <p:cNvPr id="3" name="Title 2"/>
          <p:cNvSpPr>
            <a:spLocks noGrp="1"/>
          </p:cNvSpPr>
          <p:nvPr>
            <p:ph type="title"/>
          </p:nvPr>
        </p:nvSpPr>
        <p:spPr/>
        <p:txBody>
          <a:bodyPr/>
          <a:lstStyle/>
          <a:p>
            <a:r>
              <a:rPr lang="en-US" altLang="ja-JP" dirty="0" smtClean="0"/>
              <a:t>TIER II ACADEMIC</a:t>
            </a:r>
            <a:r>
              <a:rPr lang="ja-JP" altLang="en-US" dirty="0" smtClean="0"/>
              <a:t> </a:t>
            </a:r>
            <a:r>
              <a:rPr lang="en-US" altLang="ja-JP" dirty="0" smtClean="0"/>
              <a:t>VOCABULARY</a:t>
            </a:r>
            <a:endParaRPr lang="en-US" dirty="0"/>
          </a:p>
        </p:txBody>
      </p:sp>
    </p:spTree>
    <p:extLst>
      <p:ext uri="{BB962C8B-B14F-4D97-AF65-F5344CB8AC3E}">
        <p14:creationId xmlns:p14="http://schemas.microsoft.com/office/powerpoint/2010/main" val="123766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1367365" y="447356"/>
            <a:ext cx="6417734" cy="3513011"/>
          </a:xfrm>
        </p:spPr>
        <p:txBody>
          <a:bodyPr>
            <a:noAutofit/>
          </a:bodyPr>
          <a:lstStyle/>
          <a:p>
            <a:r>
              <a:rPr lang="en-US" altLang="ja-JP" sz="4800" dirty="0" smtClean="0"/>
              <a:t>BE</a:t>
            </a:r>
            <a:r>
              <a:rPr lang="ja-JP" altLang="en-US" sz="4800" dirty="0" smtClean="0"/>
              <a:t> </a:t>
            </a:r>
            <a:r>
              <a:rPr lang="en-US" altLang="ja-JP" sz="4800" dirty="0" smtClean="0"/>
              <a:t>SURE</a:t>
            </a:r>
            <a:r>
              <a:rPr lang="ja-JP" altLang="en-US" sz="4800" dirty="0" smtClean="0"/>
              <a:t> </a:t>
            </a:r>
            <a:r>
              <a:rPr lang="en-US" altLang="ja-JP" sz="4800" dirty="0" smtClean="0"/>
              <a:t>TO</a:t>
            </a:r>
            <a:r>
              <a:rPr lang="ja-JP" altLang="en-US" sz="4800" dirty="0" smtClean="0"/>
              <a:t> </a:t>
            </a:r>
            <a:r>
              <a:rPr lang="en-US" altLang="ja-JP" sz="4800" dirty="0" smtClean="0"/>
              <a:t>COME</a:t>
            </a:r>
            <a:r>
              <a:rPr lang="ja-JP" altLang="en-US" sz="4800" dirty="0" smtClean="0"/>
              <a:t> </a:t>
            </a:r>
            <a:r>
              <a:rPr lang="en-US" altLang="ja-JP" sz="4800" dirty="0" smtClean="0"/>
              <a:t>TO</a:t>
            </a:r>
            <a:r>
              <a:rPr lang="ja-JP" altLang="en-US" sz="4800" dirty="0" smtClean="0"/>
              <a:t> </a:t>
            </a:r>
            <a:r>
              <a:rPr lang="en-US" altLang="ja-JP" sz="4800" dirty="0" smtClean="0"/>
              <a:t>NEXT</a:t>
            </a:r>
            <a:r>
              <a:rPr lang="ja-JP" altLang="en-US" sz="4800" dirty="0" smtClean="0"/>
              <a:t> </a:t>
            </a:r>
            <a:r>
              <a:rPr lang="en-US" altLang="ja-JP" sz="4800" dirty="0" smtClean="0"/>
              <a:t>THURSDAY’S</a:t>
            </a:r>
            <a:r>
              <a:rPr lang="ja-JP" altLang="en-US" sz="4800" dirty="0" smtClean="0"/>
              <a:t> </a:t>
            </a:r>
            <a:r>
              <a:rPr lang="en-US" altLang="ja-JP" sz="4800" dirty="0" smtClean="0"/>
              <a:t>HOMEROOM</a:t>
            </a:r>
            <a:r>
              <a:rPr lang="ja-JP" altLang="en-US" sz="4800" dirty="0" smtClean="0"/>
              <a:t> </a:t>
            </a:r>
            <a:r>
              <a:rPr lang="en-US" altLang="ja-JP" sz="4800" dirty="0" smtClean="0"/>
              <a:t>READY TO READ!</a:t>
            </a:r>
            <a:endParaRPr lang="en-US" sz="4800" dirty="0"/>
          </a:p>
        </p:txBody>
      </p:sp>
      <p:pic>
        <p:nvPicPr>
          <p:cNvPr id="7" name="Picture 6" descr="download.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415" y="3399669"/>
            <a:ext cx="2501900" cy="3238500"/>
          </a:xfrm>
          <a:prstGeom prst="rect">
            <a:avLst/>
          </a:prstGeom>
        </p:spPr>
      </p:pic>
      <p:pic>
        <p:nvPicPr>
          <p:cNvPr id="8" name="Picture 7" descr="advice-animals-memes-im-reading-a-book-about-anti-gravity-its-impossible-to-put-down.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3285" y="3202443"/>
            <a:ext cx="3452693" cy="3435726"/>
          </a:xfrm>
          <a:prstGeom prst="rect">
            <a:avLst/>
          </a:prstGeom>
        </p:spPr>
      </p:pic>
    </p:spTree>
    <p:extLst>
      <p:ext uri="{BB962C8B-B14F-4D97-AF65-F5344CB8AC3E}">
        <p14:creationId xmlns:p14="http://schemas.microsoft.com/office/powerpoint/2010/main" val="27126984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267</TotalTime>
  <Words>314</Words>
  <Application>Microsoft Macintosh PowerPoint</Application>
  <PresentationFormat>On-screen Show (4:3)</PresentationFormat>
  <Paragraphs>36</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Waveform</vt:lpstr>
      <vt:lpstr>THURSDAY IS READING DAY</vt:lpstr>
      <vt:lpstr>WHAT WILL WE BE DOING?</vt:lpstr>
      <vt:lpstr>THIS REQUIRES STUDENTS TO…</vt:lpstr>
      <vt:lpstr>TIER II ACADEMIC VOCABULARY</vt:lpstr>
      <vt:lpstr>PowerPoint Presentation</vt:lpstr>
    </vt:vector>
  </TitlesOfParts>
  <Company>Eugene School District 4J</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IS READING DAY</dc:title>
  <dc:creator>Cal Young Middle School</dc:creator>
  <cp:lastModifiedBy>Cal Young Middle School</cp:lastModifiedBy>
  <cp:revision>6</cp:revision>
  <dcterms:created xsi:type="dcterms:W3CDTF">2017-09-20T22:56:19Z</dcterms:created>
  <dcterms:modified xsi:type="dcterms:W3CDTF">2017-09-21T03:23:46Z</dcterms:modified>
</cp:coreProperties>
</file>