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7" r:id="rId2"/>
    <p:sldId id="266" r:id="rId3"/>
    <p:sldId id="259" r:id="rId4"/>
    <p:sldId id="271" r:id="rId5"/>
    <p:sldId id="268" r:id="rId6"/>
    <p:sldId id="269" r:id="rId7"/>
    <p:sldId id="262" r:id="rId8"/>
    <p:sldId id="267" r:id="rId9"/>
    <p:sldId id="2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92" autoAdjust="0"/>
    <p:restoredTop sz="94660"/>
  </p:normalViewPr>
  <p:slideViewPr>
    <p:cSldViewPr snapToGrid="0" showGuides="1">
      <p:cViewPr varScale="1">
        <p:scale>
          <a:sx n="71" d="100"/>
          <a:sy n="71" d="100"/>
        </p:scale>
        <p:origin x="-1536" y="-104"/>
      </p:cViewPr>
      <p:guideLst>
        <p:guide orient="horz" pos="2160"/>
        <p:guide pos="3840"/>
      </p:guideLst>
    </p:cSldViewPr>
  </p:slideViewPr>
  <p:notesTextViewPr>
    <p:cViewPr>
      <p:scale>
        <a:sx n="1" d="1"/>
        <a:sy n="1" d="1"/>
      </p:scale>
      <p:origin x="0" y="0"/>
    </p:cViewPr>
  </p:notesTextViewPr>
  <p:notesViewPr>
    <p:cSldViewPr snapToGrid="0">
      <p:cViewPr varScale="1">
        <p:scale>
          <a:sx n="67" d="100"/>
          <a:sy n="67" d="100"/>
        </p:scale>
        <p:origin x="2742" y="78"/>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6011F6D-15B3-4A88-9039-009940594D3B}" type="slidenum">
              <a:rPr lang="en-US" smtClean="0"/>
              <a:t>‹#›</a:t>
            </a:fld>
            <a:endParaRPr lang="en-US"/>
          </a:p>
        </p:txBody>
      </p:sp>
    </p:spTree>
    <p:extLst>
      <p:ext uri="{BB962C8B-B14F-4D97-AF65-F5344CB8AC3E}">
        <p14:creationId xmlns:p14="http://schemas.microsoft.com/office/powerpoint/2010/main" val="2637217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AE16C6-1F5A-4721-A968-BC00C03F169A}" type="datetimeFigureOut">
              <a:rPr lang="en-US" smtClean="0"/>
              <a:t>10/21/20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4515E2-369B-4B8E-9250-3554DD3A1885}" type="slidenum">
              <a:rPr lang="en-US" smtClean="0"/>
              <a:t>‹#›</a:t>
            </a:fld>
            <a:endParaRPr lang="en-US"/>
          </a:p>
        </p:txBody>
      </p:sp>
    </p:spTree>
    <p:extLst>
      <p:ext uri="{BB962C8B-B14F-4D97-AF65-F5344CB8AC3E}">
        <p14:creationId xmlns:p14="http://schemas.microsoft.com/office/powerpoint/2010/main" val="2558862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4E7652-46AF-4259-BAE2-54978EA077CD}" type="slidenum">
              <a:rPr lang="en-US" smtClean="0"/>
              <a:pPr/>
              <a:t>1</a:t>
            </a:fld>
            <a:endParaRPr lang="en-US"/>
          </a:p>
        </p:txBody>
      </p:sp>
    </p:spTree>
    <p:extLst>
      <p:ext uri="{BB962C8B-B14F-4D97-AF65-F5344CB8AC3E}">
        <p14:creationId xmlns:p14="http://schemas.microsoft.com/office/powerpoint/2010/main" val="4032761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4E7652-46AF-4259-BAE2-54978EA077CD}" type="slidenum">
              <a:rPr lang="en-US" smtClean="0"/>
              <a:pPr/>
              <a:t>3</a:t>
            </a:fld>
            <a:endParaRPr lang="en-US"/>
          </a:p>
        </p:txBody>
      </p:sp>
    </p:spTree>
    <p:extLst>
      <p:ext uri="{BB962C8B-B14F-4D97-AF65-F5344CB8AC3E}">
        <p14:creationId xmlns:p14="http://schemas.microsoft.com/office/powerpoint/2010/main" val="941093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4E7652-46AF-4259-BAE2-54978EA077CD}" type="slidenum">
              <a:rPr lang="en-US" smtClean="0"/>
              <a:pPr/>
              <a:t>4</a:t>
            </a:fld>
            <a:endParaRPr lang="en-US"/>
          </a:p>
        </p:txBody>
      </p:sp>
    </p:spTree>
    <p:extLst>
      <p:ext uri="{BB962C8B-B14F-4D97-AF65-F5344CB8AC3E}">
        <p14:creationId xmlns:p14="http://schemas.microsoft.com/office/powerpoint/2010/main" val="941093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4E7652-46AF-4259-BAE2-54978EA077CD}" type="slidenum">
              <a:rPr lang="en-US" smtClean="0"/>
              <a:pPr/>
              <a:t>7</a:t>
            </a:fld>
            <a:endParaRPr lang="en-US"/>
          </a:p>
        </p:txBody>
      </p:sp>
    </p:spTree>
    <p:extLst>
      <p:ext uri="{BB962C8B-B14F-4D97-AF65-F5344CB8AC3E}">
        <p14:creationId xmlns:p14="http://schemas.microsoft.com/office/powerpoint/2010/main" val="46346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Shape 188"/>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89" name="Shape 189"/>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000000"/>
                </a:solidFill>
                <a:latin typeface="Calibri"/>
                <a:ea typeface="Calibri"/>
                <a:cs typeface="Calibri"/>
                <a:sym typeface="Calibri"/>
              </a:rPr>
              <a:t>9</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766476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D3049B-99E9-4754-AEA6-E8EFB2AA8A30}" type="datetimeFigureOut">
              <a:rPr lang="en-US" smtClean="0"/>
              <a:t>10/21/20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CD5A8-CD0C-440C-8AFC-5C8937AE5589}" type="slidenum">
              <a:rPr lang="en-US" smtClean="0"/>
              <a:t>‹#›</a:t>
            </a:fld>
            <a:endParaRPr lang="en-US"/>
          </a:p>
        </p:txBody>
      </p:sp>
    </p:spTree>
    <p:extLst>
      <p:ext uri="{BB962C8B-B14F-4D97-AF65-F5344CB8AC3E}">
        <p14:creationId xmlns:p14="http://schemas.microsoft.com/office/powerpoint/2010/main" val="3801956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D3049B-99E9-4754-AEA6-E8EFB2AA8A30}" type="datetimeFigureOut">
              <a:rPr lang="en-US" smtClean="0"/>
              <a:t>10/21/20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CD5A8-CD0C-440C-8AFC-5C8937AE5589}" type="slidenum">
              <a:rPr lang="en-US" smtClean="0"/>
              <a:t>‹#›</a:t>
            </a:fld>
            <a:endParaRPr lang="en-US"/>
          </a:p>
        </p:txBody>
      </p:sp>
    </p:spTree>
    <p:extLst>
      <p:ext uri="{BB962C8B-B14F-4D97-AF65-F5344CB8AC3E}">
        <p14:creationId xmlns:p14="http://schemas.microsoft.com/office/powerpoint/2010/main" val="1108916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D3049B-99E9-4754-AEA6-E8EFB2AA8A30}" type="datetimeFigureOut">
              <a:rPr lang="en-US" smtClean="0"/>
              <a:t>10/21/20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CD5A8-CD0C-440C-8AFC-5C8937AE5589}" type="slidenum">
              <a:rPr lang="en-US" smtClean="0"/>
              <a:t>‹#›</a:t>
            </a:fld>
            <a:endParaRPr lang="en-US"/>
          </a:p>
        </p:txBody>
      </p:sp>
    </p:spTree>
    <p:extLst>
      <p:ext uri="{BB962C8B-B14F-4D97-AF65-F5344CB8AC3E}">
        <p14:creationId xmlns:p14="http://schemas.microsoft.com/office/powerpoint/2010/main" val="693342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D3049B-99E9-4754-AEA6-E8EFB2AA8A30}" type="datetimeFigureOut">
              <a:rPr lang="en-US" smtClean="0"/>
              <a:t>10/21/20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CD5A8-CD0C-440C-8AFC-5C8937AE5589}" type="slidenum">
              <a:rPr lang="en-US" smtClean="0"/>
              <a:t>‹#›</a:t>
            </a:fld>
            <a:endParaRPr lang="en-US"/>
          </a:p>
        </p:txBody>
      </p:sp>
    </p:spTree>
    <p:extLst>
      <p:ext uri="{BB962C8B-B14F-4D97-AF65-F5344CB8AC3E}">
        <p14:creationId xmlns:p14="http://schemas.microsoft.com/office/powerpoint/2010/main" val="3555000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D3049B-99E9-4754-AEA6-E8EFB2AA8A30}" type="datetimeFigureOut">
              <a:rPr lang="en-US" smtClean="0"/>
              <a:t>10/21/20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CD5A8-CD0C-440C-8AFC-5C8937AE5589}" type="slidenum">
              <a:rPr lang="en-US" smtClean="0"/>
              <a:t>‹#›</a:t>
            </a:fld>
            <a:endParaRPr lang="en-US"/>
          </a:p>
        </p:txBody>
      </p:sp>
    </p:spTree>
    <p:extLst>
      <p:ext uri="{BB962C8B-B14F-4D97-AF65-F5344CB8AC3E}">
        <p14:creationId xmlns:p14="http://schemas.microsoft.com/office/powerpoint/2010/main" val="1995207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D3049B-99E9-4754-AEA6-E8EFB2AA8A30}" type="datetimeFigureOut">
              <a:rPr lang="en-US" smtClean="0"/>
              <a:t>10/21/20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CD5A8-CD0C-440C-8AFC-5C8937AE5589}" type="slidenum">
              <a:rPr lang="en-US" smtClean="0"/>
              <a:t>‹#›</a:t>
            </a:fld>
            <a:endParaRPr lang="en-US"/>
          </a:p>
        </p:txBody>
      </p:sp>
    </p:spTree>
    <p:extLst>
      <p:ext uri="{BB962C8B-B14F-4D97-AF65-F5344CB8AC3E}">
        <p14:creationId xmlns:p14="http://schemas.microsoft.com/office/powerpoint/2010/main" val="1070441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D3049B-99E9-4754-AEA6-E8EFB2AA8A30}" type="datetimeFigureOut">
              <a:rPr lang="en-US" smtClean="0"/>
              <a:t>10/21/20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CD5A8-CD0C-440C-8AFC-5C8937AE5589}" type="slidenum">
              <a:rPr lang="en-US" smtClean="0"/>
              <a:t>‹#›</a:t>
            </a:fld>
            <a:endParaRPr lang="en-US"/>
          </a:p>
        </p:txBody>
      </p:sp>
    </p:spTree>
    <p:extLst>
      <p:ext uri="{BB962C8B-B14F-4D97-AF65-F5344CB8AC3E}">
        <p14:creationId xmlns:p14="http://schemas.microsoft.com/office/powerpoint/2010/main" val="1594689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D3049B-99E9-4754-AEA6-E8EFB2AA8A30}" type="datetimeFigureOut">
              <a:rPr lang="en-US" smtClean="0"/>
              <a:t>10/21/20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CD5A8-CD0C-440C-8AFC-5C8937AE5589}" type="slidenum">
              <a:rPr lang="en-US" smtClean="0"/>
              <a:t>‹#›</a:t>
            </a:fld>
            <a:endParaRPr lang="en-US"/>
          </a:p>
        </p:txBody>
      </p:sp>
    </p:spTree>
    <p:extLst>
      <p:ext uri="{BB962C8B-B14F-4D97-AF65-F5344CB8AC3E}">
        <p14:creationId xmlns:p14="http://schemas.microsoft.com/office/powerpoint/2010/main" val="2829458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3049B-99E9-4754-AEA6-E8EFB2AA8A30}" type="datetimeFigureOut">
              <a:rPr lang="en-US" smtClean="0"/>
              <a:t>10/21/20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CD5A8-CD0C-440C-8AFC-5C8937AE5589}" type="slidenum">
              <a:rPr lang="en-US" smtClean="0"/>
              <a:t>‹#›</a:t>
            </a:fld>
            <a:endParaRPr lang="en-US"/>
          </a:p>
        </p:txBody>
      </p:sp>
    </p:spTree>
    <p:extLst>
      <p:ext uri="{BB962C8B-B14F-4D97-AF65-F5344CB8AC3E}">
        <p14:creationId xmlns:p14="http://schemas.microsoft.com/office/powerpoint/2010/main" val="1747776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D3049B-99E9-4754-AEA6-E8EFB2AA8A30}" type="datetimeFigureOut">
              <a:rPr lang="en-US" smtClean="0"/>
              <a:t>10/21/20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CD5A8-CD0C-440C-8AFC-5C8937AE5589}" type="slidenum">
              <a:rPr lang="en-US" smtClean="0"/>
              <a:t>‹#›</a:t>
            </a:fld>
            <a:endParaRPr lang="en-US"/>
          </a:p>
        </p:txBody>
      </p:sp>
    </p:spTree>
    <p:extLst>
      <p:ext uri="{BB962C8B-B14F-4D97-AF65-F5344CB8AC3E}">
        <p14:creationId xmlns:p14="http://schemas.microsoft.com/office/powerpoint/2010/main" val="2416167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D3049B-99E9-4754-AEA6-E8EFB2AA8A30}" type="datetimeFigureOut">
              <a:rPr lang="en-US" smtClean="0"/>
              <a:t>10/21/20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CD5A8-CD0C-440C-8AFC-5C8937AE5589}" type="slidenum">
              <a:rPr lang="en-US" smtClean="0"/>
              <a:t>‹#›</a:t>
            </a:fld>
            <a:endParaRPr lang="en-US"/>
          </a:p>
        </p:txBody>
      </p:sp>
    </p:spTree>
    <p:extLst>
      <p:ext uri="{BB962C8B-B14F-4D97-AF65-F5344CB8AC3E}">
        <p14:creationId xmlns:p14="http://schemas.microsoft.com/office/powerpoint/2010/main" val="8344773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3049B-99E9-4754-AEA6-E8EFB2AA8A30}" type="datetimeFigureOut">
              <a:rPr lang="en-US" smtClean="0"/>
              <a:t>10/21/20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CD5A8-CD0C-440C-8AFC-5C8937AE5589}" type="slidenum">
              <a:rPr lang="en-US" smtClean="0"/>
              <a:t>‹#›</a:t>
            </a:fld>
            <a:endParaRPr lang="en-US"/>
          </a:p>
        </p:txBody>
      </p:sp>
    </p:spTree>
    <p:extLst>
      <p:ext uri="{BB962C8B-B14F-4D97-AF65-F5344CB8AC3E}">
        <p14:creationId xmlns:p14="http://schemas.microsoft.com/office/powerpoint/2010/main" val="3746433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eattleu.edu/ccts/" TargetMode="External"/><Relationship Id="rId4" Type="http://schemas.openxmlformats.org/officeDocument/2006/relationships/hyperlink" Target="https://www.dshs.wa.gov/strategic-planning/division-vocational-rehabilitation" TargetMode="External"/><Relationship Id="rId5" Type="http://schemas.openxmlformats.org/officeDocument/2006/relationships/hyperlink" Target="http://creativecommons.org/licenses/by/4.0" TargetMode="External"/><Relationship Id="rId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hyperlink" Target="https://www.dshs.wa.gov/strategic-planning/division-vocational-rehabilitation" TargetMode="External"/><Relationship Id="rId4" Type="http://schemas.openxmlformats.org/officeDocument/2006/relationships/hyperlink" Target="http://creativecommons.org/licenses/by/4.0" TargetMode="External"/><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hyperlink" Target="https://www.seattleu.edu/cct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seattleu.edu/ccts/" TargetMode="External"/><Relationship Id="rId4" Type="http://schemas.openxmlformats.org/officeDocument/2006/relationships/hyperlink" Target="https://www.dshs.wa.gov/strategic-planning/division-vocational-rehabilitation" TargetMode="External"/><Relationship Id="rId5" Type="http://schemas.openxmlformats.org/officeDocument/2006/relationships/hyperlink" Target="http://creativecommons.org/licenses/by/4.0" TargetMode="External"/><Relationship Id="rId6"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s://www.seattleu.edu/ccts/" TargetMode="External"/><Relationship Id="rId4" Type="http://schemas.openxmlformats.org/officeDocument/2006/relationships/hyperlink" Target="https://www.dshs.wa.gov/strategic-planning/division-vocational-rehabilitation" TargetMode="External"/><Relationship Id="rId5" Type="http://schemas.openxmlformats.org/officeDocument/2006/relationships/hyperlink" Target="http://creativecommons.org/licenses/by/4.0" TargetMode="External"/><Relationship Id="rId6"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s://www.seattleu.edu/ccts/" TargetMode="External"/><Relationship Id="rId4" Type="http://schemas.openxmlformats.org/officeDocument/2006/relationships/hyperlink" Target="https://www.dshs.wa.gov/strategic-planning/division-vocational-rehabilitation" TargetMode="External"/><Relationship Id="rId5" Type="http://schemas.openxmlformats.org/officeDocument/2006/relationships/hyperlink" Target="http://creativecommons.org/licenses/by/4.0" TargetMode="External"/><Relationship Id="rId6"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hyperlink" Target="http://www.cctstfolio.com/%23/unit-1/lesson-1/strengths-assessmen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dshs.wa.gov/strategic-planning/division-vocational-rehabilitation" TargetMode="External"/><Relationship Id="rId4" Type="http://schemas.openxmlformats.org/officeDocument/2006/relationships/hyperlink" Target="http://creativecommons.org/licenses/by/4.0" TargetMode="External"/><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hyperlink" Target="https://www.seattleu.edu/cct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seattleu.edu/ccts/" TargetMode="External"/><Relationship Id="rId4" Type="http://schemas.openxmlformats.org/officeDocument/2006/relationships/hyperlink" Target="https://www.dshs.wa.gov/strategic-planning/division-vocational-rehabilitation" TargetMode="External"/><Relationship Id="rId5" Type="http://schemas.openxmlformats.org/officeDocument/2006/relationships/hyperlink" Target="http://creativecommons.org/licenses/by/4.0" TargetMode="External"/><Relationship Id="rId6"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hyperlink" Target="https://www.dshs.wa.gov/strategic-planning/division-vocational-rehabilitation" TargetMode="External"/><Relationship Id="rId4" Type="http://schemas.openxmlformats.org/officeDocument/2006/relationships/hyperlink" Target="http://creativecommons.org/licenses/by/4.0" TargetMode="External"/><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hyperlink" Target="https://www.seattleu.edu/cct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seattleu.edu/ccts/" TargetMode="External"/><Relationship Id="rId4" Type="http://schemas.openxmlformats.org/officeDocument/2006/relationships/hyperlink" Target="https://www.dshs.wa.gov/strategic-planning/division-vocational-rehabilitation" TargetMode="External"/><Relationship Id="rId5" Type="http://schemas.openxmlformats.org/officeDocument/2006/relationships/hyperlink" Target="https://creativecommons.org/licenses/by/4.0/" TargetMode="External"/><Relationship Id="rId6" Type="http://schemas.openxmlformats.org/officeDocument/2006/relationships/hyperlink" Target="http://www.cctstfolio.com/" TargetMode="External"/><Relationship Id="rId7" Type="http://schemas.openxmlformats.org/officeDocument/2006/relationships/hyperlink" Target="http://creativecommons.org/licenses/by/4.0/" TargetMode="External"/><Relationship Id="rId8"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2065339" y="2229733"/>
            <a:ext cx="8061325" cy="1470025"/>
          </a:xfrm>
        </p:spPr>
        <p:txBody>
          <a:bodyPr>
            <a:normAutofit fontScale="90000"/>
          </a:bodyPr>
          <a:lstStyle/>
          <a:p>
            <a:r>
              <a:rPr lang="en-US" dirty="0">
                <a:latin typeface="Rockwell"/>
                <a:cs typeface="Rockwell"/>
              </a:rPr>
              <a:t>Identifying Your Strengths</a:t>
            </a:r>
          </a:p>
        </p:txBody>
      </p:sp>
      <p:sp>
        <p:nvSpPr>
          <p:cNvPr id="5" name="Shape 89"/>
          <p:cNvSpPr txBox="1"/>
          <p:nvPr/>
        </p:nvSpPr>
        <p:spPr>
          <a:xfrm>
            <a:off x="2038349" y="4183595"/>
            <a:ext cx="8115301" cy="84261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2400"/>
              <a:buFont typeface="Arial"/>
              <a:buNone/>
            </a:pPr>
            <a:r>
              <a:rPr lang="en-US" sz="2400" b="1" i="0" u="none" strike="noStrike" cap="none" dirty="0">
                <a:solidFill>
                  <a:schemeClr val="dk1"/>
                </a:solidFill>
                <a:latin typeface="Arial"/>
                <a:ea typeface="Arial"/>
                <a:cs typeface="Arial"/>
                <a:sym typeface="Arial"/>
              </a:rPr>
              <a:t>T-Folio | Unit </a:t>
            </a:r>
            <a:r>
              <a:rPr lang="en-US" sz="2400" b="1" i="0" u="none" strike="noStrike" cap="none" dirty="0" smtClean="0">
                <a:solidFill>
                  <a:schemeClr val="dk1"/>
                </a:solidFill>
                <a:latin typeface="Arial"/>
                <a:ea typeface="Arial"/>
                <a:cs typeface="Arial"/>
                <a:sym typeface="Arial"/>
              </a:rPr>
              <a:t>1 </a:t>
            </a:r>
            <a:r>
              <a:rPr lang="en-US" sz="2400" b="1" i="0" u="none" strike="noStrike" cap="none" dirty="0">
                <a:solidFill>
                  <a:schemeClr val="dk1"/>
                </a:solidFill>
                <a:latin typeface="Arial"/>
                <a:ea typeface="Arial"/>
                <a:cs typeface="Arial"/>
                <a:sym typeface="Arial"/>
              </a:rPr>
              <a:t>| Lesson 1</a:t>
            </a:r>
            <a:endParaRPr dirty="0"/>
          </a:p>
          <a:p>
            <a:pPr marL="0" marR="0" lvl="0" indent="0" algn="ctr" rtl="0">
              <a:spcBef>
                <a:spcPts val="240"/>
              </a:spcBef>
              <a:spcAft>
                <a:spcPts val="0"/>
              </a:spcAft>
              <a:buClr>
                <a:schemeClr val="dk1"/>
              </a:buClr>
              <a:buSzPts val="1200"/>
              <a:buFont typeface="Arial"/>
              <a:buNone/>
            </a:pPr>
            <a:endParaRPr sz="1200" b="1" i="1" u="none" strike="noStrike" cap="none" dirty="0">
              <a:solidFill>
                <a:schemeClr val="dk1"/>
              </a:solidFill>
              <a:latin typeface="Arial"/>
              <a:ea typeface="Arial"/>
              <a:cs typeface="Arial"/>
              <a:sym typeface="Arial"/>
            </a:endParaRPr>
          </a:p>
          <a:p>
            <a:pPr marL="0" marR="0" lvl="0" indent="0" algn="ctr" rtl="0">
              <a:spcBef>
                <a:spcPts val="320"/>
              </a:spcBef>
              <a:spcAft>
                <a:spcPts val="0"/>
              </a:spcAft>
              <a:buClr>
                <a:schemeClr val="dk1"/>
              </a:buClr>
              <a:buSzPts val="1600"/>
              <a:buFont typeface="Arial"/>
              <a:buNone/>
            </a:pPr>
            <a:r>
              <a:rPr lang="en-US" sz="1600" b="1" i="0" u="none" strike="noStrike" cap="none" dirty="0">
                <a:solidFill>
                  <a:schemeClr val="dk1"/>
                </a:solidFill>
                <a:latin typeface="Arial"/>
                <a:ea typeface="Arial"/>
                <a:cs typeface="Arial"/>
                <a:sym typeface="Arial"/>
              </a:rPr>
              <a:t>www.cctstfolio.com</a:t>
            </a:r>
            <a:endParaRPr dirty="0"/>
          </a:p>
          <a:p>
            <a:pPr marL="0" marR="0" lvl="0" indent="0" algn="ctr" rtl="0">
              <a:spcBef>
                <a:spcPts val="200"/>
              </a:spcBef>
              <a:spcAft>
                <a:spcPts val="0"/>
              </a:spcAft>
              <a:buClr>
                <a:schemeClr val="dk1"/>
              </a:buClr>
              <a:buSzPts val="1000"/>
              <a:buFont typeface="Arial"/>
              <a:buNone/>
            </a:pPr>
            <a:endParaRPr sz="1000" b="1" i="0" u="none" strike="noStrike" cap="none" dirty="0">
              <a:solidFill>
                <a:schemeClr val="dk1"/>
              </a:solidFill>
              <a:latin typeface="Arial"/>
              <a:ea typeface="Arial"/>
              <a:cs typeface="Arial"/>
              <a:sym typeface="Arial"/>
            </a:endParaRPr>
          </a:p>
        </p:txBody>
      </p:sp>
      <p:sp>
        <p:nvSpPr>
          <p:cNvPr id="6" name="Shape 90"/>
          <p:cNvSpPr/>
          <p:nvPr/>
        </p:nvSpPr>
        <p:spPr>
          <a:xfrm>
            <a:off x="1340068" y="6439706"/>
            <a:ext cx="10109810" cy="2616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100" b="0" i="0" u="none" strike="noStrike" cap="none" dirty="0">
                <a:solidFill>
                  <a:srgbClr val="000000"/>
                </a:solidFill>
                <a:latin typeface="Arial"/>
                <a:ea typeface="Arial"/>
                <a:cs typeface="Arial"/>
                <a:sym typeface="Arial"/>
              </a:rPr>
              <a:t>Except where otherwise noted, this presentation, created by </a:t>
            </a:r>
            <a:r>
              <a:rPr lang="en-US" sz="1100" b="0" i="0" u="sng" strike="noStrike" cap="none" dirty="0">
                <a:solidFill>
                  <a:schemeClr val="hlink"/>
                </a:solidFill>
                <a:latin typeface="Arial"/>
                <a:ea typeface="Arial"/>
                <a:cs typeface="Arial"/>
                <a:sym typeface="Arial"/>
                <a:hlinkClick r:id="rId3"/>
              </a:rPr>
              <a:t>CCTS at Seattle University</a:t>
            </a:r>
            <a:r>
              <a:rPr lang="en-US" sz="1100" b="0" i="0" u="none" strike="noStrike" cap="none" dirty="0">
                <a:solidFill>
                  <a:srgbClr val="000000"/>
                </a:solidFill>
                <a:latin typeface="Arial"/>
                <a:ea typeface="Arial"/>
                <a:cs typeface="Arial"/>
                <a:sym typeface="Arial"/>
              </a:rPr>
              <a:t> </a:t>
            </a:r>
            <a:r>
              <a:rPr lang="en-US" sz="1100" b="0" i="0" u="none" strike="noStrike" cap="none" dirty="0">
                <a:solidFill>
                  <a:schemeClr val="dk1"/>
                </a:solidFill>
                <a:latin typeface="Arial"/>
                <a:ea typeface="Arial"/>
                <a:cs typeface="Arial"/>
                <a:sym typeface="Arial"/>
              </a:rPr>
              <a:t>with funding from </a:t>
            </a:r>
            <a:r>
              <a:rPr lang="en-US" sz="1100" b="0" i="0" u="sng" strike="noStrike" cap="none" dirty="0">
                <a:solidFill>
                  <a:schemeClr val="hlink"/>
                </a:solidFill>
                <a:latin typeface="Arial"/>
                <a:ea typeface="Arial"/>
                <a:cs typeface="Arial"/>
                <a:sym typeface="Arial"/>
                <a:hlinkClick r:id="rId4"/>
              </a:rPr>
              <a:t>WA DSHS/DVR</a:t>
            </a:r>
            <a:r>
              <a:rPr lang="en-US" sz="1100" b="0" i="0" u="none" strike="noStrike" cap="none" dirty="0">
                <a:solidFill>
                  <a:schemeClr val="dk1"/>
                </a:solidFill>
                <a:latin typeface="Arial"/>
                <a:ea typeface="Arial"/>
                <a:cs typeface="Arial"/>
                <a:sym typeface="Arial"/>
              </a:rPr>
              <a:t>, </a:t>
            </a:r>
            <a:r>
              <a:rPr lang="en-US" sz="1100" b="0" i="0" u="none" strike="noStrike" cap="none" dirty="0">
                <a:solidFill>
                  <a:srgbClr val="000000"/>
                </a:solidFill>
                <a:latin typeface="Arial"/>
                <a:ea typeface="Arial"/>
                <a:cs typeface="Arial"/>
                <a:sym typeface="Arial"/>
              </a:rPr>
              <a:t>is licensed under </a:t>
            </a:r>
            <a:r>
              <a:rPr lang="en-US" sz="1100" b="0" i="0" u="sng" strike="noStrike" cap="none" dirty="0">
                <a:solidFill>
                  <a:schemeClr val="hlink"/>
                </a:solidFill>
                <a:latin typeface="Arial"/>
                <a:ea typeface="Arial"/>
                <a:cs typeface="Arial"/>
                <a:sym typeface="Arial"/>
                <a:hlinkClick r:id="rId5"/>
              </a:rPr>
              <a:t>CC BY 4.0</a:t>
            </a:r>
            <a:r>
              <a:rPr lang="en-US" sz="1100" b="0" i="0" u="none" strike="noStrike" cap="none" dirty="0">
                <a:solidFill>
                  <a:srgbClr val="000000"/>
                </a:solidFill>
                <a:latin typeface="Arial"/>
                <a:ea typeface="Arial"/>
                <a:cs typeface="Arial"/>
                <a:sym typeface="Arial"/>
              </a:rPr>
              <a:t>, 2017</a:t>
            </a:r>
            <a:r>
              <a:rPr lang="en-US" sz="800" b="0" i="0" u="none" strike="noStrike" cap="none" dirty="0">
                <a:solidFill>
                  <a:srgbClr val="000000"/>
                </a:solidFill>
                <a:latin typeface="Arial"/>
                <a:ea typeface="Arial"/>
                <a:cs typeface="Arial"/>
                <a:sym typeface="Arial"/>
              </a:rPr>
              <a:t>.</a:t>
            </a:r>
            <a:endParaRPr dirty="0"/>
          </a:p>
        </p:txBody>
      </p:sp>
      <p:pic>
        <p:nvPicPr>
          <p:cNvPr id="7" name="Shape 91"/>
          <p:cNvPicPr preferRelativeResize="0"/>
          <p:nvPr/>
        </p:nvPicPr>
        <p:blipFill rotWithShape="1">
          <a:blip r:embed="rId6">
            <a:alphaModFix/>
          </a:blip>
          <a:srcRect/>
          <a:stretch/>
        </p:blipFill>
        <p:spPr>
          <a:xfrm>
            <a:off x="615578" y="6439706"/>
            <a:ext cx="724490" cy="255412"/>
          </a:xfrm>
          <a:prstGeom prst="rect">
            <a:avLst/>
          </a:prstGeom>
          <a:noFill/>
          <a:ln>
            <a:noFill/>
          </a:ln>
        </p:spPr>
      </p:pic>
    </p:spTree>
    <p:extLst>
      <p:ext uri="{BB962C8B-B14F-4D97-AF65-F5344CB8AC3E}">
        <p14:creationId xmlns:p14="http://schemas.microsoft.com/office/powerpoint/2010/main" val="2083687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Rockwell"/>
                <a:cs typeface="Rockwell"/>
              </a:rPr>
              <a:t>Lesson Objectives </a:t>
            </a:r>
            <a:endParaRPr lang="en-US" dirty="0">
              <a:latin typeface="Rockwell"/>
              <a:cs typeface="Rockwell"/>
            </a:endParaRPr>
          </a:p>
        </p:txBody>
      </p:sp>
      <p:sp>
        <p:nvSpPr>
          <p:cNvPr id="3" name="Content Placeholder 2"/>
          <p:cNvSpPr>
            <a:spLocks noGrp="1"/>
          </p:cNvSpPr>
          <p:nvPr>
            <p:ph idx="1"/>
          </p:nvPr>
        </p:nvSpPr>
        <p:spPr/>
        <p:txBody>
          <a:bodyPr/>
          <a:lstStyle/>
          <a:p>
            <a:pPr marL="57150" lvl="0" indent="0">
              <a:buNone/>
            </a:pPr>
            <a:r>
              <a:rPr lang="en-US" b="1" i="0" dirty="0" smtClean="0">
                <a:latin typeface="Arial"/>
                <a:cs typeface="Arial"/>
              </a:rPr>
              <a:t>You will:</a:t>
            </a:r>
          </a:p>
          <a:p>
            <a:pPr marL="917575" lvl="0" indent="-522288">
              <a:buFont typeface="+mj-lt"/>
              <a:buAutoNum type="arabicPeriod"/>
            </a:pPr>
            <a:r>
              <a:rPr lang="en-US" b="0" i="0" dirty="0" smtClean="0">
                <a:latin typeface="Arial"/>
                <a:cs typeface="Arial"/>
              </a:rPr>
              <a:t>Identify strengths as they relate to job exploration.</a:t>
            </a:r>
          </a:p>
          <a:p>
            <a:pPr marL="917575" lvl="0" indent="-522288">
              <a:buFont typeface="+mj-lt"/>
              <a:buAutoNum type="arabicPeriod"/>
            </a:pPr>
            <a:r>
              <a:rPr lang="en-US" b="0" i="0" dirty="0" smtClean="0">
                <a:latin typeface="Arial"/>
                <a:cs typeface="Arial"/>
              </a:rPr>
              <a:t>Develop and practice self-determination skills by sharing identified personal strengths and talents.</a:t>
            </a:r>
          </a:p>
          <a:p>
            <a:pPr marL="917575" lvl="0" indent="-522288">
              <a:buFont typeface="+mj-lt"/>
              <a:buAutoNum type="arabicPeriod"/>
            </a:pPr>
            <a:r>
              <a:rPr lang="en-US" b="0" i="0" dirty="0" smtClean="0">
                <a:latin typeface="Arial"/>
                <a:cs typeface="Arial"/>
              </a:rPr>
              <a:t>Apply readiness methods and supports when taking strengths assessment.</a:t>
            </a:r>
            <a:endParaRPr lang="en-US" dirty="0" smtClean="0">
              <a:latin typeface="Arial"/>
              <a:cs typeface="Arial"/>
            </a:endParaRPr>
          </a:p>
          <a:p>
            <a:pPr marL="917575" lvl="0" indent="-522288">
              <a:buFont typeface="+mj-lt"/>
              <a:buAutoNum type="arabicPeriod"/>
            </a:pPr>
            <a:r>
              <a:rPr lang="en-US" b="0" i="0" dirty="0" smtClean="0">
                <a:latin typeface="Arial"/>
                <a:cs typeface="Arial"/>
              </a:rPr>
              <a:t>Complete a strength assessment.</a:t>
            </a:r>
            <a:endParaRPr lang="en-US" dirty="0">
              <a:latin typeface="Arial"/>
              <a:cs typeface="Arial"/>
            </a:endParaRPr>
          </a:p>
        </p:txBody>
      </p:sp>
      <p:sp>
        <p:nvSpPr>
          <p:cNvPr id="4" name="Shape 90"/>
          <p:cNvSpPr/>
          <p:nvPr/>
        </p:nvSpPr>
        <p:spPr>
          <a:xfrm>
            <a:off x="1340068" y="6439706"/>
            <a:ext cx="10109810" cy="2616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100" b="0" i="0" u="none" strike="noStrike" cap="none" dirty="0">
                <a:solidFill>
                  <a:srgbClr val="000000"/>
                </a:solidFill>
                <a:latin typeface="Arial"/>
                <a:ea typeface="Arial"/>
                <a:cs typeface="Arial"/>
                <a:sym typeface="Arial"/>
              </a:rPr>
              <a:t>Except where otherwise noted, this presentation, created by </a:t>
            </a:r>
            <a:r>
              <a:rPr lang="en-US" sz="1100" b="0" i="0" u="sng" strike="noStrike" cap="none" dirty="0">
                <a:solidFill>
                  <a:schemeClr val="hlink"/>
                </a:solidFill>
                <a:latin typeface="Arial"/>
                <a:ea typeface="Arial"/>
                <a:cs typeface="Arial"/>
                <a:sym typeface="Arial"/>
                <a:hlinkClick r:id="rId2"/>
              </a:rPr>
              <a:t>CCTS at Seattle University</a:t>
            </a:r>
            <a:r>
              <a:rPr lang="en-US" sz="1100" b="0" i="0" u="none" strike="noStrike" cap="none" dirty="0">
                <a:solidFill>
                  <a:srgbClr val="000000"/>
                </a:solidFill>
                <a:latin typeface="Arial"/>
                <a:ea typeface="Arial"/>
                <a:cs typeface="Arial"/>
                <a:sym typeface="Arial"/>
              </a:rPr>
              <a:t> </a:t>
            </a:r>
            <a:r>
              <a:rPr lang="en-US" sz="1100" b="0" i="0" u="none" strike="noStrike" cap="none" dirty="0">
                <a:solidFill>
                  <a:schemeClr val="dk1"/>
                </a:solidFill>
                <a:latin typeface="Arial"/>
                <a:ea typeface="Arial"/>
                <a:cs typeface="Arial"/>
                <a:sym typeface="Arial"/>
              </a:rPr>
              <a:t>with funding from </a:t>
            </a:r>
            <a:r>
              <a:rPr lang="en-US" sz="1100" b="0" i="0" u="sng" strike="noStrike" cap="none" dirty="0">
                <a:solidFill>
                  <a:schemeClr val="hlink"/>
                </a:solidFill>
                <a:latin typeface="Arial"/>
                <a:ea typeface="Arial"/>
                <a:cs typeface="Arial"/>
                <a:sym typeface="Arial"/>
                <a:hlinkClick r:id="rId3"/>
              </a:rPr>
              <a:t>WA DSHS/DVR</a:t>
            </a:r>
            <a:r>
              <a:rPr lang="en-US" sz="1100" b="0" i="0" u="none" strike="noStrike" cap="none" dirty="0">
                <a:solidFill>
                  <a:schemeClr val="dk1"/>
                </a:solidFill>
                <a:latin typeface="Arial"/>
                <a:ea typeface="Arial"/>
                <a:cs typeface="Arial"/>
                <a:sym typeface="Arial"/>
              </a:rPr>
              <a:t>, </a:t>
            </a:r>
            <a:r>
              <a:rPr lang="en-US" sz="1100" b="0" i="0" u="none" strike="noStrike" cap="none" dirty="0">
                <a:solidFill>
                  <a:srgbClr val="000000"/>
                </a:solidFill>
                <a:latin typeface="Arial"/>
                <a:ea typeface="Arial"/>
                <a:cs typeface="Arial"/>
                <a:sym typeface="Arial"/>
              </a:rPr>
              <a:t>is licensed under </a:t>
            </a:r>
            <a:r>
              <a:rPr lang="en-US" sz="1100" b="0" i="0" u="sng" strike="noStrike" cap="none" dirty="0">
                <a:solidFill>
                  <a:schemeClr val="hlink"/>
                </a:solidFill>
                <a:latin typeface="Arial"/>
                <a:ea typeface="Arial"/>
                <a:cs typeface="Arial"/>
                <a:sym typeface="Arial"/>
                <a:hlinkClick r:id="rId4"/>
              </a:rPr>
              <a:t>CC BY 4.0</a:t>
            </a:r>
            <a:r>
              <a:rPr lang="en-US" sz="1100" b="0" i="0" u="none" strike="noStrike" cap="none" dirty="0">
                <a:solidFill>
                  <a:srgbClr val="000000"/>
                </a:solidFill>
                <a:latin typeface="Arial"/>
                <a:ea typeface="Arial"/>
                <a:cs typeface="Arial"/>
                <a:sym typeface="Arial"/>
              </a:rPr>
              <a:t>, 2017</a:t>
            </a:r>
            <a:r>
              <a:rPr lang="en-US" sz="800" b="0" i="0" u="none" strike="noStrike" cap="none" dirty="0">
                <a:solidFill>
                  <a:srgbClr val="000000"/>
                </a:solidFill>
                <a:latin typeface="Arial"/>
                <a:ea typeface="Arial"/>
                <a:cs typeface="Arial"/>
                <a:sym typeface="Arial"/>
              </a:rPr>
              <a:t>.</a:t>
            </a:r>
            <a:endParaRPr dirty="0"/>
          </a:p>
        </p:txBody>
      </p:sp>
      <p:pic>
        <p:nvPicPr>
          <p:cNvPr id="5" name="Shape 91"/>
          <p:cNvPicPr preferRelativeResize="0"/>
          <p:nvPr/>
        </p:nvPicPr>
        <p:blipFill rotWithShape="1">
          <a:blip r:embed="rId5">
            <a:alphaModFix/>
          </a:blip>
          <a:srcRect/>
          <a:stretch/>
        </p:blipFill>
        <p:spPr>
          <a:xfrm>
            <a:off x="615578" y="6439706"/>
            <a:ext cx="724490" cy="255412"/>
          </a:xfrm>
          <a:prstGeom prst="rect">
            <a:avLst/>
          </a:prstGeom>
          <a:noFill/>
          <a:ln>
            <a:noFill/>
          </a:ln>
        </p:spPr>
      </p:pic>
    </p:spTree>
    <p:extLst>
      <p:ext uri="{BB962C8B-B14F-4D97-AF65-F5344CB8AC3E}">
        <p14:creationId xmlns:p14="http://schemas.microsoft.com/office/powerpoint/2010/main" val="3082841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05436" y="301386"/>
            <a:ext cx="8229600" cy="874712"/>
          </a:xfrm>
        </p:spPr>
        <p:txBody>
          <a:bodyPr/>
          <a:lstStyle/>
          <a:p>
            <a:r>
              <a:rPr lang="en-US" dirty="0" smtClean="0">
                <a:latin typeface="Rockwell"/>
                <a:cs typeface="Rockwell"/>
              </a:rPr>
              <a:t>Warm-up Questions</a:t>
            </a:r>
            <a:r>
              <a:rPr lang="en-US" dirty="0"/>
              <a:t>	</a:t>
            </a:r>
          </a:p>
        </p:txBody>
      </p:sp>
      <p:sp>
        <p:nvSpPr>
          <p:cNvPr id="3" name="Rectangle 2"/>
          <p:cNvSpPr>
            <a:spLocks noGrp="1"/>
          </p:cNvSpPr>
          <p:nvPr>
            <p:ph idx="1"/>
          </p:nvPr>
        </p:nvSpPr>
        <p:spPr>
          <a:xfrm>
            <a:off x="972671" y="1573306"/>
            <a:ext cx="9758082" cy="4343400"/>
          </a:xfrm>
        </p:spPr>
        <p:txBody>
          <a:bodyPr>
            <a:normAutofit/>
          </a:bodyPr>
          <a:lstStyle/>
          <a:p>
            <a:pPr marL="450850" lvl="1" indent="-393700"/>
            <a:r>
              <a:rPr lang="en-US" sz="2800" dirty="0" smtClean="0">
                <a:latin typeface="Arial"/>
                <a:cs typeface="Arial"/>
              </a:rPr>
              <a:t>What </a:t>
            </a:r>
            <a:r>
              <a:rPr lang="en-US" sz="2800" dirty="0">
                <a:latin typeface="Arial"/>
                <a:cs typeface="Arial"/>
              </a:rPr>
              <a:t>would you think about someone who talks about their strengths all the time?</a:t>
            </a:r>
          </a:p>
          <a:p>
            <a:pPr marL="450850" lvl="1" indent="-393700"/>
            <a:r>
              <a:rPr lang="en-US" sz="2800" dirty="0">
                <a:latin typeface="Arial"/>
                <a:cs typeface="Arial"/>
              </a:rPr>
              <a:t>What would you think about someone who never talks about their strengths</a:t>
            </a:r>
            <a:r>
              <a:rPr lang="en-US" sz="2800" dirty="0" smtClean="0">
                <a:latin typeface="Arial"/>
                <a:cs typeface="Arial"/>
              </a:rPr>
              <a:t>?</a:t>
            </a:r>
          </a:p>
          <a:p>
            <a:pPr lvl="1"/>
            <a:endParaRPr lang="en-US" dirty="0">
              <a:latin typeface="Arial"/>
              <a:cs typeface="Arial"/>
            </a:endParaRPr>
          </a:p>
        </p:txBody>
      </p:sp>
      <p:sp>
        <p:nvSpPr>
          <p:cNvPr id="4" name="Shape 90"/>
          <p:cNvSpPr/>
          <p:nvPr/>
        </p:nvSpPr>
        <p:spPr>
          <a:xfrm>
            <a:off x="1340068" y="6439706"/>
            <a:ext cx="10109810" cy="2616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100" b="0" i="0" u="none" strike="noStrike" cap="none" dirty="0">
                <a:solidFill>
                  <a:srgbClr val="000000"/>
                </a:solidFill>
                <a:latin typeface="Arial"/>
                <a:ea typeface="Arial"/>
                <a:cs typeface="Arial"/>
                <a:sym typeface="Arial"/>
              </a:rPr>
              <a:t>Except where otherwise noted, this presentation, created by </a:t>
            </a:r>
            <a:r>
              <a:rPr lang="en-US" sz="1100" b="0" i="0" u="sng" strike="noStrike" cap="none" dirty="0">
                <a:solidFill>
                  <a:schemeClr val="hlink"/>
                </a:solidFill>
                <a:latin typeface="Arial"/>
                <a:ea typeface="Arial"/>
                <a:cs typeface="Arial"/>
                <a:sym typeface="Arial"/>
                <a:hlinkClick r:id="rId3"/>
              </a:rPr>
              <a:t>CCTS at Seattle University</a:t>
            </a:r>
            <a:r>
              <a:rPr lang="en-US" sz="1100" b="0" i="0" u="none" strike="noStrike" cap="none" dirty="0">
                <a:solidFill>
                  <a:srgbClr val="000000"/>
                </a:solidFill>
                <a:latin typeface="Arial"/>
                <a:ea typeface="Arial"/>
                <a:cs typeface="Arial"/>
                <a:sym typeface="Arial"/>
              </a:rPr>
              <a:t> </a:t>
            </a:r>
            <a:r>
              <a:rPr lang="en-US" sz="1100" b="0" i="0" u="none" strike="noStrike" cap="none" dirty="0">
                <a:solidFill>
                  <a:schemeClr val="dk1"/>
                </a:solidFill>
                <a:latin typeface="Arial"/>
                <a:ea typeface="Arial"/>
                <a:cs typeface="Arial"/>
                <a:sym typeface="Arial"/>
              </a:rPr>
              <a:t>with funding from </a:t>
            </a:r>
            <a:r>
              <a:rPr lang="en-US" sz="1100" b="0" i="0" u="sng" strike="noStrike" cap="none" dirty="0">
                <a:solidFill>
                  <a:schemeClr val="hlink"/>
                </a:solidFill>
                <a:latin typeface="Arial"/>
                <a:ea typeface="Arial"/>
                <a:cs typeface="Arial"/>
                <a:sym typeface="Arial"/>
                <a:hlinkClick r:id="rId4"/>
              </a:rPr>
              <a:t>WA DSHS/DVR</a:t>
            </a:r>
            <a:r>
              <a:rPr lang="en-US" sz="1100" b="0" i="0" u="none" strike="noStrike" cap="none" dirty="0">
                <a:solidFill>
                  <a:schemeClr val="dk1"/>
                </a:solidFill>
                <a:latin typeface="Arial"/>
                <a:ea typeface="Arial"/>
                <a:cs typeface="Arial"/>
                <a:sym typeface="Arial"/>
              </a:rPr>
              <a:t>, </a:t>
            </a:r>
            <a:r>
              <a:rPr lang="en-US" sz="1100" b="0" i="0" u="none" strike="noStrike" cap="none" dirty="0">
                <a:solidFill>
                  <a:srgbClr val="000000"/>
                </a:solidFill>
                <a:latin typeface="Arial"/>
                <a:ea typeface="Arial"/>
                <a:cs typeface="Arial"/>
                <a:sym typeface="Arial"/>
              </a:rPr>
              <a:t>is licensed under </a:t>
            </a:r>
            <a:r>
              <a:rPr lang="en-US" sz="1100" b="0" i="0" u="sng" strike="noStrike" cap="none" dirty="0">
                <a:solidFill>
                  <a:schemeClr val="hlink"/>
                </a:solidFill>
                <a:latin typeface="Arial"/>
                <a:ea typeface="Arial"/>
                <a:cs typeface="Arial"/>
                <a:sym typeface="Arial"/>
                <a:hlinkClick r:id="rId5"/>
              </a:rPr>
              <a:t>CC BY 4.0</a:t>
            </a:r>
            <a:r>
              <a:rPr lang="en-US" sz="1100" b="0" i="0" u="none" strike="noStrike" cap="none" dirty="0">
                <a:solidFill>
                  <a:srgbClr val="000000"/>
                </a:solidFill>
                <a:latin typeface="Arial"/>
                <a:ea typeface="Arial"/>
                <a:cs typeface="Arial"/>
                <a:sym typeface="Arial"/>
              </a:rPr>
              <a:t>, 2017</a:t>
            </a:r>
            <a:r>
              <a:rPr lang="en-US" sz="800" b="0" i="0" u="none" strike="noStrike" cap="none" dirty="0">
                <a:solidFill>
                  <a:srgbClr val="000000"/>
                </a:solidFill>
                <a:latin typeface="Arial"/>
                <a:ea typeface="Arial"/>
                <a:cs typeface="Arial"/>
                <a:sym typeface="Arial"/>
              </a:rPr>
              <a:t>.</a:t>
            </a:r>
            <a:endParaRPr dirty="0"/>
          </a:p>
        </p:txBody>
      </p:sp>
      <p:pic>
        <p:nvPicPr>
          <p:cNvPr id="5" name="Shape 91"/>
          <p:cNvPicPr preferRelativeResize="0"/>
          <p:nvPr/>
        </p:nvPicPr>
        <p:blipFill rotWithShape="1">
          <a:blip r:embed="rId6">
            <a:alphaModFix/>
          </a:blip>
          <a:srcRect/>
          <a:stretch/>
        </p:blipFill>
        <p:spPr>
          <a:xfrm>
            <a:off x="615578" y="6439706"/>
            <a:ext cx="724490" cy="255412"/>
          </a:xfrm>
          <a:prstGeom prst="rect">
            <a:avLst/>
          </a:prstGeom>
          <a:noFill/>
          <a:ln>
            <a:noFill/>
          </a:ln>
        </p:spPr>
      </p:pic>
    </p:spTree>
    <p:extLst>
      <p:ext uri="{BB962C8B-B14F-4D97-AF65-F5344CB8AC3E}">
        <p14:creationId xmlns:p14="http://schemas.microsoft.com/office/powerpoint/2010/main" val="3676782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905436" y="301386"/>
            <a:ext cx="8229600" cy="874712"/>
          </a:xfrm>
        </p:spPr>
        <p:txBody>
          <a:bodyPr/>
          <a:lstStyle/>
          <a:p>
            <a:r>
              <a:rPr lang="en-US" dirty="0" smtClean="0">
                <a:latin typeface="Rockwell"/>
                <a:cs typeface="Rockwell"/>
              </a:rPr>
              <a:t>What are strengths?</a:t>
            </a:r>
            <a:r>
              <a:rPr lang="en-US" dirty="0"/>
              <a:t>	</a:t>
            </a:r>
          </a:p>
        </p:txBody>
      </p:sp>
      <p:sp>
        <p:nvSpPr>
          <p:cNvPr id="3" name="Rectangle 2"/>
          <p:cNvSpPr>
            <a:spLocks noGrp="1"/>
          </p:cNvSpPr>
          <p:nvPr>
            <p:ph idx="1"/>
          </p:nvPr>
        </p:nvSpPr>
        <p:spPr>
          <a:xfrm>
            <a:off x="972671" y="1573306"/>
            <a:ext cx="9758082" cy="4343400"/>
          </a:xfrm>
        </p:spPr>
        <p:txBody>
          <a:bodyPr>
            <a:normAutofit/>
          </a:bodyPr>
          <a:lstStyle/>
          <a:p>
            <a:pPr marL="57150" lvl="1" indent="0">
              <a:spcAft>
                <a:spcPts val="600"/>
              </a:spcAft>
              <a:buNone/>
            </a:pPr>
            <a:r>
              <a:rPr lang="en-US" sz="2800" b="1" dirty="0" smtClean="0">
                <a:latin typeface="Arial"/>
                <a:cs typeface="Arial"/>
              </a:rPr>
              <a:t>Examples</a:t>
            </a:r>
            <a:r>
              <a:rPr lang="en-US" sz="2800" b="1" dirty="0">
                <a:latin typeface="Arial"/>
                <a:cs typeface="Arial"/>
              </a:rPr>
              <a:t>: </a:t>
            </a:r>
          </a:p>
          <a:p>
            <a:pPr marL="860425" lvl="2" indent="-409575"/>
            <a:r>
              <a:rPr lang="en-US" sz="2800" dirty="0">
                <a:latin typeface="Arial"/>
                <a:cs typeface="Arial"/>
              </a:rPr>
              <a:t>Quickly thinking of creative ways to solve a problem.</a:t>
            </a:r>
          </a:p>
          <a:p>
            <a:pPr marL="860425" lvl="2" indent="-409575"/>
            <a:r>
              <a:rPr lang="en-US" sz="2800" dirty="0">
                <a:latin typeface="Arial"/>
                <a:cs typeface="Arial"/>
              </a:rPr>
              <a:t>Being able to see "the big picture" and to know how you can help make things better.</a:t>
            </a:r>
          </a:p>
          <a:p>
            <a:pPr marL="860425" lvl="2" indent="-409575"/>
            <a:r>
              <a:rPr lang="en-US" sz="2800" dirty="0">
                <a:latin typeface="Arial"/>
                <a:cs typeface="Arial"/>
              </a:rPr>
              <a:t>Good at operating mechanical </a:t>
            </a:r>
            <a:r>
              <a:rPr lang="en-US" sz="2800" dirty="0" smtClean="0">
                <a:latin typeface="Arial"/>
                <a:cs typeface="Arial"/>
              </a:rPr>
              <a:t>things.</a:t>
            </a:r>
            <a:endParaRPr lang="en-US" sz="2800" b="1" dirty="0">
              <a:latin typeface="Arial"/>
              <a:cs typeface="Arial"/>
            </a:endParaRPr>
          </a:p>
        </p:txBody>
      </p:sp>
      <p:sp>
        <p:nvSpPr>
          <p:cNvPr id="4" name="Shape 90"/>
          <p:cNvSpPr/>
          <p:nvPr/>
        </p:nvSpPr>
        <p:spPr>
          <a:xfrm>
            <a:off x="1340068" y="6439706"/>
            <a:ext cx="10109810" cy="2616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100" b="0" i="0" u="none" strike="noStrike" cap="none" dirty="0">
                <a:solidFill>
                  <a:srgbClr val="000000"/>
                </a:solidFill>
                <a:latin typeface="Arial"/>
                <a:ea typeface="Arial"/>
                <a:cs typeface="Arial"/>
                <a:sym typeface="Arial"/>
              </a:rPr>
              <a:t>Except where otherwise noted, this presentation, created by </a:t>
            </a:r>
            <a:r>
              <a:rPr lang="en-US" sz="1100" b="0" i="0" u="sng" strike="noStrike" cap="none" dirty="0">
                <a:solidFill>
                  <a:schemeClr val="hlink"/>
                </a:solidFill>
                <a:latin typeface="Arial"/>
                <a:ea typeface="Arial"/>
                <a:cs typeface="Arial"/>
                <a:sym typeface="Arial"/>
                <a:hlinkClick r:id="rId3"/>
              </a:rPr>
              <a:t>CCTS at Seattle University</a:t>
            </a:r>
            <a:r>
              <a:rPr lang="en-US" sz="1100" b="0" i="0" u="none" strike="noStrike" cap="none" dirty="0">
                <a:solidFill>
                  <a:srgbClr val="000000"/>
                </a:solidFill>
                <a:latin typeface="Arial"/>
                <a:ea typeface="Arial"/>
                <a:cs typeface="Arial"/>
                <a:sym typeface="Arial"/>
              </a:rPr>
              <a:t> </a:t>
            </a:r>
            <a:r>
              <a:rPr lang="en-US" sz="1100" b="0" i="0" u="none" strike="noStrike" cap="none" dirty="0">
                <a:solidFill>
                  <a:schemeClr val="dk1"/>
                </a:solidFill>
                <a:latin typeface="Arial"/>
                <a:ea typeface="Arial"/>
                <a:cs typeface="Arial"/>
                <a:sym typeface="Arial"/>
              </a:rPr>
              <a:t>with funding from </a:t>
            </a:r>
            <a:r>
              <a:rPr lang="en-US" sz="1100" b="0" i="0" u="sng" strike="noStrike" cap="none" dirty="0">
                <a:solidFill>
                  <a:schemeClr val="hlink"/>
                </a:solidFill>
                <a:latin typeface="Arial"/>
                <a:ea typeface="Arial"/>
                <a:cs typeface="Arial"/>
                <a:sym typeface="Arial"/>
                <a:hlinkClick r:id="rId4"/>
              </a:rPr>
              <a:t>WA DSHS/DVR</a:t>
            </a:r>
            <a:r>
              <a:rPr lang="en-US" sz="1100" b="0" i="0" u="none" strike="noStrike" cap="none" dirty="0">
                <a:solidFill>
                  <a:schemeClr val="dk1"/>
                </a:solidFill>
                <a:latin typeface="Arial"/>
                <a:ea typeface="Arial"/>
                <a:cs typeface="Arial"/>
                <a:sym typeface="Arial"/>
              </a:rPr>
              <a:t>, </a:t>
            </a:r>
            <a:r>
              <a:rPr lang="en-US" sz="1100" b="0" i="0" u="none" strike="noStrike" cap="none" dirty="0">
                <a:solidFill>
                  <a:srgbClr val="000000"/>
                </a:solidFill>
                <a:latin typeface="Arial"/>
                <a:ea typeface="Arial"/>
                <a:cs typeface="Arial"/>
                <a:sym typeface="Arial"/>
              </a:rPr>
              <a:t>is licensed under </a:t>
            </a:r>
            <a:r>
              <a:rPr lang="en-US" sz="1100" b="0" i="0" u="sng" strike="noStrike" cap="none" dirty="0">
                <a:solidFill>
                  <a:schemeClr val="hlink"/>
                </a:solidFill>
                <a:latin typeface="Arial"/>
                <a:ea typeface="Arial"/>
                <a:cs typeface="Arial"/>
                <a:sym typeface="Arial"/>
                <a:hlinkClick r:id="rId5"/>
              </a:rPr>
              <a:t>CC BY 4.0</a:t>
            </a:r>
            <a:r>
              <a:rPr lang="en-US" sz="1100" b="0" i="0" u="none" strike="noStrike" cap="none" dirty="0">
                <a:solidFill>
                  <a:srgbClr val="000000"/>
                </a:solidFill>
                <a:latin typeface="Arial"/>
                <a:ea typeface="Arial"/>
                <a:cs typeface="Arial"/>
                <a:sym typeface="Arial"/>
              </a:rPr>
              <a:t>, 2017</a:t>
            </a:r>
            <a:r>
              <a:rPr lang="en-US" sz="800" b="0" i="0" u="none" strike="noStrike" cap="none" dirty="0">
                <a:solidFill>
                  <a:srgbClr val="000000"/>
                </a:solidFill>
                <a:latin typeface="Arial"/>
                <a:ea typeface="Arial"/>
                <a:cs typeface="Arial"/>
                <a:sym typeface="Arial"/>
              </a:rPr>
              <a:t>.</a:t>
            </a:r>
            <a:endParaRPr dirty="0"/>
          </a:p>
        </p:txBody>
      </p:sp>
      <p:pic>
        <p:nvPicPr>
          <p:cNvPr id="5" name="Shape 91"/>
          <p:cNvPicPr preferRelativeResize="0"/>
          <p:nvPr/>
        </p:nvPicPr>
        <p:blipFill rotWithShape="1">
          <a:blip r:embed="rId6">
            <a:alphaModFix/>
          </a:blip>
          <a:srcRect/>
          <a:stretch/>
        </p:blipFill>
        <p:spPr>
          <a:xfrm>
            <a:off x="615578" y="6439706"/>
            <a:ext cx="724490" cy="255412"/>
          </a:xfrm>
          <a:prstGeom prst="rect">
            <a:avLst/>
          </a:prstGeom>
          <a:noFill/>
          <a:ln>
            <a:noFill/>
          </a:ln>
        </p:spPr>
      </p:pic>
    </p:spTree>
    <p:extLst>
      <p:ext uri="{BB962C8B-B14F-4D97-AF65-F5344CB8AC3E}">
        <p14:creationId xmlns:p14="http://schemas.microsoft.com/office/powerpoint/2010/main" val="1919203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8216"/>
          </a:xfrm>
        </p:spPr>
        <p:txBody>
          <a:bodyPr>
            <a:normAutofit/>
          </a:bodyPr>
          <a:lstStyle/>
          <a:p>
            <a:r>
              <a:rPr lang="en-US" dirty="0" smtClean="0">
                <a:latin typeface="Rockwell"/>
                <a:cs typeface="Rockwell"/>
              </a:rPr>
              <a:t>Activity</a:t>
            </a:r>
            <a:endParaRPr lang="en-US" dirty="0">
              <a:latin typeface="Rockwell"/>
              <a:cs typeface="Rockwell"/>
            </a:endParaRPr>
          </a:p>
        </p:txBody>
      </p:sp>
      <p:sp>
        <p:nvSpPr>
          <p:cNvPr id="3" name="Content Placeholder 2"/>
          <p:cNvSpPr>
            <a:spLocks noGrp="1"/>
          </p:cNvSpPr>
          <p:nvPr>
            <p:ph idx="1"/>
          </p:nvPr>
        </p:nvSpPr>
        <p:spPr>
          <a:xfrm>
            <a:off x="838200" y="1183342"/>
            <a:ext cx="10515600" cy="4993621"/>
          </a:xfrm>
        </p:spPr>
        <p:txBody>
          <a:bodyPr>
            <a:normAutofit/>
          </a:bodyPr>
          <a:lstStyle/>
          <a:p>
            <a:pPr marL="0" indent="0">
              <a:buNone/>
            </a:pPr>
            <a:r>
              <a:rPr lang="en-US" dirty="0" smtClean="0">
                <a:ln w="0"/>
                <a:latin typeface="Arial"/>
                <a:cs typeface="Arial"/>
              </a:rPr>
              <a:t>You will be exploring your strengths in this next activity. Look at the </a:t>
            </a:r>
            <a:r>
              <a:rPr lang="en-US" dirty="0" smtClean="0">
                <a:ln w="0"/>
                <a:latin typeface="Arial"/>
                <a:cs typeface="Arial"/>
                <a:hlinkClick r:id="rId2"/>
              </a:rPr>
              <a:t>Strengths Assessment</a:t>
            </a:r>
            <a:r>
              <a:rPr lang="en-US" dirty="0" smtClean="0">
                <a:ln w="0"/>
                <a:solidFill>
                  <a:schemeClr val="tx1"/>
                </a:solidFill>
                <a:latin typeface="Arial"/>
                <a:cs typeface="Arial"/>
              </a:rPr>
              <a:t>.</a:t>
            </a:r>
          </a:p>
          <a:p>
            <a:pPr marL="0" indent="0">
              <a:buNone/>
            </a:pPr>
            <a:endParaRPr lang="en-US" sz="1800" dirty="0" smtClean="0">
              <a:ln w="0"/>
              <a:solidFill>
                <a:schemeClr val="tx1"/>
              </a:solidFill>
              <a:effectLst>
                <a:outerShdw blurRad="38100" dist="19050" dir="2700000" algn="tl" rotWithShape="0">
                  <a:schemeClr val="dk1">
                    <a:alpha val="40000"/>
                  </a:schemeClr>
                </a:outerShdw>
              </a:effectLst>
              <a:latin typeface="Arial"/>
              <a:cs typeface="Arial"/>
            </a:endParaRPr>
          </a:p>
          <a:p>
            <a:pPr marL="450850" indent="-393700"/>
            <a:r>
              <a:rPr lang="en-US" dirty="0" smtClean="0">
                <a:latin typeface="Arial"/>
                <a:cs typeface="Arial"/>
              </a:rPr>
              <a:t>There are three sections with different types of strengths. What are they? Do each section one at a time.</a:t>
            </a:r>
            <a:endParaRPr lang="en-US" sz="1800" dirty="0" smtClean="0">
              <a:latin typeface="Arial"/>
              <a:cs typeface="Arial"/>
            </a:endParaRPr>
          </a:p>
          <a:p>
            <a:pPr marL="450850" indent="-393700"/>
            <a:r>
              <a:rPr lang="en-US" dirty="0" smtClean="0">
                <a:latin typeface="Arial"/>
                <a:cs typeface="Arial"/>
              </a:rPr>
              <a:t>For each section, read all of the options and put a checkmark next to all of your strengths. (You can pick as many as you want.)</a:t>
            </a:r>
            <a:endParaRPr lang="en-US" sz="1800" dirty="0" smtClean="0">
              <a:latin typeface="Arial"/>
              <a:cs typeface="Arial"/>
            </a:endParaRPr>
          </a:p>
          <a:p>
            <a:pPr marL="450850" indent="-393700"/>
            <a:r>
              <a:rPr lang="en-US" dirty="0" smtClean="0">
                <a:latin typeface="Arial"/>
                <a:cs typeface="Arial"/>
              </a:rPr>
              <a:t>At the end of each section, respond to the questions completely and thoughtfully.</a:t>
            </a:r>
          </a:p>
          <a:p>
            <a:endParaRPr lang="en-US" dirty="0"/>
          </a:p>
        </p:txBody>
      </p:sp>
      <p:sp>
        <p:nvSpPr>
          <p:cNvPr id="4" name="Shape 90"/>
          <p:cNvSpPr/>
          <p:nvPr/>
        </p:nvSpPr>
        <p:spPr>
          <a:xfrm>
            <a:off x="1340068" y="6439706"/>
            <a:ext cx="10109810" cy="2616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100" b="0" i="0" u="none" strike="noStrike" cap="none" dirty="0">
                <a:solidFill>
                  <a:srgbClr val="000000"/>
                </a:solidFill>
                <a:latin typeface="Arial"/>
                <a:ea typeface="Arial"/>
                <a:cs typeface="Arial"/>
                <a:sym typeface="Arial"/>
              </a:rPr>
              <a:t>Except where otherwise noted, this presentation, created by </a:t>
            </a:r>
            <a:r>
              <a:rPr lang="en-US" sz="1100" b="0" i="0" u="sng" strike="noStrike" cap="none" dirty="0">
                <a:solidFill>
                  <a:schemeClr val="hlink"/>
                </a:solidFill>
                <a:latin typeface="Arial"/>
                <a:ea typeface="Arial"/>
                <a:cs typeface="Arial"/>
                <a:sym typeface="Arial"/>
                <a:hlinkClick r:id="rId3"/>
              </a:rPr>
              <a:t>CCTS at Seattle University</a:t>
            </a:r>
            <a:r>
              <a:rPr lang="en-US" sz="1100" b="0" i="0" u="none" strike="noStrike" cap="none" dirty="0">
                <a:solidFill>
                  <a:srgbClr val="000000"/>
                </a:solidFill>
                <a:latin typeface="Arial"/>
                <a:ea typeface="Arial"/>
                <a:cs typeface="Arial"/>
                <a:sym typeface="Arial"/>
              </a:rPr>
              <a:t> </a:t>
            </a:r>
            <a:r>
              <a:rPr lang="en-US" sz="1100" b="0" i="0" u="none" strike="noStrike" cap="none" dirty="0">
                <a:solidFill>
                  <a:schemeClr val="dk1"/>
                </a:solidFill>
                <a:latin typeface="Arial"/>
                <a:ea typeface="Arial"/>
                <a:cs typeface="Arial"/>
                <a:sym typeface="Arial"/>
              </a:rPr>
              <a:t>with funding from </a:t>
            </a:r>
            <a:r>
              <a:rPr lang="en-US" sz="1100" b="0" i="0" u="sng" strike="noStrike" cap="none" dirty="0">
                <a:solidFill>
                  <a:schemeClr val="hlink"/>
                </a:solidFill>
                <a:latin typeface="Arial"/>
                <a:ea typeface="Arial"/>
                <a:cs typeface="Arial"/>
                <a:sym typeface="Arial"/>
                <a:hlinkClick r:id="rId4"/>
              </a:rPr>
              <a:t>WA DSHS/DVR</a:t>
            </a:r>
            <a:r>
              <a:rPr lang="en-US" sz="1100" b="0" i="0" u="none" strike="noStrike" cap="none" dirty="0">
                <a:solidFill>
                  <a:schemeClr val="dk1"/>
                </a:solidFill>
                <a:latin typeface="Arial"/>
                <a:ea typeface="Arial"/>
                <a:cs typeface="Arial"/>
                <a:sym typeface="Arial"/>
              </a:rPr>
              <a:t>, </a:t>
            </a:r>
            <a:r>
              <a:rPr lang="en-US" sz="1100" b="0" i="0" u="none" strike="noStrike" cap="none" dirty="0">
                <a:solidFill>
                  <a:srgbClr val="000000"/>
                </a:solidFill>
                <a:latin typeface="Arial"/>
                <a:ea typeface="Arial"/>
                <a:cs typeface="Arial"/>
                <a:sym typeface="Arial"/>
              </a:rPr>
              <a:t>is licensed under </a:t>
            </a:r>
            <a:r>
              <a:rPr lang="en-US" sz="1100" b="0" i="0" u="sng" strike="noStrike" cap="none" dirty="0">
                <a:solidFill>
                  <a:schemeClr val="hlink"/>
                </a:solidFill>
                <a:latin typeface="Arial"/>
                <a:ea typeface="Arial"/>
                <a:cs typeface="Arial"/>
                <a:sym typeface="Arial"/>
                <a:hlinkClick r:id="rId5"/>
              </a:rPr>
              <a:t>CC BY 4.0</a:t>
            </a:r>
            <a:r>
              <a:rPr lang="en-US" sz="1100" b="0" i="0" u="none" strike="noStrike" cap="none" dirty="0">
                <a:solidFill>
                  <a:srgbClr val="000000"/>
                </a:solidFill>
                <a:latin typeface="Arial"/>
                <a:ea typeface="Arial"/>
                <a:cs typeface="Arial"/>
                <a:sym typeface="Arial"/>
              </a:rPr>
              <a:t>, 2017</a:t>
            </a:r>
            <a:r>
              <a:rPr lang="en-US" sz="800" b="0" i="0" u="none" strike="noStrike" cap="none" dirty="0">
                <a:solidFill>
                  <a:srgbClr val="000000"/>
                </a:solidFill>
                <a:latin typeface="Arial"/>
                <a:ea typeface="Arial"/>
                <a:cs typeface="Arial"/>
                <a:sym typeface="Arial"/>
              </a:rPr>
              <a:t>.</a:t>
            </a:r>
            <a:endParaRPr dirty="0"/>
          </a:p>
        </p:txBody>
      </p:sp>
      <p:pic>
        <p:nvPicPr>
          <p:cNvPr id="5" name="Shape 91"/>
          <p:cNvPicPr preferRelativeResize="0"/>
          <p:nvPr/>
        </p:nvPicPr>
        <p:blipFill rotWithShape="1">
          <a:blip r:embed="rId6">
            <a:alphaModFix/>
          </a:blip>
          <a:srcRect/>
          <a:stretch/>
        </p:blipFill>
        <p:spPr>
          <a:xfrm>
            <a:off x="615578" y="6439706"/>
            <a:ext cx="724490" cy="255412"/>
          </a:xfrm>
          <a:prstGeom prst="rect">
            <a:avLst/>
          </a:prstGeom>
          <a:noFill/>
          <a:ln>
            <a:noFill/>
          </a:ln>
        </p:spPr>
      </p:pic>
    </p:spTree>
    <p:extLst>
      <p:ext uri="{BB962C8B-B14F-4D97-AF65-F5344CB8AC3E}">
        <p14:creationId xmlns:p14="http://schemas.microsoft.com/office/powerpoint/2010/main" val="3056689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Rockwell"/>
                <a:cs typeface="Rockwell"/>
              </a:rPr>
              <a:t>Directions</a:t>
            </a:r>
            <a:endParaRPr lang="en-US" dirty="0">
              <a:latin typeface="Rockwell"/>
              <a:cs typeface="Rockwell"/>
            </a:endParaRPr>
          </a:p>
        </p:txBody>
      </p:sp>
      <p:sp>
        <p:nvSpPr>
          <p:cNvPr id="3" name="Content Placeholder 2"/>
          <p:cNvSpPr>
            <a:spLocks noGrp="1"/>
          </p:cNvSpPr>
          <p:nvPr>
            <p:ph idx="1"/>
          </p:nvPr>
        </p:nvSpPr>
        <p:spPr>
          <a:xfrm>
            <a:off x="838200" y="1580444"/>
            <a:ext cx="10515600" cy="4596519"/>
          </a:xfrm>
        </p:spPr>
        <p:txBody>
          <a:bodyPr>
            <a:normAutofit/>
          </a:bodyPr>
          <a:lstStyle/>
          <a:p>
            <a:pPr marL="0" lvl="0" indent="0">
              <a:buNone/>
            </a:pPr>
            <a:r>
              <a:rPr lang="en-US" dirty="0" smtClean="0">
                <a:latin typeface="Arial"/>
                <a:cs typeface="Arial"/>
              </a:rPr>
              <a:t>On the Strengths Assessment, these are the three categories:</a:t>
            </a:r>
          </a:p>
          <a:p>
            <a:pPr marL="0" lvl="0" indent="0">
              <a:buNone/>
            </a:pPr>
            <a:endParaRPr lang="en-US" dirty="0" smtClean="0">
              <a:latin typeface="Arial"/>
              <a:cs typeface="Arial"/>
            </a:endParaRPr>
          </a:p>
          <a:p>
            <a:pPr marL="450850" lvl="0" indent="-393700"/>
            <a:r>
              <a:rPr lang="en-US" dirty="0" smtClean="0">
                <a:latin typeface="Arial"/>
                <a:cs typeface="Arial"/>
              </a:rPr>
              <a:t>Personal Strengths: these refer to interpersonal skills.</a:t>
            </a:r>
          </a:p>
          <a:p>
            <a:pPr marL="450850" lvl="0" indent="-393700"/>
            <a:r>
              <a:rPr lang="en-US" dirty="0" smtClean="0">
                <a:latin typeface="Arial"/>
                <a:cs typeface="Arial"/>
              </a:rPr>
              <a:t>Work-Related Strengths: these are your strengths at work.</a:t>
            </a:r>
          </a:p>
          <a:p>
            <a:pPr marL="450850" lvl="0" indent="-393700"/>
            <a:r>
              <a:rPr lang="en-US" dirty="0" smtClean="0">
                <a:latin typeface="Arial"/>
                <a:cs typeface="Arial"/>
              </a:rPr>
              <a:t>Specialty Strengths: strengths that are specific to you.</a:t>
            </a:r>
          </a:p>
          <a:p>
            <a:pPr lvl="1"/>
            <a:endParaRPr lang="en-US" dirty="0">
              <a:latin typeface="Arial"/>
              <a:cs typeface="Arial"/>
            </a:endParaRPr>
          </a:p>
          <a:p>
            <a:pPr marL="57150" lvl="1" indent="0">
              <a:buNone/>
            </a:pPr>
            <a:r>
              <a:rPr lang="en-US" sz="2800" dirty="0" smtClean="0">
                <a:latin typeface="Arial"/>
                <a:cs typeface="Arial"/>
              </a:rPr>
              <a:t>Be honest in your strengths! Everybody is good at something, and nobody is good at everything!</a:t>
            </a:r>
          </a:p>
          <a:p>
            <a:pPr lvl="1"/>
            <a:endParaRPr lang="en-US" dirty="0" smtClean="0"/>
          </a:p>
          <a:p>
            <a:endParaRPr lang="en-US" dirty="0"/>
          </a:p>
        </p:txBody>
      </p:sp>
      <p:sp>
        <p:nvSpPr>
          <p:cNvPr id="4" name="Shape 90"/>
          <p:cNvSpPr/>
          <p:nvPr/>
        </p:nvSpPr>
        <p:spPr>
          <a:xfrm>
            <a:off x="1340068" y="6439706"/>
            <a:ext cx="10109810" cy="2616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100" b="0" i="0" u="none" strike="noStrike" cap="none" dirty="0">
                <a:solidFill>
                  <a:srgbClr val="000000"/>
                </a:solidFill>
                <a:latin typeface="Arial"/>
                <a:ea typeface="Arial"/>
                <a:cs typeface="Arial"/>
                <a:sym typeface="Arial"/>
              </a:rPr>
              <a:t>Except where otherwise noted, this presentation, created by </a:t>
            </a:r>
            <a:r>
              <a:rPr lang="en-US" sz="1100" b="0" i="0" u="sng" strike="noStrike" cap="none" dirty="0">
                <a:solidFill>
                  <a:schemeClr val="hlink"/>
                </a:solidFill>
                <a:latin typeface="Arial"/>
                <a:ea typeface="Arial"/>
                <a:cs typeface="Arial"/>
                <a:sym typeface="Arial"/>
                <a:hlinkClick r:id="rId2"/>
              </a:rPr>
              <a:t>CCTS at Seattle University</a:t>
            </a:r>
            <a:r>
              <a:rPr lang="en-US" sz="1100" b="0" i="0" u="none" strike="noStrike" cap="none" dirty="0">
                <a:solidFill>
                  <a:srgbClr val="000000"/>
                </a:solidFill>
                <a:latin typeface="Arial"/>
                <a:ea typeface="Arial"/>
                <a:cs typeface="Arial"/>
                <a:sym typeface="Arial"/>
              </a:rPr>
              <a:t> </a:t>
            </a:r>
            <a:r>
              <a:rPr lang="en-US" sz="1100" b="0" i="0" u="none" strike="noStrike" cap="none" dirty="0">
                <a:solidFill>
                  <a:schemeClr val="dk1"/>
                </a:solidFill>
                <a:latin typeface="Arial"/>
                <a:ea typeface="Arial"/>
                <a:cs typeface="Arial"/>
                <a:sym typeface="Arial"/>
              </a:rPr>
              <a:t>with funding from </a:t>
            </a:r>
            <a:r>
              <a:rPr lang="en-US" sz="1100" b="0" i="0" u="sng" strike="noStrike" cap="none" dirty="0">
                <a:solidFill>
                  <a:schemeClr val="hlink"/>
                </a:solidFill>
                <a:latin typeface="Arial"/>
                <a:ea typeface="Arial"/>
                <a:cs typeface="Arial"/>
                <a:sym typeface="Arial"/>
                <a:hlinkClick r:id="rId3"/>
              </a:rPr>
              <a:t>WA DSHS/DVR</a:t>
            </a:r>
            <a:r>
              <a:rPr lang="en-US" sz="1100" b="0" i="0" u="none" strike="noStrike" cap="none" dirty="0">
                <a:solidFill>
                  <a:schemeClr val="dk1"/>
                </a:solidFill>
                <a:latin typeface="Arial"/>
                <a:ea typeface="Arial"/>
                <a:cs typeface="Arial"/>
                <a:sym typeface="Arial"/>
              </a:rPr>
              <a:t>, </a:t>
            </a:r>
            <a:r>
              <a:rPr lang="en-US" sz="1100" b="0" i="0" u="none" strike="noStrike" cap="none" dirty="0">
                <a:solidFill>
                  <a:srgbClr val="000000"/>
                </a:solidFill>
                <a:latin typeface="Arial"/>
                <a:ea typeface="Arial"/>
                <a:cs typeface="Arial"/>
                <a:sym typeface="Arial"/>
              </a:rPr>
              <a:t>is licensed under </a:t>
            </a:r>
            <a:r>
              <a:rPr lang="en-US" sz="1100" b="0" i="0" u="sng" strike="noStrike" cap="none" dirty="0">
                <a:solidFill>
                  <a:schemeClr val="hlink"/>
                </a:solidFill>
                <a:latin typeface="Arial"/>
                <a:ea typeface="Arial"/>
                <a:cs typeface="Arial"/>
                <a:sym typeface="Arial"/>
                <a:hlinkClick r:id="rId4"/>
              </a:rPr>
              <a:t>CC BY 4.0</a:t>
            </a:r>
            <a:r>
              <a:rPr lang="en-US" sz="1100" b="0" i="0" u="none" strike="noStrike" cap="none" dirty="0">
                <a:solidFill>
                  <a:srgbClr val="000000"/>
                </a:solidFill>
                <a:latin typeface="Arial"/>
                <a:ea typeface="Arial"/>
                <a:cs typeface="Arial"/>
                <a:sym typeface="Arial"/>
              </a:rPr>
              <a:t>, 2017</a:t>
            </a:r>
            <a:r>
              <a:rPr lang="en-US" sz="800" b="0" i="0" u="none" strike="noStrike" cap="none" dirty="0">
                <a:solidFill>
                  <a:srgbClr val="000000"/>
                </a:solidFill>
                <a:latin typeface="Arial"/>
                <a:ea typeface="Arial"/>
                <a:cs typeface="Arial"/>
                <a:sym typeface="Arial"/>
              </a:rPr>
              <a:t>.</a:t>
            </a:r>
            <a:endParaRPr dirty="0"/>
          </a:p>
        </p:txBody>
      </p:sp>
      <p:pic>
        <p:nvPicPr>
          <p:cNvPr id="5" name="Shape 91"/>
          <p:cNvPicPr preferRelativeResize="0"/>
          <p:nvPr/>
        </p:nvPicPr>
        <p:blipFill rotWithShape="1">
          <a:blip r:embed="rId5">
            <a:alphaModFix/>
          </a:blip>
          <a:srcRect/>
          <a:stretch/>
        </p:blipFill>
        <p:spPr>
          <a:xfrm>
            <a:off x="615578" y="6439706"/>
            <a:ext cx="724490" cy="255412"/>
          </a:xfrm>
          <a:prstGeom prst="rect">
            <a:avLst/>
          </a:prstGeom>
          <a:noFill/>
          <a:ln>
            <a:noFill/>
          </a:ln>
        </p:spPr>
      </p:pic>
    </p:spTree>
    <p:extLst>
      <p:ext uri="{BB962C8B-B14F-4D97-AF65-F5344CB8AC3E}">
        <p14:creationId xmlns:p14="http://schemas.microsoft.com/office/powerpoint/2010/main" val="1356538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838200" y="227948"/>
            <a:ext cx="8229600" cy="1398587"/>
          </a:xfrm>
        </p:spPr>
        <p:txBody>
          <a:bodyPr/>
          <a:lstStyle/>
          <a:p>
            <a:r>
              <a:rPr lang="en-US" dirty="0" smtClean="0">
                <a:latin typeface="Rockwell"/>
                <a:cs typeface="Rockwell"/>
              </a:rPr>
              <a:t>Debrief &amp; Guiding Questions</a:t>
            </a:r>
            <a:endParaRPr lang="en-US" dirty="0">
              <a:latin typeface="Rockwell"/>
              <a:cs typeface="Rockwell"/>
            </a:endParaRPr>
          </a:p>
        </p:txBody>
      </p:sp>
      <p:sp>
        <p:nvSpPr>
          <p:cNvPr id="3" name="Content Placeholder 2"/>
          <p:cNvSpPr>
            <a:spLocks noGrp="1"/>
          </p:cNvSpPr>
          <p:nvPr>
            <p:ph idx="1"/>
          </p:nvPr>
        </p:nvSpPr>
        <p:spPr/>
        <p:txBody>
          <a:bodyPr/>
          <a:lstStyle/>
          <a:p>
            <a:pPr marL="450850" lvl="0" indent="-393700"/>
            <a:r>
              <a:rPr lang="en-US" b="0" i="0" dirty="0" smtClean="0">
                <a:latin typeface="Arial"/>
                <a:cs typeface="Arial"/>
              </a:rPr>
              <a:t>Select a strength you tagged from each of the three areas. </a:t>
            </a:r>
          </a:p>
          <a:p>
            <a:pPr marL="450850" lvl="0" indent="-393700"/>
            <a:r>
              <a:rPr lang="en-US" b="0" i="0" dirty="0" smtClean="0">
                <a:latin typeface="Arial"/>
                <a:cs typeface="Arial"/>
              </a:rPr>
              <a:t>Think of a past event or experience that best describes you showcasing that talent.</a:t>
            </a:r>
            <a:endParaRPr lang="en-US" dirty="0" smtClean="0">
              <a:latin typeface="Arial"/>
              <a:cs typeface="Arial"/>
            </a:endParaRPr>
          </a:p>
          <a:p>
            <a:pPr marL="450850" lvl="0" indent="-393700"/>
            <a:r>
              <a:rPr lang="en-US" b="0" i="0" dirty="0" smtClean="0">
                <a:latin typeface="Arial"/>
                <a:cs typeface="Arial"/>
              </a:rPr>
              <a:t>How does it feel to talk about your strengths?</a:t>
            </a:r>
            <a:endParaRPr lang="en-US" dirty="0">
              <a:latin typeface="Arial"/>
              <a:cs typeface="Arial"/>
            </a:endParaRPr>
          </a:p>
        </p:txBody>
      </p:sp>
      <p:sp>
        <p:nvSpPr>
          <p:cNvPr id="4" name="Shape 90"/>
          <p:cNvSpPr/>
          <p:nvPr/>
        </p:nvSpPr>
        <p:spPr>
          <a:xfrm>
            <a:off x="1340068" y="6439706"/>
            <a:ext cx="10109810" cy="2616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100" b="0" i="0" u="none" strike="noStrike" cap="none" dirty="0">
                <a:solidFill>
                  <a:srgbClr val="000000"/>
                </a:solidFill>
                <a:latin typeface="Arial"/>
                <a:ea typeface="Arial"/>
                <a:cs typeface="Arial"/>
                <a:sym typeface="Arial"/>
              </a:rPr>
              <a:t>Except where otherwise noted, this presentation, created by </a:t>
            </a:r>
            <a:r>
              <a:rPr lang="en-US" sz="1100" b="0" i="0" u="sng" strike="noStrike" cap="none" dirty="0">
                <a:solidFill>
                  <a:schemeClr val="hlink"/>
                </a:solidFill>
                <a:latin typeface="Arial"/>
                <a:ea typeface="Arial"/>
                <a:cs typeface="Arial"/>
                <a:sym typeface="Arial"/>
                <a:hlinkClick r:id="rId3"/>
              </a:rPr>
              <a:t>CCTS at Seattle University</a:t>
            </a:r>
            <a:r>
              <a:rPr lang="en-US" sz="1100" b="0" i="0" u="none" strike="noStrike" cap="none" dirty="0">
                <a:solidFill>
                  <a:srgbClr val="000000"/>
                </a:solidFill>
                <a:latin typeface="Arial"/>
                <a:ea typeface="Arial"/>
                <a:cs typeface="Arial"/>
                <a:sym typeface="Arial"/>
              </a:rPr>
              <a:t> </a:t>
            </a:r>
            <a:r>
              <a:rPr lang="en-US" sz="1100" b="0" i="0" u="none" strike="noStrike" cap="none" dirty="0">
                <a:solidFill>
                  <a:schemeClr val="dk1"/>
                </a:solidFill>
                <a:latin typeface="Arial"/>
                <a:ea typeface="Arial"/>
                <a:cs typeface="Arial"/>
                <a:sym typeface="Arial"/>
              </a:rPr>
              <a:t>with funding from </a:t>
            </a:r>
            <a:r>
              <a:rPr lang="en-US" sz="1100" b="0" i="0" u="sng" strike="noStrike" cap="none" dirty="0">
                <a:solidFill>
                  <a:schemeClr val="hlink"/>
                </a:solidFill>
                <a:latin typeface="Arial"/>
                <a:ea typeface="Arial"/>
                <a:cs typeface="Arial"/>
                <a:sym typeface="Arial"/>
                <a:hlinkClick r:id="rId4"/>
              </a:rPr>
              <a:t>WA DSHS/DVR</a:t>
            </a:r>
            <a:r>
              <a:rPr lang="en-US" sz="1100" b="0" i="0" u="none" strike="noStrike" cap="none" dirty="0">
                <a:solidFill>
                  <a:schemeClr val="dk1"/>
                </a:solidFill>
                <a:latin typeface="Arial"/>
                <a:ea typeface="Arial"/>
                <a:cs typeface="Arial"/>
                <a:sym typeface="Arial"/>
              </a:rPr>
              <a:t>, </a:t>
            </a:r>
            <a:r>
              <a:rPr lang="en-US" sz="1100" b="0" i="0" u="none" strike="noStrike" cap="none" dirty="0">
                <a:solidFill>
                  <a:srgbClr val="000000"/>
                </a:solidFill>
                <a:latin typeface="Arial"/>
                <a:ea typeface="Arial"/>
                <a:cs typeface="Arial"/>
                <a:sym typeface="Arial"/>
              </a:rPr>
              <a:t>is licensed under </a:t>
            </a:r>
            <a:r>
              <a:rPr lang="en-US" sz="1100" b="0" i="0" u="sng" strike="noStrike" cap="none" dirty="0">
                <a:solidFill>
                  <a:schemeClr val="hlink"/>
                </a:solidFill>
                <a:latin typeface="Arial"/>
                <a:ea typeface="Arial"/>
                <a:cs typeface="Arial"/>
                <a:sym typeface="Arial"/>
                <a:hlinkClick r:id="rId5"/>
              </a:rPr>
              <a:t>CC BY 4.0</a:t>
            </a:r>
            <a:r>
              <a:rPr lang="en-US" sz="1100" b="0" i="0" u="none" strike="noStrike" cap="none" dirty="0">
                <a:solidFill>
                  <a:srgbClr val="000000"/>
                </a:solidFill>
                <a:latin typeface="Arial"/>
                <a:ea typeface="Arial"/>
                <a:cs typeface="Arial"/>
                <a:sym typeface="Arial"/>
              </a:rPr>
              <a:t>, 2017</a:t>
            </a:r>
            <a:r>
              <a:rPr lang="en-US" sz="800" b="0" i="0" u="none" strike="noStrike" cap="none" dirty="0">
                <a:solidFill>
                  <a:srgbClr val="000000"/>
                </a:solidFill>
                <a:latin typeface="Arial"/>
                <a:ea typeface="Arial"/>
                <a:cs typeface="Arial"/>
                <a:sym typeface="Arial"/>
              </a:rPr>
              <a:t>.</a:t>
            </a:r>
            <a:endParaRPr dirty="0"/>
          </a:p>
        </p:txBody>
      </p:sp>
      <p:pic>
        <p:nvPicPr>
          <p:cNvPr id="5" name="Shape 91"/>
          <p:cNvPicPr preferRelativeResize="0"/>
          <p:nvPr/>
        </p:nvPicPr>
        <p:blipFill rotWithShape="1">
          <a:blip r:embed="rId6">
            <a:alphaModFix/>
          </a:blip>
          <a:srcRect/>
          <a:stretch/>
        </p:blipFill>
        <p:spPr>
          <a:xfrm>
            <a:off x="615578" y="6439706"/>
            <a:ext cx="724490" cy="255412"/>
          </a:xfrm>
          <a:prstGeom prst="rect">
            <a:avLst/>
          </a:prstGeom>
          <a:noFill/>
          <a:ln>
            <a:noFill/>
          </a:ln>
        </p:spPr>
      </p:pic>
    </p:spTree>
    <p:extLst>
      <p:ext uri="{BB962C8B-B14F-4D97-AF65-F5344CB8AC3E}">
        <p14:creationId xmlns:p14="http://schemas.microsoft.com/office/powerpoint/2010/main" val="2936716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2388"/>
            <a:ext cx="10515600" cy="1411941"/>
          </a:xfrm>
        </p:spPr>
        <p:txBody>
          <a:bodyPr>
            <a:normAutofit/>
          </a:bodyPr>
          <a:lstStyle/>
          <a:p>
            <a:r>
              <a:rPr lang="en-US" dirty="0" smtClean="0">
                <a:latin typeface="Rockwell"/>
                <a:cs typeface="Rockwell"/>
              </a:rPr>
              <a:t>Brag Bag Activity</a:t>
            </a:r>
            <a:endParaRPr lang="en-US" dirty="0">
              <a:latin typeface="Rockwell"/>
              <a:cs typeface="Rockwell"/>
            </a:endParaRPr>
          </a:p>
        </p:txBody>
      </p:sp>
      <p:sp>
        <p:nvSpPr>
          <p:cNvPr id="3" name="Content Placeholder 2"/>
          <p:cNvSpPr>
            <a:spLocks noGrp="1"/>
          </p:cNvSpPr>
          <p:nvPr>
            <p:ph idx="1"/>
          </p:nvPr>
        </p:nvSpPr>
        <p:spPr>
          <a:xfrm>
            <a:off x="838200" y="1694329"/>
            <a:ext cx="10515600" cy="4351338"/>
          </a:xfrm>
        </p:spPr>
        <p:txBody>
          <a:bodyPr>
            <a:normAutofit lnSpcReduction="10000"/>
          </a:bodyPr>
          <a:lstStyle/>
          <a:p>
            <a:pPr marL="450850" lvl="0" indent="-393700"/>
            <a:r>
              <a:rPr lang="en-US" b="0" i="0" dirty="0" smtClean="0">
                <a:latin typeface="Arial"/>
                <a:cs typeface="Arial"/>
              </a:rPr>
              <a:t>Think about aspects of your experience that you absolutely love doing or hate doing.</a:t>
            </a:r>
            <a:endParaRPr lang="en-US" dirty="0" smtClean="0">
              <a:latin typeface="Arial"/>
              <a:cs typeface="Arial"/>
            </a:endParaRPr>
          </a:p>
          <a:p>
            <a:pPr marL="450850" lvl="0" indent="-393700"/>
            <a:r>
              <a:rPr lang="en-US" b="0" i="0" dirty="0" smtClean="0">
                <a:latin typeface="Arial"/>
                <a:cs typeface="Arial"/>
              </a:rPr>
              <a:t>What types of activities always gain positive or less complimentary comments from bosses, teachers, friends or family?</a:t>
            </a:r>
            <a:endParaRPr lang="en-US" dirty="0" smtClean="0">
              <a:latin typeface="Arial"/>
              <a:cs typeface="Arial"/>
            </a:endParaRPr>
          </a:p>
          <a:p>
            <a:pPr marL="450850" lvl="0" indent="-393700"/>
            <a:r>
              <a:rPr lang="en-US" b="0" i="0" dirty="0" smtClean="0">
                <a:latin typeface="Arial"/>
                <a:cs typeface="Arial"/>
              </a:rPr>
              <a:t>If you ask a good friend, what would they see as your strengths?</a:t>
            </a:r>
          </a:p>
          <a:p>
            <a:pPr marL="450850" lvl="0" indent="-393700"/>
            <a:endParaRPr lang="en-US" dirty="0">
              <a:latin typeface="Arial"/>
              <a:cs typeface="Arial"/>
            </a:endParaRPr>
          </a:p>
          <a:p>
            <a:pPr marL="57150" lvl="0" indent="0">
              <a:buNone/>
            </a:pPr>
            <a:r>
              <a:rPr lang="en-US" dirty="0">
                <a:latin typeface="Arial"/>
                <a:cs typeface="Arial"/>
              </a:rPr>
              <a:t>Jot down on slips of paper a few strengths that you can think of about yourself - it can be anything (school appropriate).</a:t>
            </a:r>
            <a:endParaRPr lang="en-US" dirty="0" smtClean="0">
              <a:latin typeface="Arial"/>
              <a:cs typeface="Arial"/>
            </a:endParaRPr>
          </a:p>
          <a:p>
            <a:endParaRPr lang="en-US" dirty="0"/>
          </a:p>
        </p:txBody>
      </p:sp>
      <p:sp>
        <p:nvSpPr>
          <p:cNvPr id="4" name="Shape 90"/>
          <p:cNvSpPr/>
          <p:nvPr/>
        </p:nvSpPr>
        <p:spPr>
          <a:xfrm>
            <a:off x="1340068" y="6439706"/>
            <a:ext cx="10109810" cy="2616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100" b="0" i="0" u="none" strike="noStrike" cap="none" dirty="0">
                <a:solidFill>
                  <a:srgbClr val="000000"/>
                </a:solidFill>
                <a:latin typeface="Arial"/>
                <a:ea typeface="Arial"/>
                <a:cs typeface="Arial"/>
                <a:sym typeface="Arial"/>
              </a:rPr>
              <a:t>Except where otherwise noted, this presentation, created by </a:t>
            </a:r>
            <a:r>
              <a:rPr lang="en-US" sz="1100" b="0" i="0" u="sng" strike="noStrike" cap="none" dirty="0">
                <a:solidFill>
                  <a:schemeClr val="hlink"/>
                </a:solidFill>
                <a:latin typeface="Arial"/>
                <a:ea typeface="Arial"/>
                <a:cs typeface="Arial"/>
                <a:sym typeface="Arial"/>
                <a:hlinkClick r:id="rId2"/>
              </a:rPr>
              <a:t>CCTS at Seattle University</a:t>
            </a:r>
            <a:r>
              <a:rPr lang="en-US" sz="1100" b="0" i="0" u="none" strike="noStrike" cap="none" dirty="0">
                <a:solidFill>
                  <a:srgbClr val="000000"/>
                </a:solidFill>
                <a:latin typeface="Arial"/>
                <a:ea typeface="Arial"/>
                <a:cs typeface="Arial"/>
                <a:sym typeface="Arial"/>
              </a:rPr>
              <a:t> </a:t>
            </a:r>
            <a:r>
              <a:rPr lang="en-US" sz="1100" b="0" i="0" u="none" strike="noStrike" cap="none" dirty="0">
                <a:solidFill>
                  <a:schemeClr val="dk1"/>
                </a:solidFill>
                <a:latin typeface="Arial"/>
                <a:ea typeface="Arial"/>
                <a:cs typeface="Arial"/>
                <a:sym typeface="Arial"/>
              </a:rPr>
              <a:t>with funding from </a:t>
            </a:r>
            <a:r>
              <a:rPr lang="en-US" sz="1100" b="0" i="0" u="sng" strike="noStrike" cap="none" dirty="0">
                <a:solidFill>
                  <a:schemeClr val="hlink"/>
                </a:solidFill>
                <a:latin typeface="Arial"/>
                <a:ea typeface="Arial"/>
                <a:cs typeface="Arial"/>
                <a:sym typeface="Arial"/>
                <a:hlinkClick r:id="rId3"/>
              </a:rPr>
              <a:t>WA DSHS/DVR</a:t>
            </a:r>
            <a:r>
              <a:rPr lang="en-US" sz="1100" b="0" i="0" u="none" strike="noStrike" cap="none" dirty="0">
                <a:solidFill>
                  <a:schemeClr val="dk1"/>
                </a:solidFill>
                <a:latin typeface="Arial"/>
                <a:ea typeface="Arial"/>
                <a:cs typeface="Arial"/>
                <a:sym typeface="Arial"/>
              </a:rPr>
              <a:t>, </a:t>
            </a:r>
            <a:r>
              <a:rPr lang="en-US" sz="1100" b="0" i="0" u="none" strike="noStrike" cap="none" dirty="0">
                <a:solidFill>
                  <a:srgbClr val="000000"/>
                </a:solidFill>
                <a:latin typeface="Arial"/>
                <a:ea typeface="Arial"/>
                <a:cs typeface="Arial"/>
                <a:sym typeface="Arial"/>
              </a:rPr>
              <a:t>is licensed under </a:t>
            </a:r>
            <a:r>
              <a:rPr lang="en-US" sz="1100" b="0" i="0" u="sng" strike="noStrike" cap="none" dirty="0">
                <a:solidFill>
                  <a:schemeClr val="hlink"/>
                </a:solidFill>
                <a:latin typeface="Arial"/>
                <a:ea typeface="Arial"/>
                <a:cs typeface="Arial"/>
                <a:sym typeface="Arial"/>
                <a:hlinkClick r:id="rId4"/>
              </a:rPr>
              <a:t>CC BY 4.0</a:t>
            </a:r>
            <a:r>
              <a:rPr lang="en-US" sz="1100" b="0" i="0" u="none" strike="noStrike" cap="none" dirty="0">
                <a:solidFill>
                  <a:srgbClr val="000000"/>
                </a:solidFill>
                <a:latin typeface="Arial"/>
                <a:ea typeface="Arial"/>
                <a:cs typeface="Arial"/>
                <a:sym typeface="Arial"/>
              </a:rPr>
              <a:t>, 2017</a:t>
            </a:r>
            <a:r>
              <a:rPr lang="en-US" sz="800" b="0" i="0" u="none" strike="noStrike" cap="none" dirty="0">
                <a:solidFill>
                  <a:srgbClr val="000000"/>
                </a:solidFill>
                <a:latin typeface="Arial"/>
                <a:ea typeface="Arial"/>
                <a:cs typeface="Arial"/>
                <a:sym typeface="Arial"/>
              </a:rPr>
              <a:t>.</a:t>
            </a:r>
            <a:endParaRPr dirty="0"/>
          </a:p>
        </p:txBody>
      </p:sp>
      <p:pic>
        <p:nvPicPr>
          <p:cNvPr id="5" name="Shape 91"/>
          <p:cNvPicPr preferRelativeResize="0"/>
          <p:nvPr/>
        </p:nvPicPr>
        <p:blipFill rotWithShape="1">
          <a:blip r:embed="rId5">
            <a:alphaModFix/>
          </a:blip>
          <a:srcRect/>
          <a:stretch/>
        </p:blipFill>
        <p:spPr>
          <a:xfrm>
            <a:off x="615578" y="6439706"/>
            <a:ext cx="724490" cy="255412"/>
          </a:xfrm>
          <a:prstGeom prst="rect">
            <a:avLst/>
          </a:prstGeom>
          <a:noFill/>
          <a:ln>
            <a:noFill/>
          </a:ln>
        </p:spPr>
      </p:pic>
    </p:spTree>
    <p:extLst>
      <p:ext uri="{BB962C8B-B14F-4D97-AF65-F5344CB8AC3E}">
        <p14:creationId xmlns:p14="http://schemas.microsoft.com/office/powerpoint/2010/main" val="3168869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Rockwell"/>
              <a:buNone/>
            </a:pPr>
            <a:r>
              <a:rPr lang="en-US" sz="4400" b="0" i="0" u="none" strike="noStrike" cap="none">
                <a:solidFill>
                  <a:schemeClr val="dk1"/>
                </a:solidFill>
                <a:latin typeface="Rockwell"/>
                <a:ea typeface="Rockwell"/>
                <a:cs typeface="Rockwell"/>
                <a:sym typeface="Rockwell"/>
              </a:rPr>
              <a:t>Licensing &amp; Copyright</a:t>
            </a:r>
            <a:endParaRPr/>
          </a:p>
        </p:txBody>
      </p:sp>
      <p:sp>
        <p:nvSpPr>
          <p:cNvPr id="192" name="Shape 192"/>
          <p:cNvSpPr txBox="1">
            <a:spLocks noGrp="1"/>
          </p:cNvSpPr>
          <p:nvPr>
            <p:ph type="body" idx="1"/>
          </p:nvPr>
        </p:nvSpPr>
        <p:spPr>
          <a:xfrm>
            <a:off x="838200" y="1543588"/>
            <a:ext cx="10628870" cy="441745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200"/>
              <a:buFont typeface="Arial"/>
              <a:buNone/>
            </a:pPr>
            <a:r>
              <a:rPr lang="en-US" sz="2200" b="1" i="0" u="none" strike="noStrike" cap="none">
                <a:solidFill>
                  <a:schemeClr val="dk1"/>
                </a:solidFill>
                <a:latin typeface="Arial"/>
                <a:ea typeface="Arial"/>
                <a:cs typeface="Arial"/>
                <a:sym typeface="Arial"/>
              </a:rPr>
              <a:t>External links</a:t>
            </a:r>
            <a:endParaRPr sz="22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This resource may contain links to websites operated by third parties. These links are provided for your convenience only and do not constitute or imply any endorsement or monitoring. Please confirm the license status of any third-party resources and understand their terms of use before reusing them.</a:t>
            </a:r>
            <a:endParaRPr/>
          </a:p>
          <a:p>
            <a:pPr marL="0" marR="0" lvl="0" indent="0" algn="l" rtl="0">
              <a:lnSpc>
                <a:spcPct val="90000"/>
              </a:lnSpc>
              <a:spcBef>
                <a:spcPts val="1000"/>
              </a:spcBef>
              <a:spcAft>
                <a:spcPts val="0"/>
              </a:spcAft>
              <a:buClr>
                <a:schemeClr val="dk1"/>
              </a:buClr>
              <a:buSzPts val="800"/>
              <a:buFont typeface="Arial"/>
              <a:buNone/>
            </a:pPr>
            <a:endParaRPr sz="800" b="1"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200"/>
              <a:buFont typeface="Arial"/>
              <a:buNone/>
            </a:pPr>
            <a:r>
              <a:rPr lang="en-US" sz="2200" b="1" i="0" u="none" strike="noStrike" cap="none">
                <a:solidFill>
                  <a:schemeClr val="dk1"/>
                </a:solidFill>
                <a:latin typeface="Arial"/>
                <a:ea typeface="Arial"/>
                <a:cs typeface="Arial"/>
                <a:sym typeface="Arial"/>
              </a:rPr>
              <a:t>Licensing</a:t>
            </a:r>
            <a:endParaRPr sz="2200" b="0"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Except where otherwise noted, this work, created by </a:t>
            </a:r>
            <a:r>
              <a:rPr lang="en-US" sz="2200" b="0" i="0" u="sng" strike="noStrike" cap="none">
                <a:solidFill>
                  <a:schemeClr val="hlink"/>
                </a:solidFill>
                <a:latin typeface="Arial"/>
                <a:ea typeface="Arial"/>
                <a:cs typeface="Arial"/>
                <a:sym typeface="Arial"/>
                <a:hlinkClick r:id="rId3"/>
              </a:rPr>
              <a:t>Center for Change in Transition Services at Seattle University</a:t>
            </a:r>
            <a:r>
              <a:rPr lang="en-US" sz="2200" b="0" i="0" u="none" strike="noStrike" cap="none">
                <a:solidFill>
                  <a:schemeClr val="dk1"/>
                </a:solidFill>
                <a:latin typeface="Arial"/>
                <a:ea typeface="Arial"/>
                <a:cs typeface="Arial"/>
                <a:sym typeface="Arial"/>
              </a:rPr>
              <a:t> with funding from </a:t>
            </a:r>
            <a:r>
              <a:rPr lang="en-US" sz="2200" b="0" i="0" u="sng" strike="noStrike" cap="none">
                <a:solidFill>
                  <a:schemeClr val="hlink"/>
                </a:solidFill>
                <a:latin typeface="Arial"/>
                <a:ea typeface="Arial"/>
                <a:cs typeface="Arial"/>
                <a:sym typeface="Arial"/>
                <a:hlinkClick r:id="rId4"/>
              </a:rPr>
              <a:t>Washington State Division of Social and Health Services/Division of Vocational Rehabilitation</a:t>
            </a:r>
            <a:r>
              <a:rPr lang="en-US" sz="2200" b="0" i="0" u="none" strike="noStrike" cap="none">
                <a:solidFill>
                  <a:schemeClr val="dk1"/>
                </a:solidFill>
                <a:latin typeface="Arial"/>
                <a:ea typeface="Arial"/>
                <a:cs typeface="Arial"/>
                <a:sym typeface="Arial"/>
              </a:rPr>
              <a:t>, is licensed under a </a:t>
            </a:r>
            <a:r>
              <a:rPr lang="en-US" sz="2200" b="0" i="0" u="sng" strike="noStrike" cap="none">
                <a:solidFill>
                  <a:schemeClr val="hlink"/>
                </a:solidFill>
                <a:latin typeface="Arial"/>
                <a:ea typeface="Arial"/>
                <a:cs typeface="Arial"/>
                <a:sym typeface="Arial"/>
                <a:hlinkClick r:id="rId5"/>
              </a:rPr>
              <a:t>Creative Commons Attribution License</a:t>
            </a:r>
            <a:r>
              <a:rPr lang="en-US" sz="2200" b="0" i="0" u="none" strike="noStrike" cap="none">
                <a:solidFill>
                  <a:schemeClr val="dk1"/>
                </a:solidFill>
                <a:latin typeface="Arial"/>
                <a:ea typeface="Arial"/>
                <a:cs typeface="Arial"/>
                <a:sym typeface="Arial"/>
              </a:rPr>
              <a:t>. All logos and trademarks are property of their respective owners.</a:t>
            </a:r>
            <a:endParaRPr/>
          </a:p>
          <a:p>
            <a:pPr marL="0" marR="0" lvl="0" indent="0" algn="l" rtl="0">
              <a:lnSpc>
                <a:spcPct val="90000"/>
              </a:lnSpc>
              <a:spcBef>
                <a:spcPts val="100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For more details on T-Folio’s licensing policy, please visit: </a:t>
            </a:r>
            <a:r>
              <a:rPr lang="en-US" sz="2200" b="0" i="0" u="sng" strike="noStrike" cap="none">
                <a:solidFill>
                  <a:schemeClr val="hlink"/>
                </a:solidFill>
                <a:latin typeface="Arial"/>
                <a:ea typeface="Arial"/>
                <a:cs typeface="Arial"/>
                <a:sym typeface="Arial"/>
                <a:hlinkClick r:id="rId6"/>
              </a:rPr>
              <a:t>www.cctstfolio.com</a:t>
            </a:r>
            <a:endParaRPr sz="2200" b="0" i="0" u="none" strike="noStrike" cap="none">
              <a:solidFill>
                <a:schemeClr val="dk1"/>
              </a:solidFill>
              <a:latin typeface="Arial"/>
              <a:ea typeface="Arial"/>
              <a:cs typeface="Arial"/>
              <a:sym typeface="Arial"/>
            </a:endParaRPr>
          </a:p>
        </p:txBody>
      </p:sp>
      <p:pic>
        <p:nvPicPr>
          <p:cNvPr id="193" name="Shape 193" descr="Creative Commons Attribution License (CC BY)." title="Creative Commons Attribution License Logo">
            <a:hlinkClick r:id="rId7"/>
          </p:cNvPr>
          <p:cNvPicPr preferRelativeResize="0"/>
          <p:nvPr/>
        </p:nvPicPr>
        <p:blipFill rotWithShape="1">
          <a:blip r:embed="rId8">
            <a:alphaModFix/>
          </a:blip>
          <a:srcRect/>
          <a:stretch/>
        </p:blipFill>
        <p:spPr>
          <a:xfrm>
            <a:off x="7034409" y="859058"/>
            <a:ext cx="964842" cy="337695"/>
          </a:xfrm>
          <a:prstGeom prst="rect">
            <a:avLst/>
          </a:prstGeom>
          <a:noFill/>
          <a:ln>
            <a:noFill/>
          </a:ln>
        </p:spPr>
      </p:pic>
    </p:spTree>
    <p:extLst>
      <p:ext uri="{BB962C8B-B14F-4D97-AF65-F5344CB8AC3E}">
        <p14:creationId xmlns:p14="http://schemas.microsoft.com/office/powerpoint/2010/main" val="3558266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525</Words>
  <Application>Microsoft Macintosh PowerPoint</Application>
  <PresentationFormat>Custom</PresentationFormat>
  <Paragraphs>62</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Identifying Your Strengths</vt:lpstr>
      <vt:lpstr>Lesson Objectives </vt:lpstr>
      <vt:lpstr>Warm-up Questions </vt:lpstr>
      <vt:lpstr>What are strengths? </vt:lpstr>
      <vt:lpstr>Activity</vt:lpstr>
      <vt:lpstr>Directions</vt:lpstr>
      <vt:lpstr>Debrief &amp; Guiding Questions</vt:lpstr>
      <vt:lpstr>Brag Bag Activity</vt:lpstr>
      <vt:lpstr>Licensing &amp; Copyright</vt:lpstr>
    </vt:vector>
  </TitlesOfParts>
  <Company>Seattle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Your Strengths | Unit 1, Lesson 1 | T-Folio</dc:title>
  <dc:creator>Hirschmann, Kristin</dc:creator>
  <cp:lastModifiedBy>ESS Teacher</cp:lastModifiedBy>
  <cp:revision>6</cp:revision>
  <dcterms:created xsi:type="dcterms:W3CDTF">2018-08-06T18:48:57Z</dcterms:created>
  <dcterms:modified xsi:type="dcterms:W3CDTF">2020-10-21T17:43:44Z</dcterms:modified>
</cp:coreProperties>
</file>