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77" r:id="rId5"/>
    <p:sldId id="278" r:id="rId6"/>
    <p:sldId id="260" r:id="rId7"/>
    <p:sldId id="271" r:id="rId8"/>
    <p:sldId id="262" r:id="rId9"/>
    <p:sldId id="258" r:id="rId10"/>
    <p:sldId id="259" r:id="rId11"/>
    <p:sldId id="263" r:id="rId12"/>
    <p:sldId id="272" r:id="rId13"/>
    <p:sldId id="270" r:id="rId14"/>
    <p:sldId id="261" r:id="rId15"/>
    <p:sldId id="264"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32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Zibble" userId="10037FFE9EDFAC95@LIVE.COM" providerId="AD" clId="Web-{EDB75939-695C-463B-865D-307344A1F9CA}"/>
    <pc:docChg chg="modSld">
      <pc:chgData name="Katie Zibble" userId="10037FFE9EDFAC95@LIVE.COM" providerId="AD" clId="Web-{EDB75939-695C-463B-865D-307344A1F9CA}" dt="2018-01-26T00:09:48.870" v="21"/>
      <pc:docMkLst>
        <pc:docMk/>
      </pc:docMkLst>
      <pc:sldChg chg="modSp">
        <pc:chgData name="Katie Zibble" userId="10037FFE9EDFAC95@LIVE.COM" providerId="AD" clId="Web-{EDB75939-695C-463B-865D-307344A1F9CA}" dt="2018-01-26T00:09:48.870" v="20"/>
        <pc:sldMkLst>
          <pc:docMk/>
          <pc:sldMk cId="109857222" sldId="256"/>
        </pc:sldMkLst>
        <pc:spChg chg="mod">
          <ac:chgData name="Katie Zibble" userId="10037FFE9EDFAC95@LIVE.COM" providerId="AD" clId="Web-{EDB75939-695C-463B-865D-307344A1F9CA}" dt="2018-01-26T00:09:48.870" v="20"/>
          <ac:spMkLst>
            <pc:docMk/>
            <pc:sldMk cId="109857222"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30EA680-D336-4FF7-8B7A-9848BB0A1C32}" type="slidenum">
              <a:rPr lang="en-US" smtClean="0"/>
              <a:t>‹#›</a:t>
            </a:fld>
            <a:endParaRPr lang="en-US"/>
          </a:p>
        </p:txBody>
      </p:sp>
    </p:spTree>
    <p:extLst>
      <p:ext uri="{BB962C8B-B14F-4D97-AF65-F5344CB8AC3E}">
        <p14:creationId xmlns:p14="http://schemas.microsoft.com/office/powerpoint/2010/main" val="187445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671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753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36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593667" y="6272784"/>
            <a:ext cx="2644309" cy="365125"/>
          </a:xfrm>
        </p:spPr>
        <p:txBody>
          <a:bodyPr/>
          <a:lstStyle/>
          <a:p>
            <a:fld id="{846CE7D5-CF57-46EF-B807-FDD0502418D4}" type="datetimeFigureOut">
              <a:rPr lang="en-US" smtClean="0"/>
              <a:t>3/4/19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30EA680-D336-4FF7-8B7A-9848BB0A1C32}" type="slidenum">
              <a:rPr lang="en-US" smtClean="0"/>
              <a:t>‹#›</a:t>
            </a:fld>
            <a:endParaRPr lang="en-US"/>
          </a:p>
        </p:txBody>
      </p:sp>
    </p:spTree>
    <p:extLst>
      <p:ext uri="{BB962C8B-B14F-4D97-AF65-F5344CB8AC3E}">
        <p14:creationId xmlns:p14="http://schemas.microsoft.com/office/powerpoint/2010/main" val="347377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565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059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587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82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495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3469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46CE7D5-CF57-46EF-B807-FDD0502418D4}" type="datetimeFigureOut">
              <a:rPr lang="en-US" smtClean="0"/>
              <a:t>3/4/19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134210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emf"/><Relationship Id="rId5" Type="http://schemas.openxmlformats.org/officeDocument/2006/relationships/image" Target="../media/image28.png"/><Relationship Id="rId6"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emf"/><Relationship Id="rId1" Type="http://schemas.openxmlformats.org/officeDocument/2006/relationships/slideLayout" Target="../slideLayouts/slideLayout4.xml"/><Relationship Id="rId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3035808"/>
          </a:xfrm>
        </p:spPr>
        <p:txBody>
          <a:bodyPr/>
          <a:lstStyle/>
          <a:p>
            <a:r>
              <a:rPr lang="en-US"/>
              <a:t>OMSI Outdoor Science School</a:t>
            </a:r>
          </a:p>
        </p:txBody>
      </p:sp>
      <p:sp>
        <p:nvSpPr>
          <p:cNvPr id="3" name="Subtitle 2"/>
          <p:cNvSpPr>
            <a:spLocks noGrp="1"/>
          </p:cNvSpPr>
          <p:nvPr>
            <p:ph type="subTitle" idx="1"/>
          </p:nvPr>
        </p:nvSpPr>
        <p:spPr>
          <a:xfrm>
            <a:off x="1051560" y="4572000"/>
            <a:ext cx="7891272" cy="1069848"/>
          </a:xfrm>
        </p:spPr>
        <p:txBody>
          <a:bodyPr vert="horz" lIns="91440" tIns="45720" rIns="91440" bIns="45720" rtlCol="0" anchor="t">
            <a:normAutofit/>
          </a:bodyPr>
          <a:lstStyle/>
          <a:p>
            <a:r>
              <a:rPr lang="en-US" sz="2800" dirty="0"/>
              <a:t>Parent Information Meeting</a:t>
            </a:r>
          </a:p>
        </p:txBody>
      </p:sp>
      <p:pic>
        <p:nvPicPr>
          <p:cNvPr id="4" name="Picture 4" descr="A close up of a logo&#10;&#10;Description generated with very high confidence">
            <a:extLst>
              <a:ext uri="{FF2B5EF4-FFF2-40B4-BE49-F238E27FC236}">
                <a16:creationId xmlns:a16="http://schemas.microsoft.com/office/drawing/2014/main" xmlns="" id="{BBFF3AC0-6802-41CC-B84C-251B2640ED62}"/>
              </a:ext>
            </a:extLst>
          </p:cNvPr>
          <p:cNvPicPr>
            <a:picLocks noChangeAspect="1"/>
          </p:cNvPicPr>
          <p:nvPr/>
        </p:nvPicPr>
        <p:blipFill>
          <a:blip r:embed="rId2"/>
          <a:stretch>
            <a:fillRect/>
          </a:stretch>
        </p:blipFill>
        <p:spPr>
          <a:xfrm>
            <a:off x="6089" y="-4763"/>
            <a:ext cx="2581853" cy="1554496"/>
          </a:xfrm>
          <a:prstGeom prst="rect">
            <a:avLst/>
          </a:prstGeom>
        </p:spPr>
      </p:pic>
    </p:spTree>
    <p:extLst>
      <p:ext uri="{BB962C8B-B14F-4D97-AF65-F5344CB8AC3E}">
        <p14:creationId xmlns:p14="http://schemas.microsoft.com/office/powerpoint/2010/main" val="109857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BCB99-A7D9-4593-8648-629433950C15}"/>
              </a:ext>
            </a:extLst>
          </p:cNvPr>
          <p:cNvSpPr>
            <a:spLocks noGrp="1"/>
          </p:cNvSpPr>
          <p:nvPr>
            <p:ph type="title"/>
          </p:nvPr>
        </p:nvSpPr>
        <p:spPr>
          <a:xfrm>
            <a:off x="2755631" y="263724"/>
            <a:ext cx="10058400" cy="1609344"/>
          </a:xfrm>
        </p:spPr>
        <p:txBody>
          <a:bodyPr>
            <a:normAutofit/>
          </a:bodyPr>
          <a:lstStyle/>
          <a:p>
            <a:r>
              <a:rPr lang="en-US" dirty="0" smtClean="0"/>
              <a:t>Health</a:t>
            </a:r>
            <a:r>
              <a:rPr lang="en-US" dirty="0"/>
              <a:t>, Safety, and Emergency Procedures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sp>
        <p:nvSpPr>
          <p:cNvPr id="8" name="Content Placeholder 2">
            <a:extLst>
              <a:ext uri="{FF2B5EF4-FFF2-40B4-BE49-F238E27FC236}">
                <a16:creationId xmlns:a16="http://schemas.microsoft.com/office/drawing/2014/main" xmlns="" id="{9C69CDE5-D446-4178-B752-FA6D485B9336}"/>
              </a:ext>
            </a:extLst>
          </p:cNvPr>
          <p:cNvSpPr txBox="1">
            <a:spLocks/>
          </p:cNvSpPr>
          <p:nvPr/>
        </p:nvSpPr>
        <p:spPr>
          <a:xfrm>
            <a:off x="791736" y="3262786"/>
            <a:ext cx="10147610" cy="30434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b="1" dirty="0" smtClean="0">
                <a:solidFill>
                  <a:srgbClr val="FF0000"/>
                </a:solidFill>
              </a:rPr>
              <a:t>Medications</a:t>
            </a:r>
            <a:r>
              <a:rPr lang="en-US" b="1" dirty="0" smtClean="0"/>
              <a:t>:</a:t>
            </a:r>
          </a:p>
          <a:p>
            <a:r>
              <a:rPr lang="en-US" dirty="0" smtClean="0"/>
              <a:t>All medications must be in their </a:t>
            </a:r>
            <a:r>
              <a:rPr lang="en-US" b="1" dirty="0" smtClean="0">
                <a:solidFill>
                  <a:srgbClr val="FF0000"/>
                </a:solidFill>
              </a:rPr>
              <a:t>original containers</a:t>
            </a:r>
            <a:r>
              <a:rPr lang="en-US" dirty="0" smtClean="0"/>
              <a:t>, and stored in a locked container.</a:t>
            </a:r>
          </a:p>
          <a:p>
            <a:r>
              <a:rPr lang="en-US" dirty="0" smtClean="0"/>
              <a:t>The </a:t>
            </a:r>
            <a:r>
              <a:rPr lang="en-US" dirty="0" smtClean="0">
                <a:solidFill>
                  <a:srgbClr val="FF0000"/>
                </a:solidFill>
              </a:rPr>
              <a:t>Health Officer dispenses </a:t>
            </a:r>
            <a:r>
              <a:rPr lang="en-US" dirty="0" smtClean="0"/>
              <a:t>all medications, unless that responsibility has been delegated to another adult when the student is in the field. </a:t>
            </a:r>
          </a:p>
          <a:p>
            <a:r>
              <a:rPr lang="en-US" dirty="0" smtClean="0"/>
              <a:t>Each </a:t>
            </a:r>
            <a:r>
              <a:rPr lang="en-US" dirty="0" smtClean="0"/>
              <a:t>student must be told it is their responsibility to report to the Health Officer at the proper time to receive medications. </a:t>
            </a:r>
          </a:p>
          <a:p>
            <a:endParaRPr lang="en-US" dirty="0" smtClean="0"/>
          </a:p>
          <a:p>
            <a:endParaRPr lang="en-US" dirty="0"/>
          </a:p>
        </p:txBody>
      </p:sp>
      <p:sp>
        <p:nvSpPr>
          <p:cNvPr id="10" name="Content Placeholder 4"/>
          <p:cNvSpPr>
            <a:spLocks noGrp="1"/>
          </p:cNvSpPr>
          <p:nvPr>
            <p:ph sz="half" idx="2"/>
          </p:nvPr>
        </p:nvSpPr>
        <p:spPr>
          <a:xfrm>
            <a:off x="791736" y="2136793"/>
            <a:ext cx="10772078" cy="1153956"/>
          </a:xfrm>
        </p:spPr>
        <p:txBody>
          <a:bodyPr>
            <a:normAutofit/>
          </a:bodyPr>
          <a:lstStyle/>
          <a:p>
            <a:pPr marL="0" indent="0">
              <a:buNone/>
            </a:pPr>
            <a:r>
              <a:rPr lang="en-US" dirty="0" smtClean="0"/>
              <a:t>Parents </a:t>
            </a:r>
            <a:r>
              <a:rPr lang="en-US" dirty="0"/>
              <a:t>release their students to your school during OMSI programs.  As a result, teachers/group leaders and chaperones/counselors are responsible for responding to all medical concerns. </a:t>
            </a:r>
          </a:p>
          <a:p>
            <a:endParaRPr lang="en-US" dirty="0"/>
          </a:p>
        </p:txBody>
      </p:sp>
    </p:spTree>
    <p:extLst>
      <p:ext uri="{BB962C8B-B14F-4D97-AF65-F5344CB8AC3E}">
        <p14:creationId xmlns:p14="http://schemas.microsoft.com/office/powerpoint/2010/main" val="38809172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301" y="826079"/>
            <a:ext cx="1711893" cy="1664815"/>
          </a:xfrm>
          <a:prstGeom prst="rect">
            <a:avLst/>
          </a:prstGeom>
        </p:spPr>
      </p:pic>
      <p:sp>
        <p:nvSpPr>
          <p:cNvPr id="2" name="Title 1">
            <a:extLst>
              <a:ext uri="{FF2B5EF4-FFF2-40B4-BE49-F238E27FC236}">
                <a16:creationId xmlns:a16="http://schemas.microsoft.com/office/drawing/2014/main" xmlns="" id="{2ED130D7-C996-4EBF-948D-3A8F0B9FF5DE}"/>
              </a:ext>
            </a:extLst>
          </p:cNvPr>
          <p:cNvSpPr>
            <a:spLocks noGrp="1"/>
          </p:cNvSpPr>
          <p:nvPr>
            <p:ph type="title"/>
          </p:nvPr>
        </p:nvSpPr>
        <p:spPr>
          <a:xfrm>
            <a:off x="2628320" y="277440"/>
            <a:ext cx="8341782" cy="1609344"/>
          </a:xfrm>
        </p:spPr>
        <p:txBody>
          <a:bodyPr/>
          <a:lstStyle/>
          <a:p>
            <a:r>
              <a:rPr lang="en-US" dirty="0"/>
              <a:t>OMSI Outdoors Kitchen Notes</a:t>
            </a:r>
          </a:p>
        </p:txBody>
      </p:sp>
      <p:sp>
        <p:nvSpPr>
          <p:cNvPr id="3" name="Content Placeholder 2">
            <a:extLst>
              <a:ext uri="{FF2B5EF4-FFF2-40B4-BE49-F238E27FC236}">
                <a16:creationId xmlns:a16="http://schemas.microsoft.com/office/drawing/2014/main" xmlns="" id="{44A3A64A-92BA-464F-8481-B5FED7EA571E}"/>
              </a:ext>
            </a:extLst>
          </p:cNvPr>
          <p:cNvSpPr>
            <a:spLocks noGrp="1"/>
          </p:cNvSpPr>
          <p:nvPr>
            <p:ph idx="1"/>
          </p:nvPr>
        </p:nvSpPr>
        <p:spPr>
          <a:xfrm>
            <a:off x="991791" y="2121408"/>
            <a:ext cx="10058400" cy="4050792"/>
          </a:xfrm>
        </p:spPr>
        <p:txBody>
          <a:bodyPr/>
          <a:lstStyle/>
          <a:p>
            <a:r>
              <a:rPr lang="en-US" dirty="0"/>
              <a:t>OMSI Outdoors prides itself on having meals that are nutritious and </a:t>
            </a:r>
            <a:r>
              <a:rPr lang="en-US" dirty="0" smtClean="0"/>
              <a:t>homemade.</a:t>
            </a:r>
          </a:p>
          <a:p>
            <a:r>
              <a:rPr lang="en-US" dirty="0" smtClean="0"/>
              <a:t>Vegetarian</a:t>
            </a:r>
            <a:r>
              <a:rPr lang="en-US" dirty="0"/>
              <a:t>, dairy-free, gluten-free, and other diets can </a:t>
            </a:r>
            <a:r>
              <a:rPr lang="en-US" dirty="0" smtClean="0"/>
              <a:t>be </a:t>
            </a:r>
            <a:r>
              <a:rPr lang="en-US" dirty="0"/>
              <a:t>accommodated as needed. OMSI Outdoors can provide foods made without a given allergen, but our facility is </a:t>
            </a:r>
            <a:r>
              <a:rPr lang="en-US" b="1" i="1" dirty="0">
                <a:solidFill>
                  <a:srgbClr val="FF0000"/>
                </a:solidFill>
              </a:rPr>
              <a:t>not</a:t>
            </a:r>
            <a:r>
              <a:rPr lang="en-US" b="1" dirty="0">
                <a:solidFill>
                  <a:srgbClr val="FF0000"/>
                </a:solidFill>
              </a:rPr>
              <a:t> a dedicated allergen-free kitchen</a:t>
            </a:r>
            <a:r>
              <a:rPr lang="en-US" b="1" dirty="0"/>
              <a:t>.</a:t>
            </a:r>
            <a:r>
              <a:rPr lang="en-US" dirty="0"/>
              <a:t> </a:t>
            </a:r>
            <a:endParaRPr lang="en-US" dirty="0" smtClean="0"/>
          </a:p>
          <a:p>
            <a:r>
              <a:rPr lang="en-US" dirty="0"/>
              <a:t>If any participate has a </a:t>
            </a:r>
            <a:r>
              <a:rPr lang="en-US" b="1" dirty="0"/>
              <a:t>life-threatening allergy </a:t>
            </a:r>
            <a:r>
              <a:rPr lang="en-US" dirty="0"/>
              <a:t>to a particular food, contact the Program Coordinator immediately to discuss if the family should send supplementary </a:t>
            </a:r>
            <a:r>
              <a:rPr lang="en-US" dirty="0" smtClean="0"/>
              <a:t>food.</a:t>
            </a:r>
          </a:p>
          <a:p>
            <a:r>
              <a:rPr lang="en-US" dirty="0"/>
              <a:t>All pertinent dietary information should be delivered to the Program Coordinator at least </a:t>
            </a:r>
            <a:r>
              <a:rPr lang="en-US" b="1" dirty="0">
                <a:solidFill>
                  <a:srgbClr val="FF0000"/>
                </a:solidFill>
              </a:rPr>
              <a:t>two </a:t>
            </a:r>
            <a:r>
              <a:rPr lang="en-US" b="1" dirty="0" smtClean="0">
                <a:solidFill>
                  <a:srgbClr val="FF0000"/>
                </a:solidFill>
              </a:rPr>
              <a:t>weeks </a:t>
            </a:r>
            <a:r>
              <a:rPr lang="en-US" dirty="0"/>
              <a:t>in advance so the kitchen staff can be prepared.</a:t>
            </a:r>
          </a:p>
          <a:p>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spTree>
    <p:extLst>
      <p:ext uri="{BB962C8B-B14F-4D97-AF65-F5344CB8AC3E}">
        <p14:creationId xmlns:p14="http://schemas.microsoft.com/office/powerpoint/2010/main" val="2376731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803" y="2147836"/>
            <a:ext cx="9534962" cy="3706426"/>
          </a:xfrm>
        </p:spPr>
        <p:txBody>
          <a:bodyPr/>
          <a:lstStyle/>
          <a:p>
            <a:r>
              <a:rPr lang="en-US" dirty="0"/>
              <a:t>Nuts and nut oils are not used </a:t>
            </a:r>
            <a:r>
              <a:rPr lang="en-US" dirty="0" smtClean="0"/>
              <a:t>in our cooking, </a:t>
            </a:r>
            <a:r>
              <a:rPr lang="en-US" dirty="0"/>
              <a:t>however, we may use foods that may contain traces of nuts, or were processed in a factory that also processes nuts</a:t>
            </a:r>
            <a:r>
              <a:rPr lang="en-US" dirty="0" smtClean="0"/>
              <a:t>.</a:t>
            </a:r>
          </a:p>
          <a:p>
            <a:r>
              <a:rPr lang="en-US" dirty="0"/>
              <a:t>Peanut butter and jelly sandwiches are always made at a table that is separate from all other lunch items to avoid cross contamination</a:t>
            </a:r>
            <a:r>
              <a:rPr lang="en-US" dirty="0" smtClean="0"/>
              <a:t>.</a:t>
            </a:r>
          </a:p>
          <a:p>
            <a:r>
              <a:rPr lang="en-US" dirty="0"/>
              <a:t>If participants have an airborne </a:t>
            </a:r>
            <a:r>
              <a:rPr lang="en-US" dirty="0" smtClean="0"/>
              <a:t>allergy, peanut butter will be removed from the dining hall and homemade sunflower seed butter will to available instead. </a:t>
            </a:r>
          </a:p>
          <a:p>
            <a:r>
              <a:rPr lang="en-US" dirty="0" smtClean="0"/>
              <a:t>Depending </a:t>
            </a:r>
            <a:r>
              <a:rPr lang="en-US" dirty="0"/>
              <a:t>on the severity of the allergy, all peanut products can be removed from the kitchen entirely for the duration of the week.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sp>
        <p:nvSpPr>
          <p:cNvPr id="5" name="Title 1">
            <a:extLst>
              <a:ext uri="{FF2B5EF4-FFF2-40B4-BE49-F238E27FC236}">
                <a16:creationId xmlns:a16="http://schemas.microsoft.com/office/drawing/2014/main" xmlns="" id="{2ED130D7-C996-4EBF-948D-3A8F0B9FF5DE}"/>
              </a:ext>
            </a:extLst>
          </p:cNvPr>
          <p:cNvSpPr>
            <a:spLocks noGrp="1"/>
          </p:cNvSpPr>
          <p:nvPr>
            <p:ph type="title"/>
          </p:nvPr>
        </p:nvSpPr>
        <p:spPr>
          <a:xfrm>
            <a:off x="2865194" y="277440"/>
            <a:ext cx="8341782" cy="1609344"/>
          </a:xfrm>
        </p:spPr>
        <p:txBody>
          <a:bodyPr/>
          <a:lstStyle/>
          <a:p>
            <a:r>
              <a:rPr lang="en-US" dirty="0" smtClean="0"/>
              <a:t>Kitchen Notes (Nuts)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765" y="4146804"/>
            <a:ext cx="1790422" cy="2051824"/>
          </a:xfrm>
          <a:prstGeom prst="rect">
            <a:avLst/>
          </a:prstGeom>
        </p:spPr>
      </p:pic>
    </p:spTree>
    <p:extLst>
      <p:ext uri="{BB962C8B-B14F-4D97-AF65-F5344CB8AC3E}">
        <p14:creationId xmlns:p14="http://schemas.microsoft.com/office/powerpoint/2010/main" val="5352343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91BCB99-A7D9-4593-8648-629433950C15}"/>
              </a:ext>
            </a:extLst>
          </p:cNvPr>
          <p:cNvSpPr txBox="1">
            <a:spLocks/>
          </p:cNvSpPr>
          <p:nvPr/>
        </p:nvSpPr>
        <p:spPr>
          <a:xfrm>
            <a:off x="2755631" y="26372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mtClean="0"/>
              <a:t>Health, Safety, and Emergency Procedures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79" y="263724"/>
            <a:ext cx="2381250" cy="19145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55" y="4806176"/>
            <a:ext cx="5995483" cy="1314842"/>
          </a:xfrm>
          <a:prstGeom prst="rect">
            <a:avLst/>
          </a:prstGeom>
        </p:spPr>
      </p:pic>
      <p:sp>
        <p:nvSpPr>
          <p:cNvPr id="14" name="Content Placeholder 2"/>
          <p:cNvSpPr>
            <a:spLocks noGrp="1"/>
          </p:cNvSpPr>
          <p:nvPr>
            <p:ph sz="half" idx="1"/>
          </p:nvPr>
        </p:nvSpPr>
        <p:spPr>
          <a:xfrm>
            <a:off x="414412" y="2536844"/>
            <a:ext cx="5639212" cy="1605555"/>
          </a:xfrm>
        </p:spPr>
        <p:txBody>
          <a:bodyPr>
            <a:normAutofit/>
          </a:bodyPr>
          <a:lstStyle/>
          <a:p>
            <a:pPr marL="0" indent="0">
              <a:buNone/>
            </a:pPr>
            <a:r>
              <a:rPr lang="en-US" dirty="0" smtClean="0"/>
              <a:t>Camp Meriwether is located in a tsunami inundation zone meaning in the event of a tsunami, our site is in an area that may become quickly flooded. We follow Camp Meriwether Tsunami evacuation plan</a:t>
            </a:r>
            <a:endParaRPr lang="en-US" dirty="0"/>
          </a:p>
        </p:txBody>
      </p:sp>
      <p:pic>
        <p:nvPicPr>
          <p:cNvPr id="4" name="Picture 3"/>
          <p:cNvPicPr>
            <a:picLocks noChangeAspect="1"/>
          </p:cNvPicPr>
          <p:nvPr/>
        </p:nvPicPr>
        <p:blipFill>
          <a:blip r:embed="rId5"/>
          <a:stretch>
            <a:fillRect/>
          </a:stretch>
        </p:blipFill>
        <p:spPr>
          <a:xfrm>
            <a:off x="6609591" y="1811396"/>
            <a:ext cx="5080531" cy="4300410"/>
          </a:xfrm>
          <a:prstGeom prst="rect">
            <a:avLst/>
          </a:prstGeom>
        </p:spPr>
      </p:pic>
      <p:sp>
        <p:nvSpPr>
          <p:cNvPr id="9" name="Oval 8"/>
          <p:cNvSpPr/>
          <p:nvPr/>
        </p:nvSpPr>
        <p:spPr>
          <a:xfrm>
            <a:off x="7202560" y="2200314"/>
            <a:ext cx="691376" cy="56871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6751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0D102-2A17-4BD7-BF46-B34F62D0E38C}"/>
              </a:ext>
            </a:extLst>
          </p:cNvPr>
          <p:cNvSpPr>
            <a:spLocks noGrp="1"/>
          </p:cNvSpPr>
          <p:nvPr>
            <p:ph type="title"/>
          </p:nvPr>
        </p:nvSpPr>
        <p:spPr>
          <a:xfrm>
            <a:off x="3116179" y="320074"/>
            <a:ext cx="8012069" cy="1609344"/>
          </a:xfrm>
        </p:spPr>
        <p:txBody>
          <a:bodyPr/>
          <a:lstStyle/>
          <a:p>
            <a:r>
              <a:rPr lang="en-US" dirty="0"/>
              <a:t>Receiving Mail</a:t>
            </a:r>
          </a:p>
        </p:txBody>
      </p:sp>
      <p:sp>
        <p:nvSpPr>
          <p:cNvPr id="3" name="Content Placeholder 2">
            <a:extLst>
              <a:ext uri="{FF2B5EF4-FFF2-40B4-BE49-F238E27FC236}">
                <a16:creationId xmlns:a16="http://schemas.microsoft.com/office/drawing/2014/main" xmlns="" id="{70172DE1-5CC3-4BCD-B274-49713A54F772}"/>
              </a:ext>
            </a:extLst>
          </p:cNvPr>
          <p:cNvSpPr>
            <a:spLocks noGrp="1"/>
          </p:cNvSpPr>
          <p:nvPr>
            <p:ph idx="1"/>
          </p:nvPr>
        </p:nvSpPr>
        <p:spPr>
          <a:xfrm>
            <a:off x="1069848" y="2203338"/>
            <a:ext cx="4966404" cy="4023139"/>
          </a:xfrm>
        </p:spPr>
        <p:txBody>
          <a:bodyPr>
            <a:normAutofit/>
          </a:bodyPr>
          <a:lstStyle/>
          <a:p>
            <a:r>
              <a:rPr lang="en-US" dirty="0"/>
              <a:t>We </a:t>
            </a:r>
            <a:r>
              <a:rPr lang="en-US" dirty="0" smtClean="0"/>
              <a:t>are asking parents to send mail to the students’ teachers </a:t>
            </a:r>
            <a:r>
              <a:rPr lang="en-US" dirty="0" smtClean="0"/>
              <a:t>2 weeks prior to camp. Please drop these off at school but do not let the kids know. It is our intention that students will receive mail from home to help keep them going. We are asking for ___ letters to be written and sealed in an envelope so that kids can receive mail from home during camp. These are to be letters that don’t include any kind of snack, candy, food item. </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136" y="2235098"/>
            <a:ext cx="5328365" cy="35407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spTree>
    <p:extLst>
      <p:ext uri="{BB962C8B-B14F-4D97-AF65-F5344CB8AC3E}">
        <p14:creationId xmlns:p14="http://schemas.microsoft.com/office/powerpoint/2010/main" val="412219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A1E33-173C-4B75-9478-A5A6BC6549CE}"/>
              </a:ext>
            </a:extLst>
          </p:cNvPr>
          <p:cNvSpPr>
            <a:spLocks noGrp="1"/>
          </p:cNvSpPr>
          <p:nvPr>
            <p:ph type="title"/>
          </p:nvPr>
        </p:nvSpPr>
        <p:spPr>
          <a:xfrm>
            <a:off x="3054765" y="277440"/>
            <a:ext cx="6624494" cy="1609344"/>
          </a:xfrm>
        </p:spPr>
        <p:txBody>
          <a:bodyPr/>
          <a:lstStyle/>
          <a:p>
            <a:r>
              <a:rPr lang="en-US" dirty="0"/>
              <a:t>OMSI Outdoors Store </a:t>
            </a:r>
          </a:p>
        </p:txBody>
      </p:sp>
      <p:sp>
        <p:nvSpPr>
          <p:cNvPr id="3" name="Content Placeholder 2">
            <a:extLst>
              <a:ext uri="{FF2B5EF4-FFF2-40B4-BE49-F238E27FC236}">
                <a16:creationId xmlns:a16="http://schemas.microsoft.com/office/drawing/2014/main" xmlns="" id="{9DD7A161-9D1C-4D10-A2A3-13AB14ACA0A0}"/>
              </a:ext>
            </a:extLst>
          </p:cNvPr>
          <p:cNvSpPr>
            <a:spLocks noGrp="1"/>
          </p:cNvSpPr>
          <p:nvPr>
            <p:ph idx="1"/>
          </p:nvPr>
        </p:nvSpPr>
        <p:spPr>
          <a:xfrm>
            <a:off x="568043" y="1829711"/>
            <a:ext cx="7519819" cy="2648984"/>
          </a:xfrm>
        </p:spPr>
        <p:txBody>
          <a:bodyPr>
            <a:normAutofit/>
          </a:bodyPr>
          <a:lstStyle/>
          <a:p>
            <a:r>
              <a:rPr lang="en-US" dirty="0" smtClean="0"/>
              <a:t>OMSI Outdoors souvenirs are for sale on site. </a:t>
            </a:r>
          </a:p>
          <a:p>
            <a:r>
              <a:rPr lang="en-US" dirty="0" smtClean="0"/>
              <a:t>Group </a:t>
            </a:r>
            <a:r>
              <a:rPr lang="en-US" dirty="0"/>
              <a:t>leaders may opt out of the store for their students. </a:t>
            </a:r>
            <a:endParaRPr lang="en-US" dirty="0" smtClean="0"/>
          </a:p>
          <a:p>
            <a:r>
              <a:rPr lang="en-US" dirty="0" smtClean="0"/>
              <a:t>T-shirts are $10 </a:t>
            </a:r>
          </a:p>
          <a:p>
            <a:r>
              <a:rPr lang="en-US" dirty="0" smtClean="0"/>
              <a:t>Hooded Sweatshirts are $25 </a:t>
            </a:r>
          </a:p>
          <a:p>
            <a:r>
              <a:rPr lang="en-US" dirty="0"/>
              <a:t>Please contact the Program Coordinator if you have any questions regarding the OMSI Store.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781411" y="4150761"/>
            <a:ext cx="2171080" cy="29088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265716" y="1321095"/>
            <a:ext cx="3202468" cy="290887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572778" y="4577164"/>
            <a:ext cx="2839844" cy="21298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362" y="4556386"/>
            <a:ext cx="2844840" cy="2133630"/>
          </a:xfrm>
          <a:prstGeom prst="rect">
            <a:avLst/>
          </a:prstGeom>
        </p:spPr>
      </p:pic>
    </p:spTree>
    <p:extLst>
      <p:ext uri="{BB962C8B-B14F-4D97-AF65-F5344CB8AC3E}">
        <p14:creationId xmlns:p14="http://schemas.microsoft.com/office/powerpoint/2010/main" val="13296153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7542" y="2112106"/>
            <a:ext cx="3275121" cy="2183414"/>
          </a:xfrm>
          <a:prstGeom prst="rect">
            <a:avLst/>
          </a:prstGeom>
        </p:spPr>
      </p:pic>
      <p:sp>
        <p:nvSpPr>
          <p:cNvPr id="2" name="Title 1"/>
          <p:cNvSpPr>
            <a:spLocks noGrp="1"/>
          </p:cNvSpPr>
          <p:nvPr>
            <p:ph type="title"/>
          </p:nvPr>
        </p:nvSpPr>
        <p:spPr>
          <a:xfrm>
            <a:off x="1448989" y="2129883"/>
            <a:ext cx="5687791" cy="1609344"/>
          </a:xfrm>
        </p:spPr>
        <p:txBody>
          <a:bodyPr/>
          <a:lstStyle/>
          <a:p>
            <a:pPr algn="ctr"/>
            <a:r>
              <a:rPr lang="en-US" dirty="0" smtClean="0"/>
              <a:t>Any Questions?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3" y="0"/>
            <a:ext cx="3552425" cy="212988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4408" y="188574"/>
            <a:ext cx="4563037" cy="17419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010" y="3755004"/>
            <a:ext cx="3513683" cy="293646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22948"/>
          <a:stretch/>
        </p:blipFill>
        <p:spPr>
          <a:xfrm>
            <a:off x="412881" y="3795966"/>
            <a:ext cx="5714747" cy="2899869"/>
          </a:xfrm>
          <a:prstGeom prst="rect">
            <a:avLst/>
          </a:prstGeom>
        </p:spPr>
      </p:pic>
    </p:spTree>
    <p:extLst>
      <p:ext uri="{BB962C8B-B14F-4D97-AF65-F5344CB8AC3E}">
        <p14:creationId xmlns:p14="http://schemas.microsoft.com/office/powerpoint/2010/main" val="2066303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 close up of a logo&#10;&#10;Description generated with very high confidence">
            <a:extLst>
              <a:ext uri="{FF2B5EF4-FFF2-40B4-BE49-F238E27FC236}">
                <a16:creationId xmlns:a16="http://schemas.microsoft.com/office/drawing/2014/main" xmlns="" id="{A4E11F91-1D36-468A-BFEC-0A2958C446DF}"/>
              </a:ext>
            </a:extLst>
          </p:cNvPr>
          <p:cNvPicPr>
            <a:picLocks noChangeAspect="1"/>
          </p:cNvPicPr>
          <p:nvPr/>
        </p:nvPicPr>
        <p:blipFill>
          <a:blip r:embed="rId2"/>
          <a:stretch>
            <a:fillRect/>
          </a:stretch>
        </p:blipFill>
        <p:spPr>
          <a:xfrm>
            <a:off x="6089" y="-4763"/>
            <a:ext cx="2581853" cy="1554496"/>
          </a:xfrm>
          <a:prstGeom prst="rect">
            <a:avLst/>
          </a:prstGeom>
        </p:spPr>
      </p:pic>
      <p:pic>
        <p:nvPicPr>
          <p:cNvPr id="19" name="Picture 18" descr="P:\ODS\map_hwy_meriwether_clark.gif"/>
          <p:cNvPicPr/>
          <p:nvPr/>
        </p:nvPicPr>
        <p:blipFill>
          <a:blip r:embed="rId3">
            <a:extLst>
              <a:ext uri="{28A0092B-C50C-407E-A947-70E740481C1C}">
                <a14:useLocalDpi xmlns:a14="http://schemas.microsoft.com/office/drawing/2010/main" val="0"/>
              </a:ext>
            </a:extLst>
          </a:blip>
          <a:srcRect/>
          <a:stretch>
            <a:fillRect/>
          </a:stretch>
        </p:blipFill>
        <p:spPr bwMode="auto">
          <a:xfrm>
            <a:off x="3170872" y="199072"/>
            <a:ext cx="6303328" cy="6303328"/>
          </a:xfrm>
          <a:prstGeom prst="rect">
            <a:avLst/>
          </a:prstGeom>
          <a:noFill/>
          <a:ln>
            <a:noFill/>
          </a:ln>
        </p:spPr>
      </p:pic>
      <p:sp>
        <p:nvSpPr>
          <p:cNvPr id="16" name="5-Point Star 15"/>
          <p:cNvSpPr/>
          <p:nvPr/>
        </p:nvSpPr>
        <p:spPr>
          <a:xfrm>
            <a:off x="3321628" y="5578490"/>
            <a:ext cx="503520" cy="476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3455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xmlns="" id="{A4E11F91-1D36-468A-BFEC-0A2958C446DF}"/>
              </a:ext>
            </a:extLst>
          </p:cNvPr>
          <p:cNvPicPr>
            <a:picLocks noChangeAspect="1"/>
          </p:cNvPicPr>
          <p:nvPr/>
        </p:nvPicPr>
        <p:blipFill>
          <a:blip r:embed="rId2"/>
          <a:stretch>
            <a:fillRect/>
          </a:stretch>
        </p:blipFill>
        <p:spPr>
          <a:xfrm>
            <a:off x="6089" y="-4763"/>
            <a:ext cx="2581853" cy="1554496"/>
          </a:xfrm>
          <a:prstGeom prst="rect">
            <a:avLst/>
          </a:prstGeom>
        </p:spPr>
      </p:pic>
      <p:pic>
        <p:nvPicPr>
          <p:cNvPr id="18" name="Picture 17" descr="P:\ODS\meriwether map (full sheet) 2018.jpg"/>
          <p:cNvPicPr/>
          <p:nvPr/>
        </p:nvPicPr>
        <p:blipFill>
          <a:blip r:embed="rId3">
            <a:extLst>
              <a:ext uri="{28A0092B-C50C-407E-A947-70E740481C1C}">
                <a14:useLocalDpi xmlns:a14="http://schemas.microsoft.com/office/drawing/2010/main" val="0"/>
              </a:ext>
            </a:extLst>
          </a:blip>
          <a:srcRect/>
          <a:stretch>
            <a:fillRect/>
          </a:stretch>
        </p:blipFill>
        <p:spPr bwMode="auto">
          <a:xfrm>
            <a:off x="3148636" y="0"/>
            <a:ext cx="5743575" cy="6857999"/>
          </a:xfrm>
          <a:prstGeom prst="rect">
            <a:avLst/>
          </a:prstGeom>
          <a:noFill/>
          <a:ln>
            <a:noFill/>
          </a:ln>
        </p:spPr>
      </p:pic>
    </p:spTree>
    <p:extLst>
      <p:ext uri="{BB962C8B-B14F-4D97-AF65-F5344CB8AC3E}">
        <p14:creationId xmlns:p14="http://schemas.microsoft.com/office/powerpoint/2010/main" val="35545253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452GjXdY_jHecctZubwLWTpCnjaz8zrepIJD3B_jtnsPYipmuo6QFHx0k_eMJX_Hts2OTtV2gX7xTdKfeAelNsh6RHeCPrGzJb6gsP9DegbSKNMx4r2e-hwYfJrs2naqGxZLUkg5QLQmki14QnJTpqGXetuRpY1zFCb3qNTksjW9z4oNceRNJBqTQVJEaDWNjekfJvUOC2OU2dWgj-sDSa-jafqNhN-xc9qlNeSCopCTq7a6t4ElswKnqfrBLJBH17YFKbPNXf6YLM4tY9gB7wnk7BKS4xItIwSi-XFDw_q0DWsmLdmRY4fxg7JkgQDlqkyWcoR7KuZfz5hdp0qyS7p4pbmDKxEwWhksJoMSTWKmwRn6HX46eM_okcGmUBOctdsrGeLlph8PWkaDcfKKvJlmRQhZLnLTXRaKDeE4kq86XPPlBJAqNdZWUrZ-w7kHUPUaUct3A6pKGm5IrWyPPSWQhvNGEUm0sWGtlJa4SQYurQ-sdTsit94lJjZVZFpfGEthg-YEQHEgcBUGersnFJcjzxzA_TrregEMXS6NTWIX5yInSsWhM8GzsXDxw_QbqApGprVWawZYFKDJkET_NeBPy8_iPv_sEGrqfpvHldnt7wmCKjo-dQceZs6Ft6cSLqQdL1aPnMIbRiZbZQ5nsTSiLEJbw5w=w1064-h798-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432" y="3769456"/>
            <a:ext cx="3948827" cy="2920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89" y="425035"/>
            <a:ext cx="3969295" cy="26461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4387" y="3230553"/>
            <a:ext cx="2486722" cy="369332"/>
          </a:xfrm>
          <a:prstGeom prst="rect">
            <a:avLst/>
          </a:prstGeom>
          <a:noFill/>
        </p:spPr>
        <p:txBody>
          <a:bodyPr wrap="square" rtlCol="0">
            <a:spAutoFit/>
          </a:bodyPr>
          <a:lstStyle/>
          <a:p>
            <a:r>
              <a:rPr lang="en-US" dirty="0" smtClean="0"/>
              <a:t>Each cabin sleeps 6</a:t>
            </a:r>
            <a:endParaRPr lang="en-US" dirty="0"/>
          </a:p>
        </p:txBody>
      </p:sp>
      <p:pic>
        <p:nvPicPr>
          <p:cNvPr id="1030" name="Picture 6" descr="Image result for camp meriwether oreg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400" y="651096"/>
            <a:ext cx="3919466" cy="24075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42862" y="233947"/>
            <a:ext cx="5691722" cy="369332"/>
          </a:xfrm>
          <a:prstGeom prst="rect">
            <a:avLst/>
          </a:prstGeom>
          <a:noFill/>
        </p:spPr>
        <p:txBody>
          <a:bodyPr wrap="square" rtlCol="0">
            <a:spAutoFit/>
          </a:bodyPr>
          <a:lstStyle/>
          <a:p>
            <a:pPr algn="r"/>
            <a:r>
              <a:rPr lang="en-US" dirty="0" smtClean="0"/>
              <a:t>Pit toilets are located throughout the site</a:t>
            </a:r>
            <a:endParaRPr lang="en-US" dirty="0"/>
          </a:p>
        </p:txBody>
      </p:sp>
      <p:pic>
        <p:nvPicPr>
          <p:cNvPr id="1032" name="Picture 8" descr="Image result for camp meriwether cab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399" y="3768659"/>
            <a:ext cx="3920010" cy="29400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002810" y="3400916"/>
            <a:ext cx="1477777" cy="369332"/>
          </a:xfrm>
          <a:prstGeom prst="rect">
            <a:avLst/>
          </a:prstGeom>
          <a:noFill/>
        </p:spPr>
        <p:txBody>
          <a:bodyPr wrap="square" rtlCol="0">
            <a:spAutoFit/>
          </a:bodyPr>
          <a:lstStyle/>
          <a:p>
            <a:pPr algn="r"/>
            <a:r>
              <a:rPr lang="en-US" dirty="0" smtClean="0"/>
              <a:t>Dining Hall</a:t>
            </a:r>
            <a:endParaRPr lang="en-US" dirty="0"/>
          </a:p>
        </p:txBody>
      </p:sp>
    </p:spTree>
    <p:extLst>
      <p:ext uri="{BB962C8B-B14F-4D97-AF65-F5344CB8AC3E}">
        <p14:creationId xmlns:p14="http://schemas.microsoft.com/office/powerpoint/2010/main" val="15918774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76" y="241421"/>
            <a:ext cx="8262385" cy="1609344"/>
          </a:xfrm>
        </p:spPr>
        <p:txBody>
          <a:bodyPr/>
          <a:lstStyle/>
          <a:p>
            <a:r>
              <a:rPr lang="en-US" dirty="0" smtClean="0"/>
              <a:t>Typical OMSI Schedule</a:t>
            </a:r>
            <a:endParaRPr lang="en-US" dirty="0"/>
          </a:p>
        </p:txBody>
      </p:sp>
      <p:sp>
        <p:nvSpPr>
          <p:cNvPr id="3" name="Content Placeholder 2"/>
          <p:cNvSpPr>
            <a:spLocks noGrp="1"/>
          </p:cNvSpPr>
          <p:nvPr>
            <p:ph sz="half" idx="1"/>
          </p:nvPr>
        </p:nvSpPr>
        <p:spPr>
          <a:xfrm>
            <a:off x="556704" y="2093976"/>
            <a:ext cx="3613366" cy="4764024"/>
          </a:xfrm>
        </p:spPr>
        <p:txBody>
          <a:bodyPr>
            <a:normAutofit/>
          </a:bodyPr>
          <a:lstStyle/>
          <a:p>
            <a:pPr marL="0" indent="0">
              <a:lnSpc>
                <a:spcPct val="100000"/>
              </a:lnSpc>
              <a:spcBef>
                <a:spcPts val="0"/>
              </a:spcBef>
              <a:buNone/>
              <a:tabLst>
                <a:tab pos="6400800" algn="r"/>
              </a:tabLst>
            </a:pPr>
            <a:r>
              <a:rPr lang="en-US" u="sng" dirty="0" smtClean="0"/>
              <a:t>Arrival Day</a:t>
            </a:r>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12</a:t>
            </a:r>
            <a:r>
              <a:rPr lang="en-US" sz="1800" dirty="0" smtClean="0"/>
              <a:t>:30 Lunch &amp; Orientation</a:t>
            </a:r>
          </a:p>
          <a:p>
            <a:pPr marL="0" indent="0">
              <a:lnSpc>
                <a:spcPct val="100000"/>
              </a:lnSpc>
              <a:spcBef>
                <a:spcPts val="0"/>
              </a:spcBef>
              <a:buNone/>
            </a:pPr>
            <a:r>
              <a:rPr lang="en-US" sz="1800" dirty="0" smtClean="0"/>
              <a:t>2:00   Introduction Hike</a:t>
            </a:r>
          </a:p>
          <a:p>
            <a:pPr marL="0" indent="0">
              <a:lnSpc>
                <a:spcPct val="100000"/>
              </a:lnSpc>
              <a:spcBef>
                <a:spcPts val="0"/>
              </a:spcBef>
              <a:buNone/>
            </a:pPr>
            <a:r>
              <a:rPr lang="en-US" sz="1800" dirty="0" smtClean="0"/>
              <a:t>3:10   Snack</a:t>
            </a:r>
          </a:p>
          <a:p>
            <a:pPr marL="0" indent="0">
              <a:lnSpc>
                <a:spcPct val="100000"/>
              </a:lnSpc>
              <a:spcBef>
                <a:spcPts val="0"/>
              </a:spcBef>
              <a:buNone/>
            </a:pPr>
            <a:r>
              <a:rPr lang="en-US" sz="1800" dirty="0" smtClean="0"/>
              <a:t>3:30   </a:t>
            </a:r>
            <a:r>
              <a:rPr lang="en-US" sz="1800" dirty="0" smtClean="0"/>
              <a:t>Shark Ecology</a:t>
            </a:r>
            <a:endParaRPr lang="en-US" sz="1800" dirty="0" smtClean="0"/>
          </a:p>
          <a:p>
            <a:pPr marL="0" indent="0">
              <a:lnSpc>
                <a:spcPct val="100000"/>
              </a:lnSpc>
              <a:spcBef>
                <a:spcPts val="0"/>
              </a:spcBef>
              <a:buNone/>
            </a:pPr>
            <a:r>
              <a:rPr lang="en-US" sz="1800" dirty="0" smtClean="0"/>
              <a:t>5:00   Rec Time</a:t>
            </a:r>
          </a:p>
          <a:p>
            <a:pPr marL="0" indent="0">
              <a:lnSpc>
                <a:spcPct val="100000"/>
              </a:lnSpc>
              <a:spcBef>
                <a:spcPts val="0"/>
              </a:spcBef>
              <a:buNone/>
            </a:pPr>
            <a:r>
              <a:rPr lang="en-US" sz="1800" dirty="0" smtClean="0"/>
              <a:t>6:00   Dinner 	</a:t>
            </a:r>
          </a:p>
          <a:p>
            <a:pPr marL="0" indent="0">
              <a:lnSpc>
                <a:spcPct val="100000"/>
              </a:lnSpc>
              <a:spcBef>
                <a:spcPts val="0"/>
              </a:spcBef>
              <a:buNone/>
            </a:pPr>
            <a:r>
              <a:rPr lang="en-US" sz="1800" dirty="0" smtClean="0"/>
              <a:t>7:15   </a:t>
            </a:r>
            <a:r>
              <a:rPr lang="en-US" sz="1800" dirty="0" smtClean="0"/>
              <a:t>Night Hike</a:t>
            </a:r>
            <a:endParaRPr lang="en-US" sz="1800" dirty="0" smtClean="0"/>
          </a:p>
          <a:p>
            <a:pPr marL="0" indent="0">
              <a:lnSpc>
                <a:spcPct val="100000"/>
              </a:lnSpc>
              <a:spcBef>
                <a:spcPts val="0"/>
              </a:spcBef>
              <a:buNone/>
            </a:pPr>
            <a:r>
              <a:rPr lang="en-US" sz="1800" dirty="0" smtClean="0"/>
              <a:t>8:30   OMSI Campfire</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2755631" cy="1652159"/>
          </a:xfrm>
          <a:prstGeom prst="rect">
            <a:avLst/>
          </a:prstGeom>
        </p:spPr>
      </p:pic>
      <p:sp>
        <p:nvSpPr>
          <p:cNvPr id="7" name="Rectangle 6"/>
          <p:cNvSpPr/>
          <p:nvPr/>
        </p:nvSpPr>
        <p:spPr>
          <a:xfrm>
            <a:off x="7950541" y="2093976"/>
            <a:ext cx="3981264" cy="3419398"/>
          </a:xfrm>
          <a:prstGeom prst="rect">
            <a:avLst/>
          </a:prstGeom>
        </p:spPr>
        <p:txBody>
          <a:bodyPr wrap="square">
            <a:spAutoFit/>
          </a:bodyPr>
          <a:lstStyle/>
          <a:p>
            <a:pPr>
              <a:buClr>
                <a:schemeClr val="accent1">
                  <a:lumMod val="75000"/>
                </a:schemeClr>
              </a:buClr>
              <a:buSzPct val="85000"/>
              <a:tabLst>
                <a:tab pos="6400800" algn="r"/>
              </a:tabLst>
            </a:pPr>
            <a:r>
              <a:rPr lang="en-US" sz="2000" u="sng" dirty="0" smtClean="0"/>
              <a:t>Departure </a:t>
            </a:r>
            <a:r>
              <a:rPr lang="en-US" sz="2000" u="sng" dirty="0"/>
              <a:t>Day</a:t>
            </a:r>
          </a:p>
          <a:p>
            <a:pPr>
              <a:buClr>
                <a:schemeClr val="accent1">
                  <a:lumMod val="75000"/>
                </a:schemeClr>
              </a:buClr>
              <a:buSzPct val="85000"/>
              <a:tabLst>
                <a:tab pos="6400800" algn="r"/>
              </a:tabLst>
            </a:pPr>
            <a:endParaRPr lang="en-US" dirty="0" smtClean="0"/>
          </a:p>
          <a:p>
            <a:pPr>
              <a:buClr>
                <a:schemeClr val="accent1">
                  <a:lumMod val="75000"/>
                </a:schemeClr>
              </a:buClr>
              <a:buSzPct val="85000"/>
              <a:tabLst>
                <a:tab pos="6400800" algn="r"/>
              </a:tabLst>
            </a:pPr>
            <a:r>
              <a:rPr lang="en-US" dirty="0" smtClean="0"/>
              <a:t>7</a:t>
            </a:r>
            <a:r>
              <a:rPr lang="en-US" dirty="0" smtClean="0"/>
              <a:t>:30   Breakfast </a:t>
            </a:r>
            <a:endParaRPr lang="en-US" dirty="0"/>
          </a:p>
          <a:p>
            <a:pPr>
              <a:buClr>
                <a:schemeClr val="accent1">
                  <a:lumMod val="75000"/>
                </a:schemeClr>
              </a:buClr>
              <a:buSzPct val="85000"/>
              <a:tabLst>
                <a:tab pos="6400800" algn="r"/>
              </a:tabLst>
            </a:pPr>
            <a:r>
              <a:rPr lang="en-US" dirty="0" smtClean="0"/>
              <a:t>8:00   Pack </a:t>
            </a:r>
            <a:r>
              <a:rPr lang="en-US" dirty="0"/>
              <a:t>&amp; Clean</a:t>
            </a:r>
          </a:p>
          <a:p>
            <a:pPr>
              <a:buClr>
                <a:schemeClr val="accent1">
                  <a:lumMod val="75000"/>
                </a:schemeClr>
              </a:buClr>
              <a:buSzPct val="85000"/>
              <a:tabLst>
                <a:tab pos="6400800" algn="r"/>
              </a:tabLst>
            </a:pPr>
            <a:r>
              <a:rPr lang="en-US" dirty="0" smtClean="0"/>
              <a:t>9:00   Make </a:t>
            </a:r>
            <a:r>
              <a:rPr lang="en-US" dirty="0"/>
              <a:t>lunches</a:t>
            </a:r>
          </a:p>
          <a:p>
            <a:pPr>
              <a:buClr>
                <a:schemeClr val="accent1">
                  <a:lumMod val="75000"/>
                </a:schemeClr>
              </a:buClr>
              <a:buSzPct val="85000"/>
              <a:tabLst>
                <a:tab pos="6400800" algn="r"/>
              </a:tabLst>
            </a:pPr>
            <a:r>
              <a:rPr lang="en-US" dirty="0" smtClean="0"/>
              <a:t>9:30   </a:t>
            </a:r>
            <a:r>
              <a:rPr lang="en-US" dirty="0" smtClean="0"/>
              <a:t>Survival</a:t>
            </a:r>
            <a:endParaRPr lang="en-US" dirty="0"/>
          </a:p>
          <a:p>
            <a:pPr>
              <a:buClr>
                <a:schemeClr val="accent1">
                  <a:lumMod val="75000"/>
                </a:schemeClr>
              </a:buClr>
              <a:buSzPct val="85000"/>
              <a:tabLst>
                <a:tab pos="6400800" algn="r"/>
              </a:tabLst>
            </a:pPr>
            <a:r>
              <a:rPr lang="en-US" dirty="0" smtClean="0"/>
              <a:t>11:15 OMSI Goodbye</a:t>
            </a:r>
            <a:endParaRPr lang="en-US" dirty="0"/>
          </a:p>
          <a:p>
            <a:pPr>
              <a:buClr>
                <a:schemeClr val="accent1">
                  <a:lumMod val="75000"/>
                </a:schemeClr>
              </a:buClr>
              <a:buSzPct val="85000"/>
              <a:tabLst>
                <a:tab pos="6400800" algn="r"/>
              </a:tabLst>
            </a:pPr>
            <a:r>
              <a:rPr lang="en-US" dirty="0" smtClean="0"/>
              <a:t>12:00 Bus </a:t>
            </a:r>
            <a:r>
              <a:rPr lang="en-US" dirty="0"/>
              <a:t>drives away</a:t>
            </a:r>
          </a:p>
          <a:p>
            <a:pPr>
              <a:lnSpc>
                <a:spcPct val="90000"/>
              </a:lnSpc>
              <a:buClr>
                <a:schemeClr val="accent1">
                  <a:lumMod val="75000"/>
                </a:schemeClr>
              </a:buClr>
              <a:buSzPct val="85000"/>
              <a:tabLst>
                <a:tab pos="6400800" algn="r"/>
              </a:tabLst>
            </a:pPr>
            <a:r>
              <a:rPr lang="en-US" dirty="0"/>
              <a:t> </a:t>
            </a:r>
          </a:p>
          <a:p>
            <a:r>
              <a:rPr lang="en-US" dirty="0">
                <a:latin typeface="Franklin Gothic Book" panose="020B05030201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Franklin Gothic Book" panose="020B0503020102020204" pitchFamily="34" charset="0"/>
                <a:ea typeface="Calibri" panose="020F0502020204030204" pitchFamily="34" charset="0"/>
                <a:cs typeface="Times New Roman" panose="02020603050405020304" pitchFamily="18" charset="0"/>
              </a:rPr>
              <a:t/>
            </a:r>
            <a:br>
              <a:rPr lang="en-US" dirty="0">
                <a:latin typeface="Franklin Gothic Book" panose="020B0503020102020204" pitchFamily="34" charset="0"/>
                <a:ea typeface="Calibri" panose="020F0502020204030204" pitchFamily="34" charset="0"/>
                <a:cs typeface="Times New Roman" panose="02020603050405020304" pitchFamily="18" charset="0"/>
              </a:rPr>
            </a:br>
            <a:endParaRPr lang="en-US" dirty="0"/>
          </a:p>
        </p:txBody>
      </p:sp>
      <p:sp>
        <p:nvSpPr>
          <p:cNvPr id="9" name="Content Placeholder 2"/>
          <p:cNvSpPr>
            <a:spLocks noGrp="1"/>
          </p:cNvSpPr>
          <p:nvPr>
            <p:ph sz="half" idx="1"/>
          </p:nvPr>
        </p:nvSpPr>
        <p:spPr>
          <a:xfrm>
            <a:off x="4001407" y="2093976"/>
            <a:ext cx="4082739" cy="4146804"/>
          </a:xfrm>
        </p:spPr>
        <p:txBody>
          <a:bodyPr>
            <a:normAutofit/>
          </a:bodyPr>
          <a:lstStyle/>
          <a:p>
            <a:pPr marL="0" indent="0">
              <a:lnSpc>
                <a:spcPct val="100000"/>
              </a:lnSpc>
              <a:spcBef>
                <a:spcPts val="0"/>
              </a:spcBef>
              <a:buNone/>
              <a:tabLst>
                <a:tab pos="6400800" algn="r"/>
              </a:tabLst>
            </a:pPr>
            <a:r>
              <a:rPr lang="en-US" u="sng" dirty="0" smtClean="0"/>
              <a:t>Full Day</a:t>
            </a:r>
            <a:endParaRPr lang="en-US" u="sng" dirty="0"/>
          </a:p>
          <a:p>
            <a:pPr marL="0" indent="0">
              <a:lnSpc>
                <a:spcPct val="100000"/>
              </a:lnSpc>
              <a:spcBef>
                <a:spcPts val="0"/>
              </a:spcBef>
              <a:buNone/>
              <a:tabLst>
                <a:tab pos="6400800" algn="r"/>
              </a:tabLst>
            </a:pPr>
            <a:endParaRPr lang="en-US" sz="1800" dirty="0" smtClean="0"/>
          </a:p>
          <a:p>
            <a:pPr marL="0" indent="0">
              <a:lnSpc>
                <a:spcPct val="100000"/>
              </a:lnSpc>
              <a:spcBef>
                <a:spcPts val="0"/>
              </a:spcBef>
              <a:buNone/>
              <a:tabLst>
                <a:tab pos="6400800" algn="r"/>
              </a:tabLst>
            </a:pPr>
            <a:r>
              <a:rPr lang="en-US" sz="1800" dirty="0" smtClean="0"/>
              <a:t>7</a:t>
            </a:r>
            <a:r>
              <a:rPr lang="en-US" sz="1800" dirty="0" smtClean="0"/>
              <a:t>:30    Breakfast</a:t>
            </a:r>
          </a:p>
          <a:p>
            <a:pPr marL="0" indent="0">
              <a:lnSpc>
                <a:spcPct val="100000"/>
              </a:lnSpc>
              <a:spcBef>
                <a:spcPts val="0"/>
              </a:spcBef>
              <a:buNone/>
              <a:tabLst>
                <a:tab pos="6400800" algn="r"/>
              </a:tabLst>
            </a:pPr>
            <a:r>
              <a:rPr lang="en-US" sz="1800" dirty="0" smtClean="0"/>
              <a:t>8:45    Pack Lunches</a:t>
            </a:r>
          </a:p>
          <a:p>
            <a:pPr marL="0" indent="0">
              <a:lnSpc>
                <a:spcPct val="100000"/>
              </a:lnSpc>
              <a:spcBef>
                <a:spcPts val="0"/>
              </a:spcBef>
              <a:buNone/>
              <a:tabLst>
                <a:tab pos="6400800" algn="r"/>
              </a:tabLst>
            </a:pPr>
            <a:r>
              <a:rPr lang="en-US" sz="1800" dirty="0" smtClean="0"/>
              <a:t>9:15    </a:t>
            </a:r>
            <a:r>
              <a:rPr lang="en-US" sz="1800" dirty="0" smtClean="0"/>
              <a:t>Wind, Water, Waves</a:t>
            </a:r>
            <a:endParaRPr lang="en-US" sz="1800" dirty="0" smtClean="0"/>
          </a:p>
          <a:p>
            <a:pPr marL="0" indent="0">
              <a:lnSpc>
                <a:spcPct val="100000"/>
              </a:lnSpc>
              <a:spcBef>
                <a:spcPts val="0"/>
              </a:spcBef>
              <a:buNone/>
              <a:tabLst>
                <a:tab pos="6400800" algn="r"/>
              </a:tabLst>
            </a:pPr>
            <a:r>
              <a:rPr lang="en-US" sz="1800" dirty="0" smtClean="0"/>
              <a:t>2:15    Cabin time</a:t>
            </a:r>
          </a:p>
          <a:p>
            <a:pPr marL="0" indent="0">
              <a:lnSpc>
                <a:spcPct val="100000"/>
              </a:lnSpc>
              <a:spcBef>
                <a:spcPts val="0"/>
              </a:spcBef>
              <a:buNone/>
              <a:tabLst>
                <a:tab pos="6400800" algn="r"/>
              </a:tabLst>
            </a:pPr>
            <a:r>
              <a:rPr lang="en-US" sz="1800" dirty="0" smtClean="0"/>
              <a:t>3:10    </a:t>
            </a:r>
            <a:r>
              <a:rPr lang="en-US" sz="1800" dirty="0" smtClean="0"/>
              <a:t>Snack</a:t>
            </a:r>
            <a:endParaRPr lang="en-US" sz="1800" dirty="0" smtClean="0"/>
          </a:p>
          <a:p>
            <a:pPr marL="0" indent="0">
              <a:lnSpc>
                <a:spcPct val="100000"/>
              </a:lnSpc>
              <a:spcBef>
                <a:spcPts val="0"/>
              </a:spcBef>
              <a:buNone/>
              <a:tabLst>
                <a:tab pos="6400800" algn="r"/>
              </a:tabLst>
            </a:pPr>
            <a:r>
              <a:rPr lang="en-US" sz="1800" dirty="0" smtClean="0"/>
              <a:t>3:30    </a:t>
            </a:r>
            <a:r>
              <a:rPr lang="en-US" sz="1800" dirty="0" smtClean="0"/>
              <a:t>Skulls, Skins, and Bones</a:t>
            </a:r>
            <a:endParaRPr lang="en-US" sz="1800" dirty="0" smtClean="0"/>
          </a:p>
          <a:p>
            <a:pPr marL="0" indent="0">
              <a:lnSpc>
                <a:spcPct val="100000"/>
              </a:lnSpc>
              <a:spcBef>
                <a:spcPts val="0"/>
              </a:spcBef>
              <a:buNone/>
              <a:tabLst>
                <a:tab pos="6400800" algn="r"/>
              </a:tabLst>
            </a:pPr>
            <a:r>
              <a:rPr lang="en-US" sz="1800" dirty="0" smtClean="0"/>
              <a:t>5:15    Rec </a:t>
            </a:r>
            <a:r>
              <a:rPr lang="en-US" sz="1800" dirty="0" smtClean="0"/>
              <a:t>Time</a:t>
            </a:r>
            <a:endParaRPr lang="en-US" sz="1800" dirty="0" smtClean="0"/>
          </a:p>
          <a:p>
            <a:pPr marL="0" indent="0">
              <a:lnSpc>
                <a:spcPct val="100000"/>
              </a:lnSpc>
              <a:spcBef>
                <a:spcPts val="0"/>
              </a:spcBef>
              <a:buNone/>
              <a:tabLst>
                <a:tab pos="6400800" algn="r"/>
              </a:tabLst>
            </a:pPr>
            <a:r>
              <a:rPr lang="en-US" sz="1800" dirty="0" smtClean="0"/>
              <a:t>6:15    Dinner </a:t>
            </a:r>
          </a:p>
          <a:p>
            <a:pPr marL="0" indent="0">
              <a:lnSpc>
                <a:spcPct val="100000"/>
              </a:lnSpc>
              <a:spcBef>
                <a:spcPts val="0"/>
              </a:spcBef>
              <a:buNone/>
              <a:tabLst>
                <a:tab pos="6400800" algn="r"/>
              </a:tabLst>
            </a:pPr>
            <a:r>
              <a:rPr lang="en-US" sz="1800" dirty="0" smtClean="0"/>
              <a:t>7:15    </a:t>
            </a:r>
            <a:r>
              <a:rPr lang="en-US" sz="1800" dirty="0" smtClean="0"/>
              <a:t>Tsunamis in Cascadia</a:t>
            </a:r>
            <a:endParaRPr lang="en-US" sz="1800" dirty="0" smtClean="0"/>
          </a:p>
          <a:p>
            <a:pPr marL="0" indent="0">
              <a:lnSpc>
                <a:spcPct val="100000"/>
              </a:lnSpc>
              <a:spcBef>
                <a:spcPts val="0"/>
              </a:spcBef>
              <a:buNone/>
              <a:tabLst>
                <a:tab pos="6400800" algn="r"/>
              </a:tabLst>
            </a:pPr>
            <a:r>
              <a:rPr lang="en-US" sz="1800" dirty="0" smtClean="0"/>
              <a:t>8:30    Campfire (school </a:t>
            </a:r>
            <a:r>
              <a:rPr lang="en-US" sz="1800" dirty="0" smtClean="0"/>
              <a:t>hosted</a:t>
            </a:r>
            <a:r>
              <a:rPr lang="en-US" sz="1800" dirty="0" smtClean="0"/>
              <a:t>)	</a:t>
            </a:r>
            <a:endParaRPr lang="en-US" sz="1800" dirty="0"/>
          </a:p>
        </p:txBody>
      </p:sp>
    </p:spTree>
    <p:extLst>
      <p:ext uri="{BB962C8B-B14F-4D97-AF65-F5344CB8AC3E}">
        <p14:creationId xmlns:p14="http://schemas.microsoft.com/office/powerpoint/2010/main" val="2014973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B7CD6-18DA-4CD2-8187-CDBFC4712C7F}"/>
              </a:ext>
            </a:extLst>
          </p:cNvPr>
          <p:cNvSpPr>
            <a:spLocks noGrp="1"/>
          </p:cNvSpPr>
          <p:nvPr>
            <p:ph type="title"/>
          </p:nvPr>
        </p:nvSpPr>
        <p:spPr>
          <a:xfrm>
            <a:off x="2755631" y="314016"/>
            <a:ext cx="10058400" cy="1609344"/>
          </a:xfrm>
        </p:spPr>
        <p:txBody>
          <a:bodyPr/>
          <a:lstStyle/>
          <a:p>
            <a:r>
              <a:rPr lang="en-US" dirty="0"/>
              <a:t>Packing List</a:t>
            </a:r>
          </a:p>
        </p:txBody>
      </p:sp>
      <p:sp>
        <p:nvSpPr>
          <p:cNvPr id="4" name="Content Placeholder 3"/>
          <p:cNvSpPr>
            <a:spLocks noGrp="1"/>
          </p:cNvSpPr>
          <p:nvPr>
            <p:ph sz="half" idx="1"/>
          </p:nvPr>
        </p:nvSpPr>
        <p:spPr>
          <a:xfrm>
            <a:off x="1105943" y="1646636"/>
            <a:ext cx="10287962" cy="948979"/>
          </a:xfrm>
        </p:spPr>
        <p:txBody>
          <a:bodyPr>
            <a:normAutofit fontScale="92500" lnSpcReduction="20000"/>
          </a:bodyPr>
          <a:lstStyle/>
          <a:p>
            <a:pPr marL="0" indent="0" algn="ctr">
              <a:buNone/>
            </a:pPr>
            <a:r>
              <a:rPr lang="en-US" b="1" dirty="0" smtClean="0">
                <a:solidFill>
                  <a:srgbClr val="FF0000"/>
                </a:solidFill>
              </a:rPr>
              <a:t>Standard </a:t>
            </a:r>
            <a:r>
              <a:rPr lang="en-US" b="1" dirty="0">
                <a:solidFill>
                  <a:srgbClr val="FF0000"/>
                </a:solidFill>
              </a:rPr>
              <a:t>Field Gear </a:t>
            </a:r>
            <a:r>
              <a:rPr lang="en-US" b="1" dirty="0" smtClean="0">
                <a:solidFill>
                  <a:srgbClr val="FF0000"/>
                </a:solidFill>
              </a:rPr>
              <a:t>(in red) </a:t>
            </a:r>
            <a:r>
              <a:rPr lang="en-US" dirty="0" smtClean="0"/>
              <a:t>is </a:t>
            </a:r>
            <a:r>
              <a:rPr lang="en-US" dirty="0"/>
              <a:t>what we ask all students, chaperones, teachers and OMSI staff to wear during activities. Please keep this list in mind when packing for OMSI Outdoor Science School</a:t>
            </a:r>
            <a:r>
              <a:rPr lang="en-US" dirty="0" smtClean="0"/>
              <a:t>. All participates must bring a lunch for the first day of their program.</a:t>
            </a:r>
            <a:endParaRPr lang="en-US" dirty="0"/>
          </a:p>
          <a:p>
            <a:endParaRPr lang="en-US" dirty="0"/>
          </a:p>
        </p:txBody>
      </p:sp>
      <p:sp>
        <p:nvSpPr>
          <p:cNvPr id="5" name="Content Placeholder 4"/>
          <p:cNvSpPr>
            <a:spLocks noGrp="1"/>
          </p:cNvSpPr>
          <p:nvPr>
            <p:ph sz="half" idx="2"/>
          </p:nvPr>
        </p:nvSpPr>
        <p:spPr>
          <a:xfrm>
            <a:off x="6249924" y="2638208"/>
            <a:ext cx="4754880" cy="3977640"/>
          </a:xfrm>
        </p:spPr>
        <p:txBody>
          <a:bodyPr>
            <a:normAutofit fontScale="92500" lnSpcReduction="20000"/>
          </a:bodyPr>
          <a:lstStyle/>
          <a:p>
            <a:pPr marL="0" indent="0">
              <a:buNone/>
            </a:pPr>
            <a:r>
              <a:rPr lang="en-US" b="1" dirty="0"/>
              <a:t>Personal </a:t>
            </a:r>
            <a:r>
              <a:rPr lang="en-US" b="1" dirty="0" smtClean="0"/>
              <a:t>Gear:</a:t>
            </a:r>
            <a:endParaRPr lang="en-US" sz="1800" b="1" dirty="0"/>
          </a:p>
          <a:p>
            <a:pPr lvl="0">
              <a:buFont typeface="Wingdings" panose="05000000000000000000" pitchFamily="2" charset="2"/>
              <a:buChar char="q"/>
            </a:pPr>
            <a:r>
              <a:rPr lang="en-US" dirty="0"/>
              <a:t>Toiletries (toothbrush/paste, hairbrush, soap)</a:t>
            </a:r>
          </a:p>
          <a:p>
            <a:pPr lvl="0">
              <a:buFont typeface="Wingdings" panose="05000000000000000000" pitchFamily="2" charset="2"/>
              <a:buChar char="q"/>
            </a:pPr>
            <a:r>
              <a:rPr lang="en-US" dirty="0"/>
              <a:t>Washcloth and </a:t>
            </a:r>
            <a:r>
              <a:rPr lang="en-US" dirty="0" smtClean="0"/>
              <a:t>towel</a:t>
            </a:r>
          </a:p>
          <a:p>
            <a:pPr lvl="0">
              <a:buFont typeface="Wingdings" panose="05000000000000000000" pitchFamily="2" charset="2"/>
              <a:buChar char="q"/>
            </a:pPr>
            <a:r>
              <a:rPr lang="en-US" dirty="0" smtClean="0">
                <a:solidFill>
                  <a:srgbClr val="FF0000"/>
                </a:solidFill>
              </a:rPr>
              <a:t>Sunscreen</a:t>
            </a:r>
            <a:endParaRPr lang="en-US" dirty="0">
              <a:solidFill>
                <a:srgbClr val="FF0000"/>
              </a:solidFill>
            </a:endParaRPr>
          </a:p>
          <a:p>
            <a:pPr lvl="0">
              <a:buFont typeface="Wingdings" panose="05000000000000000000" pitchFamily="2" charset="2"/>
              <a:buChar char="q"/>
            </a:pPr>
            <a:r>
              <a:rPr lang="en-US" dirty="0"/>
              <a:t>Optional:</a:t>
            </a:r>
          </a:p>
          <a:p>
            <a:pPr lvl="1">
              <a:buFont typeface="Wingdings" panose="05000000000000000000" pitchFamily="2" charset="2"/>
              <a:buChar char="q"/>
            </a:pPr>
            <a:r>
              <a:rPr lang="en-US" dirty="0"/>
              <a:t>Reusable lunch bag/containers</a:t>
            </a:r>
          </a:p>
          <a:p>
            <a:pPr lvl="1">
              <a:buFont typeface="Wingdings" panose="05000000000000000000" pitchFamily="2" charset="2"/>
              <a:buChar char="q"/>
            </a:pPr>
            <a:r>
              <a:rPr lang="en-US" dirty="0"/>
              <a:t>Camera</a:t>
            </a:r>
          </a:p>
          <a:p>
            <a:pPr lvl="1">
              <a:buFont typeface="Wingdings" panose="05000000000000000000" pitchFamily="2" charset="2"/>
              <a:buChar char="q"/>
            </a:pPr>
            <a:r>
              <a:rPr lang="en-US" dirty="0"/>
              <a:t>Cash or check to purchase goods in the OMSI Store </a:t>
            </a:r>
          </a:p>
          <a:p>
            <a:pPr lvl="1">
              <a:buFont typeface="Wingdings" panose="05000000000000000000" pitchFamily="2" charset="2"/>
              <a:buChar char="q"/>
            </a:pPr>
            <a:r>
              <a:rPr lang="en-US" dirty="0"/>
              <a:t>For adults only: reusable travel mug</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sp>
        <p:nvSpPr>
          <p:cNvPr id="8" name="Content Placeholder 4"/>
          <p:cNvSpPr txBox="1">
            <a:spLocks/>
          </p:cNvSpPr>
          <p:nvPr/>
        </p:nvSpPr>
        <p:spPr>
          <a:xfrm>
            <a:off x="276727" y="2595615"/>
            <a:ext cx="5630778" cy="397764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b="1" dirty="0" smtClean="0"/>
              <a:t>Clothing:</a:t>
            </a:r>
            <a:endParaRPr lang="en-US" b="1" dirty="0"/>
          </a:p>
          <a:p>
            <a:pPr lvl="0">
              <a:buFont typeface="Wingdings" panose="05000000000000000000" pitchFamily="2" charset="2"/>
              <a:buChar char="q"/>
            </a:pPr>
            <a:r>
              <a:rPr lang="en-US" dirty="0"/>
              <a:t>Two pairs of </a:t>
            </a:r>
            <a:r>
              <a:rPr lang="en-US" dirty="0">
                <a:solidFill>
                  <a:srgbClr val="FF0000"/>
                </a:solidFill>
              </a:rPr>
              <a:t>shoes that are well broken-in</a:t>
            </a:r>
            <a:r>
              <a:rPr lang="en-US" dirty="0"/>
              <a:t>. One for out in the field, and a backup pair, if they get wet</a:t>
            </a:r>
          </a:p>
          <a:p>
            <a:pPr lvl="0">
              <a:buFont typeface="Wingdings" panose="05000000000000000000" pitchFamily="2" charset="2"/>
              <a:buChar char="q"/>
            </a:pPr>
            <a:r>
              <a:rPr lang="en-US" dirty="0"/>
              <a:t>Multiple pairs of socks (wool sock preferred, but not required)</a:t>
            </a:r>
          </a:p>
          <a:p>
            <a:pPr lvl="0">
              <a:buFont typeface="Wingdings" panose="05000000000000000000" pitchFamily="2" charset="2"/>
              <a:buChar char="q"/>
            </a:pPr>
            <a:r>
              <a:rPr lang="en-US" dirty="0"/>
              <a:t>Two pairs of </a:t>
            </a:r>
            <a:r>
              <a:rPr lang="en-US" dirty="0">
                <a:solidFill>
                  <a:srgbClr val="FF0000"/>
                </a:solidFill>
              </a:rPr>
              <a:t>pants, long enough to cover the ankles</a:t>
            </a:r>
          </a:p>
          <a:p>
            <a:pPr lvl="0">
              <a:buFont typeface="Wingdings" panose="05000000000000000000" pitchFamily="2" charset="2"/>
              <a:buChar char="q"/>
            </a:pPr>
            <a:r>
              <a:rPr lang="en-US" dirty="0"/>
              <a:t>Appropriate number of t-shirts</a:t>
            </a:r>
          </a:p>
          <a:p>
            <a:pPr lvl="0">
              <a:buFont typeface="Wingdings" panose="05000000000000000000" pitchFamily="2" charset="2"/>
              <a:buChar char="q"/>
            </a:pPr>
            <a:r>
              <a:rPr lang="en-US" dirty="0">
                <a:solidFill>
                  <a:srgbClr val="FF0000"/>
                </a:solidFill>
              </a:rPr>
              <a:t>Warm layers </a:t>
            </a:r>
            <a:r>
              <a:rPr lang="en-US" dirty="0"/>
              <a:t>for under rain gear (preferably not cotton</a:t>
            </a:r>
            <a:r>
              <a:rPr lang="en-US" dirty="0" smtClean="0"/>
              <a:t>)</a:t>
            </a:r>
          </a:p>
          <a:p>
            <a:pPr lvl="0">
              <a:buFont typeface="Wingdings" panose="05000000000000000000" pitchFamily="2" charset="2"/>
              <a:buChar char="q"/>
            </a:pPr>
            <a:r>
              <a:rPr lang="en-US" dirty="0" smtClean="0">
                <a:solidFill>
                  <a:srgbClr val="FF0000"/>
                </a:solidFill>
              </a:rPr>
              <a:t>Rain Jacket </a:t>
            </a:r>
            <a:r>
              <a:rPr lang="en-US" dirty="0" smtClean="0"/>
              <a:t>or poncho</a:t>
            </a:r>
            <a:endParaRPr lang="en-US" dirty="0"/>
          </a:p>
          <a:p>
            <a:pPr lvl="0">
              <a:buFont typeface="Wingdings" panose="05000000000000000000" pitchFamily="2" charset="2"/>
              <a:buChar char="q"/>
            </a:pPr>
            <a:r>
              <a:rPr lang="en-US" dirty="0"/>
              <a:t>warm </a:t>
            </a:r>
            <a:r>
              <a:rPr lang="en-US" dirty="0" smtClean="0"/>
              <a:t>hat/gloves </a:t>
            </a:r>
            <a:r>
              <a:rPr lang="en-US" dirty="0"/>
              <a:t>(optional)</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2237116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7516" y="1976514"/>
            <a:ext cx="5307370" cy="3977640"/>
          </a:xfrm>
        </p:spPr>
        <p:txBody>
          <a:bodyPr>
            <a:normAutofit/>
          </a:bodyPr>
          <a:lstStyle/>
          <a:p>
            <a:pPr marL="0" indent="0">
              <a:buNone/>
            </a:pPr>
            <a:r>
              <a:rPr lang="en-US" b="1" dirty="0"/>
              <a:t>Sleeping/ </a:t>
            </a:r>
            <a:r>
              <a:rPr lang="en-US" b="1" dirty="0" smtClean="0"/>
              <a:t>Nighttime:</a:t>
            </a:r>
            <a:endParaRPr lang="en-US" b="1" dirty="0"/>
          </a:p>
          <a:p>
            <a:pPr lvl="0">
              <a:buFont typeface="Wingdings" panose="05000000000000000000" pitchFamily="2" charset="2"/>
              <a:buChar char="q"/>
            </a:pPr>
            <a:r>
              <a:rPr lang="en-US" dirty="0"/>
              <a:t>Warm sleeping bag (pack an extra blanket if needed)</a:t>
            </a:r>
          </a:p>
          <a:p>
            <a:pPr lvl="0">
              <a:buFont typeface="Wingdings" panose="05000000000000000000" pitchFamily="2" charset="2"/>
              <a:buChar char="q"/>
            </a:pPr>
            <a:r>
              <a:rPr lang="en-US" dirty="0"/>
              <a:t>Pajamas</a:t>
            </a:r>
          </a:p>
          <a:p>
            <a:pPr lvl="0">
              <a:buFont typeface="Wingdings" panose="05000000000000000000" pitchFamily="2" charset="2"/>
              <a:buChar char="q"/>
            </a:pPr>
            <a:r>
              <a:rPr lang="en-US" dirty="0"/>
              <a:t>Pillow (can be as simple as a stuff sack that can be filled with clothing)</a:t>
            </a:r>
          </a:p>
          <a:p>
            <a:pPr lvl="0">
              <a:buFont typeface="Wingdings" panose="05000000000000000000" pitchFamily="2" charset="2"/>
              <a:buChar char="q"/>
            </a:pPr>
            <a:r>
              <a:rPr lang="en-US" dirty="0"/>
              <a:t>Flashlight/headlamp for in bunk reading and travelling around camp after dark</a:t>
            </a:r>
          </a:p>
          <a:p>
            <a:endParaRPr lang="en-US" dirty="0"/>
          </a:p>
        </p:txBody>
      </p:sp>
      <p:sp>
        <p:nvSpPr>
          <p:cNvPr id="4" name="Content Placeholder 3"/>
          <p:cNvSpPr>
            <a:spLocks noGrp="1"/>
          </p:cNvSpPr>
          <p:nvPr>
            <p:ph sz="half" idx="2"/>
          </p:nvPr>
        </p:nvSpPr>
        <p:spPr>
          <a:xfrm>
            <a:off x="6376736" y="1669003"/>
            <a:ext cx="5281863" cy="3977640"/>
          </a:xfrm>
        </p:spPr>
        <p:txBody>
          <a:bodyPr>
            <a:normAutofit/>
          </a:bodyPr>
          <a:lstStyle/>
          <a:p>
            <a:pPr marL="0" indent="0">
              <a:buNone/>
            </a:pPr>
            <a:r>
              <a:rPr lang="en-US" b="1" dirty="0" smtClean="0"/>
              <a:t>Other:</a:t>
            </a:r>
          </a:p>
          <a:p>
            <a:pPr>
              <a:buFont typeface="Wingdings" panose="05000000000000000000" pitchFamily="2" charset="2"/>
              <a:buChar char="q"/>
            </a:pPr>
            <a:r>
              <a:rPr lang="en-US" dirty="0" smtClean="0">
                <a:solidFill>
                  <a:srgbClr val="FF0000"/>
                </a:solidFill>
              </a:rPr>
              <a:t>Two reusable water bottles</a:t>
            </a:r>
            <a:r>
              <a:rPr lang="en-US" dirty="0" smtClean="0"/>
              <a:t>, filled at the start of each activity. </a:t>
            </a:r>
          </a:p>
          <a:p>
            <a:pPr>
              <a:buFont typeface="Wingdings" panose="05000000000000000000" pitchFamily="2" charset="2"/>
              <a:buChar char="q"/>
            </a:pPr>
            <a:r>
              <a:rPr lang="en-US" dirty="0" smtClean="0"/>
              <a:t>A </a:t>
            </a:r>
            <a:r>
              <a:rPr lang="en-US" dirty="0" smtClean="0">
                <a:solidFill>
                  <a:srgbClr val="FF0000"/>
                </a:solidFill>
              </a:rPr>
              <a:t>sturdy day pack </a:t>
            </a:r>
            <a:r>
              <a:rPr lang="en-US" dirty="0" smtClean="0"/>
              <a:t>to hold water bottles, lunch, notebook, pencil, and other gear. </a:t>
            </a:r>
          </a:p>
          <a:p>
            <a:pPr marL="0" indent="0">
              <a:buNone/>
            </a:pPr>
            <a:r>
              <a:rPr lang="en-US" b="1" dirty="0"/>
              <a:t>Please do not bring:</a:t>
            </a:r>
          </a:p>
          <a:p>
            <a:pPr lvl="0"/>
            <a:r>
              <a:rPr lang="en-US" dirty="0"/>
              <a:t>Electrical equipment (cell phones, radios, computer games, blow dryers)</a:t>
            </a:r>
          </a:p>
          <a:p>
            <a:pPr lvl="0"/>
            <a:r>
              <a:rPr lang="en-US" dirty="0"/>
              <a:t>Snacks or candy (it attracts rodents and they will damage your gear.)</a:t>
            </a:r>
          </a:p>
          <a:p>
            <a:pPr>
              <a:buFont typeface="Wingdings" panose="05000000000000000000" pitchFamily="2" charset="2"/>
              <a:buChar char="q"/>
            </a:pPr>
            <a:endParaRPr lang="en-US" dirty="0" smtClean="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sp>
        <p:nvSpPr>
          <p:cNvPr id="6" name="Title 1">
            <a:extLst>
              <a:ext uri="{FF2B5EF4-FFF2-40B4-BE49-F238E27FC236}">
                <a16:creationId xmlns:a16="http://schemas.microsoft.com/office/drawing/2014/main" xmlns="" id="{658B7CD6-18DA-4CD2-8187-CDBFC4712C7F}"/>
              </a:ext>
            </a:extLst>
          </p:cNvPr>
          <p:cNvSpPr>
            <a:spLocks noGrp="1"/>
          </p:cNvSpPr>
          <p:nvPr>
            <p:ph type="title"/>
          </p:nvPr>
        </p:nvSpPr>
        <p:spPr>
          <a:xfrm>
            <a:off x="2755631" y="314016"/>
            <a:ext cx="10058400" cy="1609344"/>
          </a:xfrm>
        </p:spPr>
        <p:txBody>
          <a:bodyPr/>
          <a:lstStyle/>
          <a:p>
            <a:r>
              <a:rPr lang="en-US" dirty="0"/>
              <a:t>Packing List</a:t>
            </a:r>
          </a:p>
        </p:txBody>
      </p:sp>
      <p:sp>
        <p:nvSpPr>
          <p:cNvPr id="7" name="Content Placeholder 3"/>
          <p:cNvSpPr txBox="1">
            <a:spLocks/>
          </p:cNvSpPr>
          <p:nvPr/>
        </p:nvSpPr>
        <p:spPr>
          <a:xfrm>
            <a:off x="577516" y="5469325"/>
            <a:ext cx="10948737" cy="948979"/>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t>All clothing and gear should be marked with the owner’s name. OMSI is not responsible for lost or broken items. Found items will be kept on site for two weeks. Please call your group leader as soon as possible to arrange for their return. Unclaimed items will be donated to charity. </a:t>
            </a:r>
          </a:p>
          <a:p>
            <a:pPr marL="0" indent="0">
              <a:buNone/>
            </a:pPr>
            <a:endParaRPr lang="en-US" dirty="0"/>
          </a:p>
        </p:txBody>
      </p:sp>
    </p:spTree>
    <p:extLst>
      <p:ext uri="{BB962C8B-B14F-4D97-AF65-F5344CB8AC3E}">
        <p14:creationId xmlns:p14="http://schemas.microsoft.com/office/powerpoint/2010/main" val="4275390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470" y="418144"/>
            <a:ext cx="2123775" cy="178071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478" y="439199"/>
            <a:ext cx="2123775" cy="178071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432" y="460254"/>
            <a:ext cx="2123775" cy="1780715"/>
          </a:xfrm>
          <a:prstGeom prst="rect">
            <a:avLst/>
          </a:prstGeom>
        </p:spPr>
      </p:pic>
      <p:sp>
        <p:nvSpPr>
          <p:cNvPr id="2" name="Title 1">
            <a:extLst>
              <a:ext uri="{FF2B5EF4-FFF2-40B4-BE49-F238E27FC236}">
                <a16:creationId xmlns:a16="http://schemas.microsoft.com/office/drawing/2014/main" xmlns="" id="{FD2E574A-29EA-4797-8E21-192F515B6116}"/>
              </a:ext>
            </a:extLst>
          </p:cNvPr>
          <p:cNvSpPr>
            <a:spLocks noGrp="1"/>
          </p:cNvSpPr>
          <p:nvPr>
            <p:ph type="title"/>
          </p:nvPr>
        </p:nvSpPr>
        <p:spPr>
          <a:xfrm>
            <a:off x="3212831" y="277440"/>
            <a:ext cx="7519338" cy="1609344"/>
          </a:xfrm>
        </p:spPr>
        <p:txBody>
          <a:bodyPr/>
          <a:lstStyle/>
          <a:p>
            <a:r>
              <a:rPr lang="en-US" dirty="0"/>
              <a:t>Notes about Weather</a:t>
            </a:r>
          </a:p>
        </p:txBody>
      </p:sp>
      <p:sp>
        <p:nvSpPr>
          <p:cNvPr id="3" name="Content Placeholder 2">
            <a:extLst>
              <a:ext uri="{FF2B5EF4-FFF2-40B4-BE49-F238E27FC236}">
                <a16:creationId xmlns:a16="http://schemas.microsoft.com/office/drawing/2014/main" xmlns="" id="{B149F5C0-7EBC-4052-8B71-8DA6A282D903}"/>
              </a:ext>
            </a:extLst>
          </p:cNvPr>
          <p:cNvSpPr>
            <a:spLocks noGrp="1"/>
          </p:cNvSpPr>
          <p:nvPr>
            <p:ph idx="1"/>
          </p:nvPr>
        </p:nvSpPr>
        <p:spPr>
          <a:xfrm>
            <a:off x="887853" y="2423783"/>
            <a:ext cx="10058400" cy="2814575"/>
          </a:xfrm>
        </p:spPr>
        <p:txBody>
          <a:bodyPr/>
          <a:lstStyle/>
          <a:p>
            <a:r>
              <a:rPr lang="en-US" dirty="0"/>
              <a:t>The Oregon coast is known for its </a:t>
            </a:r>
            <a:r>
              <a:rPr lang="en-US" b="1" dirty="0"/>
              <a:t>diverse weather</a:t>
            </a:r>
            <a:r>
              <a:rPr lang="en-US" dirty="0"/>
              <a:t>, meaning that in the same day we can have sunny </a:t>
            </a:r>
            <a:r>
              <a:rPr lang="en-US" dirty="0" smtClean="0"/>
              <a:t>skies in the morning </a:t>
            </a:r>
            <a:r>
              <a:rPr lang="en-US" dirty="0"/>
              <a:t>and pouring raining in the afternoon. </a:t>
            </a:r>
            <a:endParaRPr lang="en-US" dirty="0" smtClean="0"/>
          </a:p>
          <a:p>
            <a:r>
              <a:rPr lang="en-US" dirty="0" smtClean="0"/>
              <a:t>You </a:t>
            </a:r>
            <a:r>
              <a:rPr lang="en-US" dirty="0"/>
              <a:t>may be fortunate to have a week of clear skies, or you may experience precipitation of any form, from hail to rain.  </a:t>
            </a:r>
            <a:endParaRPr lang="en-US" dirty="0" smtClean="0"/>
          </a:p>
          <a:p>
            <a:r>
              <a:rPr lang="en-US" dirty="0" smtClean="0"/>
              <a:t>When </a:t>
            </a:r>
            <a:r>
              <a:rPr lang="en-US" dirty="0"/>
              <a:t>planning your trip, it is wise to </a:t>
            </a:r>
            <a:r>
              <a:rPr lang="en-US" b="1" dirty="0"/>
              <a:t>plan for all kinds of weather</a:t>
            </a:r>
            <a:r>
              <a:rPr lang="en-US" dirty="0"/>
              <a:t>. For the health and safety of your participants, everyone must come prepared with </a:t>
            </a:r>
            <a:r>
              <a:rPr lang="en-US" b="1" dirty="0"/>
              <a:t>waterproof rain gear and warm clothes</a:t>
            </a:r>
            <a:r>
              <a:rPr lang="en-US" dirty="0"/>
              <a:t>.  </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8403" y="4861021"/>
            <a:ext cx="1688577" cy="17007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0898" y="0"/>
            <a:ext cx="1045825" cy="1762626"/>
          </a:xfrm>
          <a:prstGeom prst="rect">
            <a:avLst/>
          </a:prstGeom>
        </p:spPr>
      </p:pic>
    </p:spTree>
    <p:extLst>
      <p:ext uri="{BB962C8B-B14F-4D97-AF65-F5344CB8AC3E}">
        <p14:creationId xmlns:p14="http://schemas.microsoft.com/office/powerpoint/2010/main" val="33324572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4126" y="4718682"/>
            <a:ext cx="1771983" cy="1771983"/>
          </a:xfrm>
          <a:prstGeom prst="rect">
            <a:avLst/>
          </a:prstGeom>
        </p:spPr>
      </p:pic>
      <p:sp>
        <p:nvSpPr>
          <p:cNvPr id="2" name="Title 1">
            <a:extLst>
              <a:ext uri="{FF2B5EF4-FFF2-40B4-BE49-F238E27FC236}">
                <a16:creationId xmlns:a16="http://schemas.microsoft.com/office/drawing/2014/main" xmlns="" id="{A5BFFBF1-403D-4CAD-9748-421AAEBBBA96}"/>
              </a:ext>
            </a:extLst>
          </p:cNvPr>
          <p:cNvSpPr>
            <a:spLocks noGrp="1"/>
          </p:cNvSpPr>
          <p:nvPr>
            <p:ph type="title"/>
          </p:nvPr>
        </p:nvSpPr>
        <p:spPr>
          <a:xfrm>
            <a:off x="3021312" y="314016"/>
            <a:ext cx="8486747" cy="1609344"/>
          </a:xfrm>
        </p:spPr>
        <p:txBody>
          <a:bodyPr>
            <a:normAutofit fontScale="90000"/>
          </a:bodyPr>
          <a:lstStyle/>
          <a:p>
            <a:r>
              <a:rPr lang="en-US" dirty="0"/>
              <a:t>OMSI Outdoors Program Rules and Policies</a:t>
            </a:r>
          </a:p>
        </p:txBody>
      </p:sp>
      <p:sp>
        <p:nvSpPr>
          <p:cNvPr id="5" name="Content Placeholder 4"/>
          <p:cNvSpPr>
            <a:spLocks noGrp="1"/>
          </p:cNvSpPr>
          <p:nvPr>
            <p:ph sz="half" idx="1"/>
          </p:nvPr>
        </p:nvSpPr>
        <p:spPr>
          <a:xfrm>
            <a:off x="478833" y="2188871"/>
            <a:ext cx="4754880" cy="3977640"/>
          </a:xfrm>
        </p:spPr>
        <p:txBody>
          <a:bodyPr>
            <a:normAutofit/>
          </a:bodyPr>
          <a:lstStyle/>
          <a:p>
            <a:r>
              <a:rPr lang="en-US" dirty="0"/>
              <a:t>Teachers and parents, </a:t>
            </a:r>
            <a:r>
              <a:rPr lang="en-US" b="1" dirty="0"/>
              <a:t>please read through the </a:t>
            </a:r>
            <a:r>
              <a:rPr lang="en-US" b="1" dirty="0" smtClean="0"/>
              <a:t>policies </a:t>
            </a:r>
            <a:r>
              <a:rPr lang="en-US" b="1" dirty="0"/>
              <a:t>with your student(s)</a:t>
            </a:r>
            <a:r>
              <a:rPr lang="en-US" dirty="0"/>
              <a:t> so that everybody arrives on site already familiar with the expected community </a:t>
            </a:r>
            <a:r>
              <a:rPr lang="en-US" dirty="0" smtClean="0"/>
              <a:t>behaviors</a:t>
            </a:r>
          </a:p>
          <a:p>
            <a:r>
              <a:rPr lang="en-US" dirty="0"/>
              <a:t>The goal of these policies is to ensure you have the opportunity to build academic and social skills in a safe environment. </a:t>
            </a:r>
          </a:p>
        </p:txBody>
      </p:sp>
      <p:sp>
        <p:nvSpPr>
          <p:cNvPr id="6" name="Content Placeholder 5"/>
          <p:cNvSpPr>
            <a:spLocks noGrp="1"/>
          </p:cNvSpPr>
          <p:nvPr>
            <p:ph sz="half" idx="2"/>
          </p:nvPr>
        </p:nvSpPr>
        <p:spPr>
          <a:xfrm>
            <a:off x="5233713" y="2188871"/>
            <a:ext cx="6787302" cy="3977640"/>
          </a:xfrm>
        </p:spPr>
        <p:txBody>
          <a:bodyPr>
            <a:normAutofit/>
          </a:bodyPr>
          <a:lstStyle/>
          <a:p>
            <a:pPr marL="0" indent="0">
              <a:buNone/>
            </a:pPr>
            <a:r>
              <a:rPr lang="en-US" b="1" dirty="0" smtClean="0"/>
              <a:t>Discipline Actions </a:t>
            </a:r>
          </a:p>
          <a:p>
            <a:r>
              <a:rPr lang="en-US" sz="1800" b="1" dirty="0" smtClean="0"/>
              <a:t>Step 1:</a:t>
            </a:r>
            <a:r>
              <a:rPr lang="en-US" sz="1800" dirty="0" smtClean="0"/>
              <a:t> Instructor/chaperone </a:t>
            </a:r>
            <a:r>
              <a:rPr lang="en-US" sz="1800" dirty="0"/>
              <a:t>talks to the student </a:t>
            </a:r>
            <a:r>
              <a:rPr lang="en-US" sz="1800" dirty="0" smtClean="0"/>
              <a:t>about behavior. </a:t>
            </a:r>
          </a:p>
          <a:p>
            <a:r>
              <a:rPr lang="en-US" sz="1800" b="1" dirty="0" smtClean="0"/>
              <a:t>Step 2: </a:t>
            </a:r>
            <a:r>
              <a:rPr lang="en-US" sz="1800" dirty="0" smtClean="0"/>
              <a:t>The student agrees upon a verbal contract with teacher </a:t>
            </a:r>
            <a:r>
              <a:rPr lang="en-US" sz="1800" dirty="0"/>
              <a:t>and </a:t>
            </a:r>
            <a:r>
              <a:rPr lang="en-US" sz="1800" dirty="0" smtClean="0"/>
              <a:t>manager</a:t>
            </a:r>
            <a:r>
              <a:rPr lang="en-US" sz="1800" dirty="0"/>
              <a:t>. </a:t>
            </a:r>
            <a:endParaRPr lang="en-US" sz="1800" dirty="0" smtClean="0"/>
          </a:p>
          <a:p>
            <a:r>
              <a:rPr lang="en-US" sz="1800" b="1" dirty="0" smtClean="0"/>
              <a:t>Step 3: </a:t>
            </a:r>
            <a:r>
              <a:rPr lang="en-US" sz="1800" dirty="0" smtClean="0"/>
              <a:t>A contract is written and signed by student, teacher, and manager about the students behavior. Parents are notified about the situation. </a:t>
            </a:r>
          </a:p>
          <a:p>
            <a:r>
              <a:rPr lang="en-US" sz="1800" b="1" dirty="0" smtClean="0"/>
              <a:t>Step 4: </a:t>
            </a:r>
            <a:r>
              <a:rPr lang="en-US" sz="1800" dirty="0"/>
              <a:t>F</a:t>
            </a:r>
            <a:r>
              <a:rPr lang="en-US" sz="1800" dirty="0" smtClean="0"/>
              <a:t>urther </a:t>
            </a:r>
            <a:r>
              <a:rPr lang="en-US" sz="1800" dirty="0"/>
              <a:t>disciplinary action will be determined by the teacher which may include asking the parent/guardian to remove the student from the program.</a:t>
            </a:r>
            <a:endParaRPr lang="en-US" sz="1800" dirty="0" smtClean="0"/>
          </a:p>
          <a:p>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55631" cy="16521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215727">
            <a:off x="3706126" y="5737745"/>
            <a:ext cx="587345" cy="224224"/>
          </a:xfrm>
          <a:prstGeom prst="rect">
            <a:avLst/>
          </a:prstGeom>
        </p:spPr>
      </p:pic>
    </p:spTree>
    <p:extLst>
      <p:ext uri="{BB962C8B-B14F-4D97-AF65-F5344CB8AC3E}">
        <p14:creationId xmlns:p14="http://schemas.microsoft.com/office/powerpoint/2010/main" val="7593664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2424</TotalTime>
  <Words>1258</Words>
  <Application>Microsoft Macintosh PowerPoint</Application>
  <PresentationFormat>Custom</PresentationFormat>
  <Paragraphs>110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Wood Type</vt:lpstr>
      <vt:lpstr>OMSI Outdoor Science School</vt:lpstr>
      <vt:lpstr>PowerPoint Presentation</vt:lpstr>
      <vt:lpstr>PowerPoint Presentation</vt:lpstr>
      <vt:lpstr>PowerPoint Presentation</vt:lpstr>
      <vt:lpstr>Typical OMSI Schedule</vt:lpstr>
      <vt:lpstr>Packing List</vt:lpstr>
      <vt:lpstr>Packing List</vt:lpstr>
      <vt:lpstr>Notes about Weather</vt:lpstr>
      <vt:lpstr>OMSI Outdoors Program Rules and Policies</vt:lpstr>
      <vt:lpstr>Health, Safety, and Emergency Procedures</vt:lpstr>
      <vt:lpstr>OMSI Outdoors Kitchen Notes</vt:lpstr>
      <vt:lpstr>Kitchen Notes (Nuts)</vt:lpstr>
      <vt:lpstr>PowerPoint Presentation</vt:lpstr>
      <vt:lpstr>Receiving Mail</vt:lpstr>
      <vt:lpstr>OMSI Outdoors Store </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OMSI Outdoor Science School</dc:title>
  <dc:creator>Katie Zibble</dc:creator>
  <cp:lastModifiedBy>Staff</cp:lastModifiedBy>
  <cp:revision>89</cp:revision>
  <dcterms:modified xsi:type="dcterms:W3CDTF">2019-03-05T19:39:51Z</dcterms:modified>
</cp:coreProperties>
</file>