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FBFFDE8-A797-4D93-AACE-C9D2A4620FCB}">
  <a:tblStyle styleId="{AFBFFDE8-A797-4D93-AACE-C9D2A4620FCB}"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p:restoredTop sz="94631"/>
  </p:normalViewPr>
  <p:slideViewPr>
    <p:cSldViewPr snapToGrid="0">
      <p:cViewPr varScale="1">
        <p:scale>
          <a:sx n="109" d="100"/>
          <a:sy n="109" d="100"/>
        </p:scale>
        <p:origin x="176"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018810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6694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50320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81655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46948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63504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90441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68180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538368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3640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1388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7554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5546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99246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0964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1069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84256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85513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21464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lIns="91425" tIns="91425" rIns="91425" bIns="91425" anchor="ctr" anchorCtr="0">
            <a:noAutofit/>
          </a:bodyPr>
          <a:lstStyle/>
          <a:p>
            <a:pPr lvl="0">
              <a:spcBef>
                <a:spcPts val="0"/>
              </a:spcBef>
              <a:buNone/>
            </a:pPr>
            <a:r>
              <a:rPr lang="en" sz="3600" dirty="0"/>
              <a:t>What type of </a:t>
            </a:r>
            <a:r>
              <a:rPr lang="en-US" sz="3600" dirty="0" smtClean="0"/>
              <a:t>inference procedure</a:t>
            </a:r>
            <a:r>
              <a:rPr lang="en" sz="3600" dirty="0" smtClean="0"/>
              <a:t>?</a:t>
            </a:r>
            <a:r>
              <a:rPr lang="en-US" sz="3600" dirty="0" smtClean="0"/>
              <a:t/>
            </a:r>
            <a:br>
              <a:rPr lang="en-US" sz="3600" dirty="0" smtClean="0"/>
            </a:br>
            <a:r>
              <a:rPr lang="en-US" sz="3600" dirty="0"/>
              <a:t/>
            </a:r>
            <a:br>
              <a:rPr lang="en-US" sz="3600" dirty="0"/>
            </a:br>
            <a:r>
              <a:rPr lang="en" sz="3600" dirty="0" smtClean="0">
                <a:solidFill>
                  <a:srgbClr val="0070C0"/>
                </a:solidFill>
              </a:rPr>
              <a:t>Chi-Square</a:t>
            </a:r>
            <a:r>
              <a:rPr lang="en" sz="3600" dirty="0">
                <a:solidFill>
                  <a:srgbClr val="0070C0"/>
                </a:solidFill>
              </a:rPr>
              <a:t>, Two-Prop, and Two-Sample </a:t>
            </a:r>
            <a:r>
              <a:rPr lang="en" sz="3600" dirty="0" smtClean="0">
                <a:solidFill>
                  <a:srgbClr val="0070C0"/>
                </a:solidFill>
              </a:rPr>
              <a:t>procedures</a:t>
            </a:r>
            <a:r>
              <a:rPr lang="en-US" sz="3600" dirty="0" smtClean="0">
                <a:solidFill>
                  <a:srgbClr val="0070C0"/>
                </a:solidFill>
              </a:rPr>
              <a:t>, </a:t>
            </a:r>
            <a:r>
              <a:rPr lang="en-US" sz="3600" dirty="0" err="1" smtClean="0">
                <a:solidFill>
                  <a:srgbClr val="0070C0"/>
                </a:solidFill>
              </a:rPr>
              <a:t>etc</a:t>
            </a:r>
            <a:endParaRPr lang="en" sz="3600" dirty="0">
              <a:solidFill>
                <a:srgbClr val="0070C0"/>
              </a:solidFill>
            </a:endParaRP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None/>
            </a:pPr>
            <a:r>
              <a:rPr lang="en"/>
              <a:t>AP Statistics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19" name="Shape 11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estimate the difference in average attention span between students who listen to music or don’t while they study.</a:t>
            </a:r>
          </a:p>
          <a:p>
            <a:pPr lvl="0" rtl="0">
              <a:spcBef>
                <a:spcPts val="0"/>
              </a:spcBef>
              <a:buNone/>
            </a:pPr>
            <a:endParaRPr sz="2400">
              <a:latin typeface="Ribeye Marrow"/>
              <a:ea typeface="Ribeye Marrow"/>
              <a:cs typeface="Ribeye Marrow"/>
              <a:sym typeface="Ribeye Marrow"/>
            </a:endParaRPr>
          </a:p>
        </p:txBody>
      </p:sp>
      <p:graphicFrame>
        <p:nvGraphicFramePr>
          <p:cNvPr id="120" name="Shape 120"/>
          <p:cNvGraphicFramePr/>
          <p:nvPr>
            <p:extLst>
              <p:ext uri="{D42A27DB-BD31-4B8C-83A1-F6EECF244321}">
                <p14:modId xmlns:p14="http://schemas.microsoft.com/office/powerpoint/2010/main" val="541466997"/>
              </p:ext>
            </p:extLst>
          </p:nvPr>
        </p:nvGraphicFramePr>
        <p:xfrm>
          <a:off x="952500" y="2761150"/>
          <a:ext cx="7033300" cy="164583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Mean Study Time </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Standard Deviation</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Sample Size</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Music</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22.6</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18.1</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No Music</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31.5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14.3</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35</a:t>
                      </a:r>
                    </a:p>
                  </a:txBody>
                  <a:tcPr marL="91425" marR="91425" marT="91425" marB="91425"/>
                </a:tc>
              </a:tr>
            </a:tbl>
          </a:graphicData>
        </a:graphic>
      </p:graphicFrame>
      <p:sp>
        <p:nvSpPr>
          <p:cNvPr id="121" name="Shape 121"/>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7200">
                <a:solidFill>
                  <a:srgbClr val="CC0000"/>
                </a:solidFill>
                <a:latin typeface="Bangers"/>
                <a:ea typeface="Bangers"/>
                <a:cs typeface="Bangers"/>
                <a:sym typeface="Bangers"/>
              </a:rPr>
              <a:t>2-Sample t-interval</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27" name="Shape 127"/>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test whether the population of Northern reticulated chipmunks is uniformly distributed throughout their city.</a:t>
            </a:r>
          </a:p>
          <a:p>
            <a:pPr lvl="0" rtl="0">
              <a:spcBef>
                <a:spcPts val="0"/>
              </a:spcBef>
              <a:buNone/>
            </a:pPr>
            <a:endParaRPr sz="2400">
              <a:latin typeface="Ribeye Marrow"/>
              <a:ea typeface="Ribeye Marrow"/>
              <a:cs typeface="Ribeye Marrow"/>
              <a:sym typeface="Ribeye Marrow"/>
            </a:endParaRPr>
          </a:p>
        </p:txBody>
      </p:sp>
      <p:graphicFrame>
        <p:nvGraphicFramePr>
          <p:cNvPr id="128" name="Shape 128"/>
          <p:cNvGraphicFramePr/>
          <p:nvPr>
            <p:extLst>
              <p:ext uri="{D42A27DB-BD31-4B8C-83A1-F6EECF244321}">
                <p14:modId xmlns:p14="http://schemas.microsoft.com/office/powerpoint/2010/main" val="979127713"/>
              </p:ext>
            </p:extLst>
          </p:nvPr>
        </p:nvGraphicFramePr>
        <p:xfrm>
          <a:off x="952500" y="3113525"/>
          <a:ext cx="7033300" cy="91434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North Side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South Side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Downtown</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Chipmunks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34</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48</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30</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34" name="Shape 13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test whether the population of Northern reticulated chipmunks is uniformly distributed throughout their city.</a:t>
            </a:r>
          </a:p>
          <a:p>
            <a:pPr lvl="0" rtl="0">
              <a:spcBef>
                <a:spcPts val="0"/>
              </a:spcBef>
              <a:buNone/>
            </a:pPr>
            <a:endParaRPr sz="2400">
              <a:latin typeface="Ribeye Marrow"/>
              <a:ea typeface="Ribeye Marrow"/>
              <a:cs typeface="Ribeye Marrow"/>
              <a:sym typeface="Ribeye Marrow"/>
            </a:endParaRPr>
          </a:p>
        </p:txBody>
      </p:sp>
      <p:graphicFrame>
        <p:nvGraphicFramePr>
          <p:cNvPr id="135" name="Shape 135"/>
          <p:cNvGraphicFramePr/>
          <p:nvPr>
            <p:extLst>
              <p:ext uri="{D42A27DB-BD31-4B8C-83A1-F6EECF244321}">
                <p14:modId xmlns:p14="http://schemas.microsoft.com/office/powerpoint/2010/main" val="1014505538"/>
              </p:ext>
            </p:extLst>
          </p:nvPr>
        </p:nvGraphicFramePr>
        <p:xfrm>
          <a:off x="952500" y="3113525"/>
          <a:ext cx="7033300" cy="91434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North Side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South Side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Downtown</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Chipmunks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34</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48</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30</a:t>
                      </a:r>
                    </a:p>
                  </a:txBody>
                  <a:tcPr marL="91425" marR="91425" marT="91425" marB="91425"/>
                </a:tc>
              </a:tr>
            </a:tbl>
          </a:graphicData>
        </a:graphic>
      </p:graphicFrame>
      <p:sp>
        <p:nvSpPr>
          <p:cNvPr id="136" name="Shape 136"/>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9600">
                <a:solidFill>
                  <a:srgbClr val="CC0000"/>
                </a:solidFill>
                <a:latin typeface="Bangers"/>
                <a:ea typeface="Bangers"/>
                <a:cs typeface="Bangers"/>
                <a:sym typeface="Bangers"/>
              </a:rPr>
              <a:t>X</a:t>
            </a:r>
            <a:r>
              <a:rPr lang="en" sz="9600" baseline="30000">
                <a:solidFill>
                  <a:srgbClr val="CC0000"/>
                </a:solidFill>
                <a:latin typeface="Bangers"/>
                <a:ea typeface="Bangers"/>
                <a:cs typeface="Bangers"/>
                <a:sym typeface="Bangers"/>
              </a:rPr>
              <a:t>2</a:t>
            </a:r>
            <a:r>
              <a:rPr lang="en" sz="9600">
                <a:solidFill>
                  <a:srgbClr val="CC0000"/>
                </a:solidFill>
                <a:latin typeface="Bangers"/>
                <a:ea typeface="Bangers"/>
                <a:cs typeface="Bangers"/>
                <a:sym typeface="Bangers"/>
              </a:rPr>
              <a:t>  GOF</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42" name="Shape 142"/>
          <p:cNvSpPr txBox="1">
            <a:spLocks noGrp="1"/>
          </p:cNvSpPr>
          <p:nvPr>
            <p:ph type="body" idx="1"/>
          </p:nvPr>
        </p:nvSpPr>
        <p:spPr>
          <a:xfrm>
            <a:off x="311700" y="1150550"/>
            <a:ext cx="8520600" cy="3340200"/>
          </a:xfrm>
          <a:prstGeom prst="rect">
            <a:avLst/>
          </a:prstGeom>
        </p:spPr>
        <p:txBody>
          <a:bodyPr lIns="91425" tIns="91425" rIns="91425" bIns="91425" anchor="t" anchorCtr="0">
            <a:noAutofit/>
          </a:bodyPr>
          <a:lstStyle/>
          <a:p>
            <a:pPr lvl="0" rtl="0">
              <a:spcBef>
                <a:spcPts val="0"/>
              </a:spcBef>
              <a:buNone/>
            </a:pPr>
            <a:r>
              <a:rPr lang="en">
                <a:latin typeface="Ribeye Marrow"/>
                <a:ea typeface="Ribeye Marrow"/>
                <a:cs typeface="Ribeye Marrow"/>
                <a:sym typeface="Ribeye Marrow"/>
              </a:rPr>
              <a:t>A statistics student wonders whether her classmates are able to choose which of three glasses is filled with bottled water (vs tap).  She blocks by gender.  She wants to test for a significant difference in the proportion who answered correctly.</a:t>
            </a:r>
          </a:p>
          <a:p>
            <a:pPr lvl="0" rtl="0">
              <a:spcBef>
                <a:spcPts val="0"/>
              </a:spcBef>
              <a:buNone/>
            </a:pPr>
            <a:endParaRPr sz="2400">
              <a:latin typeface="Ribeye Marrow"/>
              <a:ea typeface="Ribeye Marrow"/>
              <a:cs typeface="Ribeye Marrow"/>
              <a:sym typeface="Ribeye Marrow"/>
            </a:endParaRPr>
          </a:p>
        </p:txBody>
      </p:sp>
      <p:graphicFrame>
        <p:nvGraphicFramePr>
          <p:cNvPr id="143" name="Shape 143"/>
          <p:cNvGraphicFramePr/>
          <p:nvPr>
            <p:extLst>
              <p:ext uri="{D42A27DB-BD31-4B8C-83A1-F6EECF244321}">
                <p14:modId xmlns:p14="http://schemas.microsoft.com/office/powerpoint/2010/main" val="1400196756"/>
              </p:ext>
            </p:extLst>
          </p:nvPr>
        </p:nvGraphicFramePr>
        <p:xfrm>
          <a:off x="952500" y="3113525"/>
          <a:ext cx="7033300" cy="137151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Correct</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Incorrect</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Total</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Males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12</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42</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Females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25</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35</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49" name="Shape 149"/>
          <p:cNvSpPr txBox="1">
            <a:spLocks noGrp="1"/>
          </p:cNvSpPr>
          <p:nvPr>
            <p:ph type="body" idx="1"/>
          </p:nvPr>
        </p:nvSpPr>
        <p:spPr>
          <a:xfrm>
            <a:off x="311700" y="1150550"/>
            <a:ext cx="8520600" cy="3340200"/>
          </a:xfrm>
          <a:prstGeom prst="rect">
            <a:avLst/>
          </a:prstGeom>
        </p:spPr>
        <p:txBody>
          <a:bodyPr lIns="91425" tIns="91425" rIns="91425" bIns="91425" anchor="t" anchorCtr="0">
            <a:noAutofit/>
          </a:bodyPr>
          <a:lstStyle/>
          <a:p>
            <a:pPr lvl="0" rtl="0">
              <a:spcBef>
                <a:spcPts val="0"/>
              </a:spcBef>
              <a:buNone/>
            </a:pPr>
            <a:r>
              <a:rPr lang="en">
                <a:latin typeface="Ribeye Marrow"/>
                <a:ea typeface="Ribeye Marrow"/>
                <a:cs typeface="Ribeye Marrow"/>
                <a:sym typeface="Ribeye Marrow"/>
              </a:rPr>
              <a:t>A statistics student wonders whether her classmates are able to choose which of three glasses is filled with bottled water (vs tap).  She blocks by gender.  She wants to test for a significant difference in the proportion who answered correctly.</a:t>
            </a:r>
          </a:p>
          <a:p>
            <a:pPr lvl="0" rtl="0">
              <a:spcBef>
                <a:spcPts val="0"/>
              </a:spcBef>
              <a:buNone/>
            </a:pPr>
            <a:endParaRPr sz="2400">
              <a:latin typeface="Ribeye Marrow"/>
              <a:ea typeface="Ribeye Marrow"/>
              <a:cs typeface="Ribeye Marrow"/>
              <a:sym typeface="Ribeye Marrow"/>
            </a:endParaRPr>
          </a:p>
        </p:txBody>
      </p:sp>
      <p:graphicFrame>
        <p:nvGraphicFramePr>
          <p:cNvPr id="150" name="Shape 150"/>
          <p:cNvGraphicFramePr/>
          <p:nvPr>
            <p:extLst>
              <p:ext uri="{D42A27DB-BD31-4B8C-83A1-F6EECF244321}">
                <p14:modId xmlns:p14="http://schemas.microsoft.com/office/powerpoint/2010/main" val="4144373127"/>
              </p:ext>
            </p:extLst>
          </p:nvPr>
        </p:nvGraphicFramePr>
        <p:xfrm>
          <a:off x="952500" y="3113525"/>
          <a:ext cx="7033300" cy="137151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Correct</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Incorrect</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Total</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Males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12</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42</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Females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25</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35</a:t>
                      </a:r>
                    </a:p>
                  </a:txBody>
                  <a:tcPr marL="91425" marR="91425" marT="91425" marB="91425"/>
                </a:tc>
              </a:tr>
            </a:tbl>
          </a:graphicData>
        </a:graphic>
      </p:graphicFrame>
      <p:sp>
        <p:nvSpPr>
          <p:cNvPr id="151" name="Shape 151"/>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9600">
                <a:solidFill>
                  <a:srgbClr val="CC0000"/>
                </a:solidFill>
                <a:latin typeface="Bangers"/>
                <a:ea typeface="Bangers"/>
                <a:cs typeface="Bangers"/>
                <a:sym typeface="Bangers"/>
              </a:rPr>
              <a:t>two-prop z-test</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57" name="Shape 157"/>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a:latin typeface="Ribeye Marrow"/>
                <a:ea typeface="Ribeye Marrow"/>
                <a:cs typeface="Ribeye Marrow"/>
                <a:sym typeface="Ribeye Marrow"/>
              </a:rPr>
              <a:t>A web designer has designed a new e-commerce checkout page in an attempt to reduce the time required to pay for items online.  Participants are randomly assigned to checkout on the old or new page.  Is there statistical evidence that the new page reduced the average checkout time?</a:t>
            </a:r>
          </a:p>
          <a:p>
            <a:pPr lvl="0" rtl="0">
              <a:spcBef>
                <a:spcPts val="0"/>
              </a:spcBef>
              <a:buNone/>
            </a:pPr>
            <a:endParaRPr sz="2400">
              <a:latin typeface="Ribeye Marrow"/>
              <a:ea typeface="Ribeye Marrow"/>
              <a:cs typeface="Ribeye Marrow"/>
              <a:sym typeface="Ribeye Marrow"/>
            </a:endParaRPr>
          </a:p>
        </p:txBody>
      </p:sp>
      <p:graphicFrame>
        <p:nvGraphicFramePr>
          <p:cNvPr id="158" name="Shape 158"/>
          <p:cNvGraphicFramePr/>
          <p:nvPr>
            <p:extLst>
              <p:ext uri="{D42A27DB-BD31-4B8C-83A1-F6EECF244321}">
                <p14:modId xmlns:p14="http://schemas.microsoft.com/office/powerpoint/2010/main" val="3029612866"/>
              </p:ext>
            </p:extLst>
          </p:nvPr>
        </p:nvGraphicFramePr>
        <p:xfrm>
          <a:off x="952500" y="3010525"/>
          <a:ext cx="7033300" cy="164583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Mean Checkout Time (min)</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Standard Deviation</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Sample Size</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Old Page</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5.2</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3.1</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60</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New Page</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2.5</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60</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r>
              <a:rPr lang="en" dirty="0"/>
              <a:t>	</a:t>
            </a:r>
          </a:p>
        </p:txBody>
      </p:sp>
      <p:sp>
        <p:nvSpPr>
          <p:cNvPr id="164" name="Shape 16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a:latin typeface="Ribeye Marrow"/>
                <a:ea typeface="Ribeye Marrow"/>
                <a:cs typeface="Ribeye Marrow"/>
                <a:sym typeface="Ribeye Marrow"/>
              </a:rPr>
              <a:t>A web designer has designed a new e-commerce checkout page in an attempt to reduce the time required to pay for items online.  Participants are randomly assigned to checkout on the old or new page.  Is there statistical evidence that the new page reduced the average checkout time?</a:t>
            </a:r>
          </a:p>
          <a:p>
            <a:pPr lvl="0" rtl="0">
              <a:spcBef>
                <a:spcPts val="0"/>
              </a:spcBef>
              <a:buNone/>
            </a:pPr>
            <a:endParaRPr sz="2400">
              <a:latin typeface="Ribeye Marrow"/>
              <a:ea typeface="Ribeye Marrow"/>
              <a:cs typeface="Ribeye Marrow"/>
              <a:sym typeface="Ribeye Marrow"/>
            </a:endParaRPr>
          </a:p>
        </p:txBody>
      </p:sp>
      <p:graphicFrame>
        <p:nvGraphicFramePr>
          <p:cNvPr id="165" name="Shape 165"/>
          <p:cNvGraphicFramePr/>
          <p:nvPr>
            <p:extLst>
              <p:ext uri="{D42A27DB-BD31-4B8C-83A1-F6EECF244321}">
                <p14:modId xmlns:p14="http://schemas.microsoft.com/office/powerpoint/2010/main" val="1696277037"/>
              </p:ext>
            </p:extLst>
          </p:nvPr>
        </p:nvGraphicFramePr>
        <p:xfrm>
          <a:off x="952500" y="3010525"/>
          <a:ext cx="7033300" cy="164583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Mean Checkout Time (min)</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Standard Deviation</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Sample Size</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Old Page</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5.2</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3.1</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60</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New Page</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2.5</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60</a:t>
                      </a:r>
                    </a:p>
                  </a:txBody>
                  <a:tcPr marL="91425" marR="91425" marT="91425" marB="91425"/>
                </a:tc>
              </a:tr>
            </a:tbl>
          </a:graphicData>
        </a:graphic>
      </p:graphicFrame>
      <p:sp>
        <p:nvSpPr>
          <p:cNvPr id="166" name="Shape 166"/>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7200">
                <a:solidFill>
                  <a:srgbClr val="CC0000"/>
                </a:solidFill>
                <a:latin typeface="Bangers"/>
                <a:ea typeface="Bangers"/>
                <a:cs typeface="Bangers"/>
                <a:sym typeface="Bangers"/>
              </a:rPr>
              <a:t>2-Sample t-test</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72" name="Shape 17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study whether a person’s highest education level is associated with their political views.</a:t>
            </a:r>
          </a:p>
          <a:p>
            <a:pPr lvl="0" rtl="0">
              <a:spcBef>
                <a:spcPts val="0"/>
              </a:spcBef>
              <a:buNone/>
            </a:pPr>
            <a:endParaRPr sz="2400">
              <a:latin typeface="Ribeye Marrow"/>
              <a:ea typeface="Ribeye Marrow"/>
              <a:cs typeface="Ribeye Marrow"/>
              <a:sym typeface="Ribeye Marrow"/>
            </a:endParaRPr>
          </a:p>
        </p:txBody>
      </p:sp>
      <p:graphicFrame>
        <p:nvGraphicFramePr>
          <p:cNvPr id="173" name="Shape 173"/>
          <p:cNvGraphicFramePr/>
          <p:nvPr>
            <p:extLst>
              <p:ext uri="{D42A27DB-BD31-4B8C-83A1-F6EECF244321}">
                <p14:modId xmlns:p14="http://schemas.microsoft.com/office/powerpoint/2010/main" val="1249045402"/>
              </p:ext>
            </p:extLst>
          </p:nvPr>
        </p:nvGraphicFramePr>
        <p:xfrm>
          <a:off x="400250" y="2761150"/>
          <a:ext cx="8260375" cy="2108715"/>
        </p:xfrm>
        <a:graphic>
          <a:graphicData uri="http://schemas.openxmlformats.org/drawingml/2006/table">
            <a:tbl>
              <a:tblPr>
                <a:noFill/>
                <a:tableStyleId>{AFBFFDE8-A797-4D93-AACE-C9D2A4620FCB}</a:tableStyleId>
              </a:tblPr>
              <a:tblGrid>
                <a:gridCol w="1937100"/>
                <a:gridCol w="1367050"/>
                <a:gridCol w="1652075"/>
                <a:gridCol w="1652075"/>
                <a:gridCol w="165207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HS Diploma</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Some College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Bachelor’s Degree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Master’s Degree+</a:t>
                      </a:r>
                    </a:p>
                  </a:txBody>
                  <a:tcPr marL="91425" marR="91425" marT="91425" marB="91425"/>
                </a:tc>
              </a:tr>
              <a:tr h="459075">
                <a:tc>
                  <a:txBody>
                    <a:bodyPr/>
                    <a:lstStyle/>
                    <a:p>
                      <a:pPr lvl="0" algn="ctr" rtl="0">
                        <a:spcBef>
                          <a:spcPts val="0"/>
                        </a:spcBef>
                        <a:buNone/>
                      </a:pPr>
                      <a:r>
                        <a:rPr lang="en" sz="1800" b="1">
                          <a:solidFill>
                            <a:srgbClr val="7030A0"/>
                          </a:solidFill>
                          <a:latin typeface="Droid Serif"/>
                          <a:ea typeface="Droid Serif"/>
                          <a:cs typeface="Droid Serif"/>
                          <a:sym typeface="Droid Serif"/>
                        </a:rPr>
                        <a:t>Liberal</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34</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r>
              <a:tr h="459075">
                <a:tc>
                  <a:txBody>
                    <a:bodyPr/>
                    <a:lstStyle/>
                    <a:p>
                      <a:pPr lvl="0" algn="ctr" rtl="0">
                        <a:spcBef>
                          <a:spcPts val="0"/>
                        </a:spcBef>
                        <a:buNone/>
                      </a:pPr>
                      <a:r>
                        <a:rPr lang="en" sz="1800" b="1">
                          <a:solidFill>
                            <a:srgbClr val="7030A0"/>
                          </a:solidFill>
                          <a:latin typeface="Droid Serif"/>
                          <a:ea typeface="Droid Serif"/>
                          <a:cs typeface="Droid Serif"/>
                          <a:sym typeface="Droid Serif"/>
                        </a:rPr>
                        <a:t>Centrist</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7</a:t>
                      </a:r>
                    </a:p>
                  </a:txBody>
                  <a:tcPr marL="91425" marR="91425" marT="91425" marB="91425"/>
                </a:tc>
              </a:tr>
              <a:tr h="459075">
                <a:tc>
                  <a:txBody>
                    <a:bodyPr/>
                    <a:lstStyle/>
                    <a:p>
                      <a:pPr lvl="0" algn="ctr" rtl="0">
                        <a:spcBef>
                          <a:spcPts val="0"/>
                        </a:spcBef>
                        <a:buNone/>
                      </a:pPr>
                      <a:r>
                        <a:rPr lang="en" sz="1800" b="1">
                          <a:solidFill>
                            <a:srgbClr val="7030A0"/>
                          </a:solidFill>
                          <a:latin typeface="Droid Serif"/>
                          <a:ea typeface="Droid Serif"/>
                          <a:cs typeface="Droid Serif"/>
                          <a:sym typeface="Droid Serif"/>
                        </a:rPr>
                        <a:t>Conservative</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33</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16</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42</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9</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a:t/>
            </a:r>
            <a:br>
              <a:rPr lang="en-US" sz="4400"/>
            </a:br>
            <a:r>
              <a:rPr lang="en" dirty="0"/>
              <a:t>	</a:t>
            </a:r>
          </a:p>
        </p:txBody>
      </p:sp>
      <p:sp>
        <p:nvSpPr>
          <p:cNvPr id="179" name="Shape 17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study whether a person’s highest education level is associated with their political views.</a:t>
            </a:r>
          </a:p>
          <a:p>
            <a:pPr lvl="0" rtl="0">
              <a:spcBef>
                <a:spcPts val="0"/>
              </a:spcBef>
              <a:buNone/>
            </a:pPr>
            <a:endParaRPr sz="2400">
              <a:latin typeface="Ribeye Marrow"/>
              <a:ea typeface="Ribeye Marrow"/>
              <a:cs typeface="Ribeye Marrow"/>
              <a:sym typeface="Ribeye Marrow"/>
            </a:endParaRPr>
          </a:p>
        </p:txBody>
      </p:sp>
      <p:graphicFrame>
        <p:nvGraphicFramePr>
          <p:cNvPr id="180" name="Shape 180"/>
          <p:cNvGraphicFramePr/>
          <p:nvPr>
            <p:extLst>
              <p:ext uri="{D42A27DB-BD31-4B8C-83A1-F6EECF244321}">
                <p14:modId xmlns:p14="http://schemas.microsoft.com/office/powerpoint/2010/main" val="381942259"/>
              </p:ext>
            </p:extLst>
          </p:nvPr>
        </p:nvGraphicFramePr>
        <p:xfrm>
          <a:off x="400250" y="2761150"/>
          <a:ext cx="8260375" cy="2108715"/>
        </p:xfrm>
        <a:graphic>
          <a:graphicData uri="http://schemas.openxmlformats.org/drawingml/2006/table">
            <a:tbl>
              <a:tblPr>
                <a:noFill/>
                <a:tableStyleId>{AFBFFDE8-A797-4D93-AACE-C9D2A4620FCB}</a:tableStyleId>
              </a:tblPr>
              <a:tblGrid>
                <a:gridCol w="1937100"/>
                <a:gridCol w="1367050"/>
                <a:gridCol w="1652075"/>
                <a:gridCol w="1652075"/>
                <a:gridCol w="165207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HS Diploma</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Some College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Bachelor’s Degree</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Master’s Degree+</a:t>
                      </a:r>
                    </a:p>
                  </a:txBody>
                  <a:tcPr marL="91425" marR="91425" marT="91425" marB="91425"/>
                </a:tc>
              </a:tr>
              <a:tr h="459075">
                <a:tc>
                  <a:txBody>
                    <a:bodyPr/>
                    <a:lstStyle/>
                    <a:p>
                      <a:pPr lvl="0" algn="ctr" rtl="0">
                        <a:spcBef>
                          <a:spcPts val="0"/>
                        </a:spcBef>
                        <a:buNone/>
                      </a:pPr>
                      <a:r>
                        <a:rPr lang="en" sz="1800" b="1">
                          <a:solidFill>
                            <a:srgbClr val="7030A0"/>
                          </a:solidFill>
                          <a:latin typeface="Droid Serif"/>
                          <a:ea typeface="Droid Serif"/>
                          <a:cs typeface="Droid Serif"/>
                          <a:sym typeface="Droid Serif"/>
                        </a:rPr>
                        <a:t>Liberal</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34</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r>
              <a:tr h="459075">
                <a:tc>
                  <a:txBody>
                    <a:bodyPr/>
                    <a:lstStyle/>
                    <a:p>
                      <a:pPr lvl="0" algn="ctr" rtl="0">
                        <a:spcBef>
                          <a:spcPts val="0"/>
                        </a:spcBef>
                        <a:buNone/>
                      </a:pPr>
                      <a:r>
                        <a:rPr lang="en" sz="1800" b="1">
                          <a:solidFill>
                            <a:srgbClr val="7030A0"/>
                          </a:solidFill>
                          <a:latin typeface="Droid Serif"/>
                          <a:ea typeface="Droid Serif"/>
                          <a:cs typeface="Droid Serif"/>
                          <a:sym typeface="Droid Serif"/>
                        </a:rPr>
                        <a:t>Centrist</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7</a:t>
                      </a:r>
                    </a:p>
                  </a:txBody>
                  <a:tcPr marL="91425" marR="91425" marT="91425" marB="91425"/>
                </a:tc>
              </a:tr>
              <a:tr h="459075">
                <a:tc>
                  <a:txBody>
                    <a:bodyPr/>
                    <a:lstStyle/>
                    <a:p>
                      <a:pPr lvl="0" algn="ctr" rtl="0">
                        <a:spcBef>
                          <a:spcPts val="0"/>
                        </a:spcBef>
                        <a:buNone/>
                      </a:pPr>
                      <a:r>
                        <a:rPr lang="en" sz="1800" b="1">
                          <a:solidFill>
                            <a:srgbClr val="7030A0"/>
                          </a:solidFill>
                          <a:latin typeface="Droid Serif"/>
                          <a:ea typeface="Droid Serif"/>
                          <a:cs typeface="Droid Serif"/>
                          <a:sym typeface="Droid Serif"/>
                        </a:rPr>
                        <a:t>Conservative</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33</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16</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42</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9</a:t>
                      </a:r>
                    </a:p>
                  </a:txBody>
                  <a:tcPr marL="91425" marR="91425" marT="91425" marB="91425"/>
                </a:tc>
              </a:tr>
            </a:tbl>
          </a:graphicData>
        </a:graphic>
      </p:graphicFrame>
      <p:sp>
        <p:nvSpPr>
          <p:cNvPr id="181" name="Shape 181"/>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9600">
                <a:solidFill>
                  <a:srgbClr val="CC0000"/>
                </a:solidFill>
                <a:latin typeface="Bangers"/>
                <a:ea typeface="Bangers"/>
                <a:cs typeface="Bangers"/>
                <a:sym typeface="Bangers"/>
              </a:rPr>
              <a:t>X</a:t>
            </a:r>
            <a:r>
              <a:rPr lang="en" sz="9600" baseline="30000">
                <a:solidFill>
                  <a:srgbClr val="CC0000"/>
                </a:solidFill>
                <a:latin typeface="Bangers"/>
                <a:ea typeface="Bangers"/>
                <a:cs typeface="Bangers"/>
                <a:sym typeface="Bangers"/>
              </a:rPr>
              <a:t>2</a:t>
            </a:r>
            <a:r>
              <a:rPr lang="en" sz="9600">
                <a:solidFill>
                  <a:srgbClr val="CC0000"/>
                </a:solidFill>
                <a:latin typeface="Bangers"/>
                <a:ea typeface="Bangers"/>
                <a:cs typeface="Bangers"/>
                <a:sym typeface="Bangers"/>
              </a:rPr>
              <a:t>  Independence</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sz="3600" dirty="0"/>
              <a:t>Which type of inference procedure is best?	</a:t>
            </a:r>
          </a:p>
        </p:txBody>
      </p:sp>
      <p:sp>
        <p:nvSpPr>
          <p:cNvPr id="63" name="Shape 63"/>
          <p:cNvSpPr txBox="1">
            <a:spLocks noGrp="1"/>
          </p:cNvSpPr>
          <p:nvPr>
            <p:ph type="body" idx="1"/>
          </p:nvPr>
        </p:nvSpPr>
        <p:spPr>
          <a:xfrm>
            <a:off x="494250" y="1093850"/>
            <a:ext cx="8155500" cy="3340200"/>
          </a:xfrm>
          <a:prstGeom prst="rect">
            <a:avLst/>
          </a:prstGeom>
        </p:spPr>
        <p:txBody>
          <a:bodyPr lIns="91425" tIns="91425" rIns="91425" bIns="91425" anchor="t" anchorCtr="0">
            <a:noAutofit/>
          </a:bodyPr>
          <a:lstStyle/>
          <a:p>
            <a:pPr marL="457200" lvl="0" indent="-381000" rtl="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2-prop z-test</a:t>
            </a:r>
          </a:p>
          <a:p>
            <a:pPr marL="457200" lvl="0" indent="-381000" rtl="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2-prop z-interval</a:t>
            </a:r>
          </a:p>
          <a:p>
            <a:pPr marL="457200" lvl="0" indent="-381000" rtl="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2-sample t-test</a:t>
            </a:r>
          </a:p>
          <a:p>
            <a:pPr marL="457200" lvl="0" indent="-381000" rtl="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2-sample t-interval</a:t>
            </a:r>
          </a:p>
          <a:p>
            <a:pPr marL="457200" lvl="0" indent="-381000" rtl="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Chi-Squared Goodness of Fit</a:t>
            </a:r>
          </a:p>
          <a:p>
            <a:pPr marL="457200" lvl="0" indent="-381000" rtl="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Chi-Squared for Independence</a:t>
            </a:r>
          </a:p>
          <a:p>
            <a:pPr marL="457200" lvl="0" indent="-381000">
              <a:spcBef>
                <a:spcPts val="0"/>
              </a:spcBef>
              <a:spcAft>
                <a:spcPts val="0"/>
              </a:spcAft>
              <a:buSzPct val="100000"/>
              <a:buFont typeface="Ribeye Marrow"/>
              <a:buAutoNum type="arabicPeriod"/>
            </a:pPr>
            <a:r>
              <a:rPr lang="en" sz="2400" dirty="0">
                <a:latin typeface="Ribeye Marrow"/>
                <a:ea typeface="Ribeye Marrow"/>
                <a:cs typeface="Ribeye Marrow"/>
                <a:sym typeface="Ribeye Marrow"/>
              </a:rPr>
              <a:t>Chi-Squared for Homogeneity</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dirty="0"/>
              <a:t>Which significance test is best?	</a:t>
            </a:r>
          </a:p>
        </p:txBody>
      </p:sp>
      <p:sp>
        <p:nvSpPr>
          <p:cNvPr id="69" name="Shape 6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sz="2400">
                <a:latin typeface="Ribeye Marrow"/>
                <a:ea typeface="Ribeye Marrow"/>
                <a:cs typeface="Ribeye Marrow"/>
                <a:sym typeface="Ribeye Marrow"/>
              </a:rPr>
              <a:t>Researchers randomly assign 30 subjects to take a placebo and 30 to take a headache medication.  8 in the placebo group are cured of their headache, 15 in the treatment group are cured.</a:t>
            </a:r>
          </a:p>
          <a:p>
            <a:pPr lvl="0">
              <a:spcBef>
                <a:spcPts val="0"/>
              </a:spcBef>
              <a:buNone/>
            </a:pPr>
            <a:r>
              <a:rPr lang="en" sz="2400">
                <a:latin typeface="Ribeye Marrow"/>
                <a:ea typeface="Ribeye Marrow"/>
                <a:cs typeface="Ribeye Marrow"/>
                <a:sym typeface="Ribeye Marrow"/>
              </a:rPr>
              <a:t>The researchers want to test whether the proportion of cured headaches is significantly higher in the treatment group.</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rtl="0">
              <a:spcBef>
                <a:spcPts val="0"/>
              </a:spcBef>
              <a:buNone/>
            </a:pPr>
            <a:r>
              <a:rPr lang="en"/>
              <a:t>Which significance test is best?	</a:t>
            </a:r>
          </a:p>
        </p:txBody>
      </p:sp>
      <p:sp>
        <p:nvSpPr>
          <p:cNvPr id="75" name="Shape 75"/>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randomly assign 30 subjects to take a placebo and 30 to take a headache medication.  8 in the placebo group are cured of their headache, 15 in the treatment group are cured.</a:t>
            </a:r>
          </a:p>
          <a:p>
            <a:pPr lvl="0" rtl="0">
              <a:spcBef>
                <a:spcPts val="0"/>
              </a:spcBef>
              <a:buNone/>
            </a:pPr>
            <a:r>
              <a:rPr lang="en" sz="2400">
                <a:latin typeface="Ribeye Marrow"/>
                <a:ea typeface="Ribeye Marrow"/>
                <a:cs typeface="Ribeye Marrow"/>
                <a:sym typeface="Ribeye Marrow"/>
              </a:rPr>
              <a:t>The researchers want to test whether the proportion of cured headaches is significantly higher in the treatment group.</a:t>
            </a:r>
          </a:p>
        </p:txBody>
      </p:sp>
      <p:sp>
        <p:nvSpPr>
          <p:cNvPr id="76" name="Shape 76"/>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9600">
                <a:solidFill>
                  <a:srgbClr val="CC0000"/>
                </a:solidFill>
                <a:latin typeface="Bangers"/>
                <a:ea typeface="Bangers"/>
                <a:cs typeface="Bangers"/>
                <a:sym typeface="Bangers"/>
              </a:rPr>
              <a:t>two-prop z-test</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82" name="Shape 8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sz="2400" dirty="0">
                <a:latin typeface="Ribeye Marrow"/>
                <a:ea typeface="Ribeye Marrow"/>
                <a:cs typeface="Ribeye Marrow"/>
                <a:sym typeface="Ribeye Marrow"/>
              </a:rPr>
              <a:t>Researchers want to study whether a person’s music genre preference is associated with their TV genre preference.</a:t>
            </a:r>
          </a:p>
          <a:p>
            <a:pPr lvl="0" rtl="0">
              <a:spcBef>
                <a:spcPts val="0"/>
              </a:spcBef>
              <a:buNone/>
            </a:pPr>
            <a:endParaRPr sz="2400" dirty="0">
              <a:latin typeface="Ribeye Marrow"/>
              <a:ea typeface="Ribeye Marrow"/>
              <a:cs typeface="Ribeye Marrow"/>
              <a:sym typeface="Ribeye Marrow"/>
            </a:endParaRPr>
          </a:p>
        </p:txBody>
      </p:sp>
      <p:graphicFrame>
        <p:nvGraphicFramePr>
          <p:cNvPr id="83" name="Shape 83"/>
          <p:cNvGraphicFramePr/>
          <p:nvPr>
            <p:extLst>
              <p:ext uri="{D42A27DB-BD31-4B8C-83A1-F6EECF244321}">
                <p14:modId xmlns:p14="http://schemas.microsoft.com/office/powerpoint/2010/main" val="498779899"/>
              </p:ext>
            </p:extLst>
          </p:nvPr>
        </p:nvGraphicFramePr>
        <p:xfrm>
          <a:off x="952500" y="2761150"/>
          <a:ext cx="7239000" cy="1828680"/>
        </p:xfrm>
        <a:graphic>
          <a:graphicData uri="http://schemas.openxmlformats.org/drawingml/2006/table">
            <a:tbl>
              <a:tblPr>
                <a:noFill/>
                <a:tableStyleId>{AFBFFDE8-A797-4D93-AACE-C9D2A4620FCB}</a:tableStyleId>
              </a:tblPr>
              <a:tblGrid>
                <a:gridCol w="1447800"/>
                <a:gridCol w="1447800"/>
                <a:gridCol w="1447800"/>
                <a:gridCol w="1447800"/>
                <a:gridCol w="1447800"/>
              </a:tblGrid>
              <a:tr h="381000">
                <a:tc>
                  <a:txBody>
                    <a:bodyPr/>
                    <a:lstStyle/>
                    <a:p>
                      <a:pPr lvl="0" algn="ctr">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a:spcBef>
                          <a:spcPts val="0"/>
                        </a:spcBef>
                        <a:buNone/>
                      </a:pPr>
                      <a:r>
                        <a:rPr lang="en" sz="1800" b="1" dirty="0">
                          <a:solidFill>
                            <a:srgbClr val="7030A0"/>
                          </a:solidFill>
                          <a:latin typeface="Droid Serif"/>
                          <a:ea typeface="Droid Serif"/>
                          <a:cs typeface="Droid Serif"/>
                          <a:sym typeface="Droid Serif"/>
                        </a:rPr>
                        <a:t>Rock</a:t>
                      </a:r>
                    </a:p>
                  </a:txBody>
                  <a:tcPr marL="91425" marR="91425" marT="91425" marB="91425"/>
                </a:tc>
                <a:tc>
                  <a:txBody>
                    <a:bodyPr/>
                    <a:lstStyle/>
                    <a:p>
                      <a:pPr lvl="0" algn="ctr">
                        <a:spcBef>
                          <a:spcPts val="0"/>
                        </a:spcBef>
                        <a:buNone/>
                      </a:pPr>
                      <a:r>
                        <a:rPr lang="en" sz="1800" b="1">
                          <a:solidFill>
                            <a:srgbClr val="7030A0"/>
                          </a:solidFill>
                          <a:latin typeface="Droid Serif"/>
                          <a:ea typeface="Droid Serif"/>
                          <a:cs typeface="Droid Serif"/>
                          <a:sym typeface="Droid Serif"/>
                        </a:rPr>
                        <a:t>Hip-Hop</a:t>
                      </a:r>
                    </a:p>
                  </a:txBody>
                  <a:tcPr marL="91425" marR="91425" marT="91425" marB="91425"/>
                </a:tc>
                <a:tc>
                  <a:txBody>
                    <a:bodyPr/>
                    <a:lstStyle/>
                    <a:p>
                      <a:pPr lvl="0" algn="ctr">
                        <a:spcBef>
                          <a:spcPts val="0"/>
                        </a:spcBef>
                        <a:buNone/>
                      </a:pPr>
                      <a:r>
                        <a:rPr lang="en" sz="1800" b="1">
                          <a:solidFill>
                            <a:srgbClr val="7030A0"/>
                          </a:solidFill>
                          <a:latin typeface="Droid Serif"/>
                          <a:ea typeface="Droid Serif"/>
                          <a:cs typeface="Droid Serif"/>
                          <a:sym typeface="Droid Serif"/>
                        </a:rPr>
                        <a:t>Jazz</a:t>
                      </a:r>
                    </a:p>
                  </a:txBody>
                  <a:tcPr marL="91425" marR="91425" marT="91425" marB="91425"/>
                </a:tc>
                <a:tc>
                  <a:txBody>
                    <a:bodyPr/>
                    <a:lstStyle/>
                    <a:p>
                      <a:pPr lvl="0" algn="ctr">
                        <a:spcBef>
                          <a:spcPts val="0"/>
                        </a:spcBef>
                        <a:buNone/>
                      </a:pPr>
                      <a:r>
                        <a:rPr lang="en" sz="1800" b="1">
                          <a:solidFill>
                            <a:srgbClr val="7030A0"/>
                          </a:solidFill>
                          <a:latin typeface="Droid Serif"/>
                          <a:ea typeface="Droid Serif"/>
                          <a:cs typeface="Droid Serif"/>
                          <a:sym typeface="Droid Serif"/>
                        </a:rPr>
                        <a:t>Classical</a:t>
                      </a:r>
                    </a:p>
                  </a:txBody>
                  <a:tcPr marL="91425" marR="91425" marT="91425" marB="91425"/>
                </a:tc>
              </a:tr>
              <a:tr h="381000">
                <a:tc>
                  <a:txBody>
                    <a:bodyPr/>
                    <a:lstStyle/>
                    <a:p>
                      <a:pPr lvl="0" algn="ctr">
                        <a:spcBef>
                          <a:spcPts val="0"/>
                        </a:spcBef>
                        <a:buNone/>
                      </a:pPr>
                      <a:r>
                        <a:rPr lang="en" sz="1800" b="1">
                          <a:solidFill>
                            <a:srgbClr val="7030A0"/>
                          </a:solidFill>
                          <a:latin typeface="Droid Serif"/>
                          <a:ea typeface="Droid Serif"/>
                          <a:cs typeface="Droid Serif"/>
                          <a:sym typeface="Droid Serif"/>
                        </a:rPr>
                        <a:t>Comedy</a:t>
                      </a:r>
                    </a:p>
                  </a:txBody>
                  <a:tcPr marL="91425" marR="91425" marT="91425" marB="91425"/>
                </a:tc>
                <a:tc>
                  <a:txBody>
                    <a:bodyPr/>
                    <a:lstStyle/>
                    <a:p>
                      <a:pPr lvl="0" algn="ctr">
                        <a:spcBef>
                          <a:spcPts val="0"/>
                        </a:spcBef>
                        <a:buNone/>
                      </a:pPr>
                      <a:r>
                        <a:rPr lang="en" sz="1800" dirty="0">
                          <a:solidFill>
                            <a:srgbClr val="7030A0"/>
                          </a:solidFill>
                          <a:latin typeface="Droid Serif"/>
                          <a:ea typeface="Droid Serif"/>
                          <a:cs typeface="Droid Serif"/>
                          <a:sym typeface="Droid Serif"/>
                        </a:rPr>
                        <a:t>18</a:t>
                      </a:r>
                    </a:p>
                  </a:txBody>
                  <a:tcPr marL="91425" marR="91425" marT="91425" marB="91425"/>
                </a:tc>
                <a:tc>
                  <a:txBody>
                    <a:bodyPr/>
                    <a:lstStyle/>
                    <a:p>
                      <a:pPr lvl="0" algn="ctr">
                        <a:spcBef>
                          <a:spcPts val="0"/>
                        </a:spcBef>
                        <a:buNone/>
                      </a:pPr>
                      <a:r>
                        <a:rPr lang="en" sz="1800" dirty="0">
                          <a:solidFill>
                            <a:srgbClr val="7030A0"/>
                          </a:solidFill>
                          <a:latin typeface="Droid Serif"/>
                          <a:ea typeface="Droid Serif"/>
                          <a:cs typeface="Droid Serif"/>
                          <a:sym typeface="Droid Serif"/>
                        </a:rPr>
                        <a:t>24</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8</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6</a:t>
                      </a:r>
                    </a:p>
                  </a:txBody>
                  <a:tcPr marL="91425" marR="91425" marT="91425" marB="91425"/>
                </a:tc>
              </a:tr>
              <a:tr h="381000">
                <a:tc>
                  <a:txBody>
                    <a:bodyPr/>
                    <a:lstStyle/>
                    <a:p>
                      <a:pPr lvl="0" algn="ctr">
                        <a:spcBef>
                          <a:spcPts val="0"/>
                        </a:spcBef>
                        <a:buNone/>
                      </a:pPr>
                      <a:r>
                        <a:rPr lang="en" sz="1800" b="1">
                          <a:solidFill>
                            <a:srgbClr val="7030A0"/>
                          </a:solidFill>
                          <a:latin typeface="Droid Serif"/>
                          <a:ea typeface="Droid Serif"/>
                          <a:cs typeface="Droid Serif"/>
                          <a:sym typeface="Droid Serif"/>
                        </a:rPr>
                        <a:t>Drama</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9</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17</a:t>
                      </a:r>
                    </a:p>
                  </a:txBody>
                  <a:tcPr marL="91425" marR="91425" marT="91425" marB="91425"/>
                </a:tc>
                <a:tc>
                  <a:txBody>
                    <a:bodyPr/>
                    <a:lstStyle/>
                    <a:p>
                      <a:pPr lvl="0" algn="ctr">
                        <a:spcBef>
                          <a:spcPts val="0"/>
                        </a:spcBef>
                        <a:buNone/>
                      </a:pPr>
                      <a:r>
                        <a:rPr lang="en" sz="1800" dirty="0">
                          <a:solidFill>
                            <a:srgbClr val="7030A0"/>
                          </a:solidFill>
                          <a:latin typeface="Droid Serif"/>
                          <a:ea typeface="Droid Serif"/>
                          <a:cs typeface="Droid Serif"/>
                          <a:sym typeface="Droid Serif"/>
                        </a:rPr>
                        <a:t>5</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5</a:t>
                      </a:r>
                    </a:p>
                  </a:txBody>
                  <a:tcPr marL="91425" marR="91425" marT="91425" marB="91425"/>
                </a:tc>
              </a:tr>
              <a:tr h="381000">
                <a:tc>
                  <a:txBody>
                    <a:bodyPr/>
                    <a:lstStyle/>
                    <a:p>
                      <a:pPr lvl="0" algn="ctr">
                        <a:spcBef>
                          <a:spcPts val="0"/>
                        </a:spcBef>
                        <a:buNone/>
                      </a:pPr>
                      <a:r>
                        <a:rPr lang="en" sz="1800" b="1">
                          <a:solidFill>
                            <a:srgbClr val="7030A0"/>
                          </a:solidFill>
                          <a:latin typeface="Droid Serif"/>
                          <a:ea typeface="Droid Serif"/>
                          <a:cs typeface="Droid Serif"/>
                          <a:sym typeface="Droid Serif"/>
                        </a:rPr>
                        <a:t>Action</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33</a:t>
                      </a:r>
                    </a:p>
                  </a:txBody>
                  <a:tcPr marL="91425" marR="91425" marT="91425" marB="91425"/>
                </a:tc>
                <a:tc>
                  <a:txBody>
                    <a:bodyPr/>
                    <a:lstStyle/>
                    <a:p>
                      <a:pPr lvl="0" algn="ctr">
                        <a:spcBef>
                          <a:spcPts val="0"/>
                        </a:spcBef>
                        <a:buNone/>
                      </a:pPr>
                      <a:r>
                        <a:rPr lang="en" sz="1800">
                          <a:solidFill>
                            <a:srgbClr val="7030A0"/>
                          </a:solidFill>
                          <a:latin typeface="Droid Serif"/>
                          <a:ea typeface="Droid Serif"/>
                          <a:cs typeface="Droid Serif"/>
                          <a:sym typeface="Droid Serif"/>
                        </a:rPr>
                        <a:t>12</a:t>
                      </a:r>
                    </a:p>
                  </a:txBody>
                  <a:tcPr marL="91425" marR="91425" marT="91425" marB="91425"/>
                </a:tc>
                <a:tc>
                  <a:txBody>
                    <a:bodyPr/>
                    <a:lstStyle/>
                    <a:p>
                      <a:pPr lvl="0" algn="ctr">
                        <a:spcBef>
                          <a:spcPts val="0"/>
                        </a:spcBef>
                        <a:buNone/>
                      </a:pPr>
                      <a:r>
                        <a:rPr lang="en" sz="1800" dirty="0">
                          <a:solidFill>
                            <a:srgbClr val="7030A0"/>
                          </a:solidFill>
                          <a:latin typeface="Droid Serif"/>
                          <a:ea typeface="Droid Serif"/>
                          <a:cs typeface="Droid Serif"/>
                          <a:sym typeface="Droid Serif"/>
                        </a:rPr>
                        <a:t>10</a:t>
                      </a:r>
                    </a:p>
                  </a:txBody>
                  <a:tcPr marL="91425" marR="91425" marT="91425" marB="91425"/>
                </a:tc>
                <a:tc>
                  <a:txBody>
                    <a:bodyPr/>
                    <a:lstStyle/>
                    <a:p>
                      <a:pPr lvl="0" algn="ctr">
                        <a:spcBef>
                          <a:spcPts val="0"/>
                        </a:spcBef>
                        <a:buNone/>
                      </a:pPr>
                      <a:r>
                        <a:rPr lang="en" sz="1800" dirty="0">
                          <a:solidFill>
                            <a:srgbClr val="7030A0"/>
                          </a:solidFill>
                          <a:latin typeface="Droid Serif"/>
                          <a:ea typeface="Droid Serif"/>
                          <a:cs typeface="Droid Serif"/>
                          <a:sym typeface="Droid Serif"/>
                        </a:rPr>
                        <a:t>9</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89" name="Shape 89"/>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study whether a person’s music genre preference is associated with their TV genre preference.</a:t>
            </a:r>
          </a:p>
          <a:p>
            <a:pPr lvl="0" rtl="0">
              <a:spcBef>
                <a:spcPts val="0"/>
              </a:spcBef>
              <a:buNone/>
            </a:pPr>
            <a:endParaRPr sz="2400">
              <a:latin typeface="Ribeye Marrow"/>
              <a:ea typeface="Ribeye Marrow"/>
              <a:cs typeface="Ribeye Marrow"/>
              <a:sym typeface="Ribeye Marrow"/>
            </a:endParaRPr>
          </a:p>
        </p:txBody>
      </p:sp>
      <p:graphicFrame>
        <p:nvGraphicFramePr>
          <p:cNvPr id="90" name="Shape 90"/>
          <p:cNvGraphicFramePr/>
          <p:nvPr>
            <p:extLst>
              <p:ext uri="{D42A27DB-BD31-4B8C-83A1-F6EECF244321}">
                <p14:modId xmlns:p14="http://schemas.microsoft.com/office/powerpoint/2010/main" val="3885533294"/>
              </p:ext>
            </p:extLst>
          </p:nvPr>
        </p:nvGraphicFramePr>
        <p:xfrm>
          <a:off x="952500" y="2761150"/>
          <a:ext cx="7239000" cy="1828680"/>
        </p:xfrm>
        <a:graphic>
          <a:graphicData uri="http://schemas.openxmlformats.org/drawingml/2006/table">
            <a:tbl>
              <a:tblPr>
                <a:noFill/>
                <a:tableStyleId>{AFBFFDE8-A797-4D93-AACE-C9D2A4620FCB}</a:tableStyleId>
              </a:tblPr>
              <a:tblGrid>
                <a:gridCol w="1447800"/>
                <a:gridCol w="1447800"/>
                <a:gridCol w="1447800"/>
                <a:gridCol w="1447800"/>
                <a:gridCol w="1447800"/>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Rock</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Hip-Hop</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Jazz</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Classical</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Comedy</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24</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6</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Drama</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9</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17</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Action</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33</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12</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10</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9</a:t>
                      </a:r>
                    </a:p>
                  </a:txBody>
                  <a:tcPr marL="91425" marR="91425" marT="91425" marB="91425"/>
                </a:tc>
              </a:tr>
            </a:tbl>
          </a:graphicData>
        </a:graphic>
      </p:graphicFrame>
      <p:sp>
        <p:nvSpPr>
          <p:cNvPr id="91" name="Shape 91"/>
          <p:cNvSpPr txBox="1"/>
          <p:nvPr/>
        </p:nvSpPr>
        <p:spPr>
          <a:xfrm rot="-879687">
            <a:off x="634250" y="1885150"/>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9600">
                <a:solidFill>
                  <a:srgbClr val="CC0000"/>
                </a:solidFill>
                <a:latin typeface="Bangers"/>
                <a:ea typeface="Bangers"/>
                <a:cs typeface="Bangers"/>
                <a:sym typeface="Bangers"/>
              </a:rPr>
              <a:t>X</a:t>
            </a:r>
            <a:r>
              <a:rPr lang="en" sz="9600" baseline="30000">
                <a:solidFill>
                  <a:srgbClr val="CC0000"/>
                </a:solidFill>
                <a:latin typeface="Bangers"/>
                <a:ea typeface="Bangers"/>
                <a:cs typeface="Bangers"/>
                <a:sym typeface="Bangers"/>
              </a:rPr>
              <a:t>2</a:t>
            </a:r>
            <a:r>
              <a:rPr lang="en" sz="9600">
                <a:solidFill>
                  <a:srgbClr val="CC0000"/>
                </a:solidFill>
                <a:latin typeface="Bangers"/>
                <a:ea typeface="Bangers"/>
                <a:cs typeface="Bangers"/>
                <a:sym typeface="Bangers"/>
              </a:rPr>
              <a:t>  Independence</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r>
              <a:rPr lang="en" dirty="0"/>
              <a:t>	</a:t>
            </a:r>
          </a:p>
        </p:txBody>
      </p:sp>
      <p:sp>
        <p:nvSpPr>
          <p:cNvPr id="97" name="Shape 97"/>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study whether there is a difference between the fast-food eating habits of the students at two schools.</a:t>
            </a:r>
          </a:p>
          <a:p>
            <a:pPr lvl="0" rtl="0">
              <a:spcBef>
                <a:spcPts val="0"/>
              </a:spcBef>
              <a:buNone/>
            </a:pPr>
            <a:endParaRPr sz="2400">
              <a:latin typeface="Ribeye Marrow"/>
              <a:ea typeface="Ribeye Marrow"/>
              <a:cs typeface="Ribeye Marrow"/>
              <a:sym typeface="Ribeye Marrow"/>
            </a:endParaRPr>
          </a:p>
        </p:txBody>
      </p:sp>
      <p:graphicFrame>
        <p:nvGraphicFramePr>
          <p:cNvPr id="98" name="Shape 98"/>
          <p:cNvGraphicFramePr/>
          <p:nvPr>
            <p:extLst>
              <p:ext uri="{D42A27DB-BD31-4B8C-83A1-F6EECF244321}">
                <p14:modId xmlns:p14="http://schemas.microsoft.com/office/powerpoint/2010/main" val="4048658195"/>
              </p:ext>
            </p:extLst>
          </p:nvPr>
        </p:nvGraphicFramePr>
        <p:xfrm>
          <a:off x="952500" y="2761150"/>
          <a:ext cx="7239000" cy="1920150"/>
        </p:xfrm>
        <a:graphic>
          <a:graphicData uri="http://schemas.openxmlformats.org/drawingml/2006/table">
            <a:tbl>
              <a:tblPr>
                <a:noFill/>
                <a:tableStyleId>{AFBFFDE8-A797-4D93-AACE-C9D2A4620FCB}</a:tableStyleId>
              </a:tblPr>
              <a:tblGrid>
                <a:gridCol w="1447800"/>
                <a:gridCol w="1447800"/>
                <a:gridCol w="1447800"/>
                <a:gridCol w="1447800"/>
                <a:gridCol w="1447800"/>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dirty="0">
                          <a:solidFill>
                            <a:srgbClr val="7030A0"/>
                          </a:solidFill>
                          <a:latin typeface="Droid Serif"/>
                          <a:ea typeface="Droid Serif"/>
                          <a:cs typeface="Droid Serif"/>
                          <a:sym typeface="Droid Serif"/>
                        </a:rPr>
                        <a:t>Never</a:t>
                      </a:r>
                    </a:p>
                  </a:txBody>
                  <a:tcPr marL="91425" marR="91425" marT="91425" marB="91425"/>
                </a:tc>
                <a:tc>
                  <a:txBody>
                    <a:bodyPr/>
                    <a:lstStyle/>
                    <a:p>
                      <a:pPr lvl="0" algn="ctr" rtl="0">
                        <a:spcBef>
                          <a:spcPts val="0"/>
                        </a:spcBef>
                        <a:buNone/>
                      </a:pPr>
                      <a:r>
                        <a:rPr lang="en" sz="1800" b="1" dirty="0">
                          <a:solidFill>
                            <a:srgbClr val="7030A0"/>
                          </a:solidFill>
                          <a:latin typeface="Droid Serif"/>
                          <a:ea typeface="Droid Serif"/>
                          <a:cs typeface="Droid Serif"/>
                          <a:sym typeface="Droid Serif"/>
                        </a:rPr>
                        <a:t>Once per Month</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Once per Week</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More than once per week</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SHS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24</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30</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6</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SHG</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9</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17</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5</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r>
              <a:rPr lang="en" dirty="0"/>
              <a:t>	</a:t>
            </a:r>
          </a:p>
        </p:txBody>
      </p:sp>
      <p:sp>
        <p:nvSpPr>
          <p:cNvPr id="104" name="Shape 10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study whether there is a difference between the fast-food eating habits of the students at two schools.</a:t>
            </a:r>
          </a:p>
          <a:p>
            <a:pPr lvl="0" rtl="0">
              <a:spcBef>
                <a:spcPts val="0"/>
              </a:spcBef>
              <a:buNone/>
            </a:pPr>
            <a:endParaRPr sz="2400">
              <a:latin typeface="Ribeye Marrow"/>
              <a:ea typeface="Ribeye Marrow"/>
              <a:cs typeface="Ribeye Marrow"/>
              <a:sym typeface="Ribeye Marrow"/>
            </a:endParaRPr>
          </a:p>
        </p:txBody>
      </p:sp>
      <p:graphicFrame>
        <p:nvGraphicFramePr>
          <p:cNvPr id="105" name="Shape 105"/>
          <p:cNvGraphicFramePr/>
          <p:nvPr>
            <p:extLst>
              <p:ext uri="{D42A27DB-BD31-4B8C-83A1-F6EECF244321}">
                <p14:modId xmlns:p14="http://schemas.microsoft.com/office/powerpoint/2010/main" val="3051498801"/>
              </p:ext>
            </p:extLst>
          </p:nvPr>
        </p:nvGraphicFramePr>
        <p:xfrm>
          <a:off x="952500" y="2761150"/>
          <a:ext cx="7239000" cy="1920150"/>
        </p:xfrm>
        <a:graphic>
          <a:graphicData uri="http://schemas.openxmlformats.org/drawingml/2006/table">
            <a:tbl>
              <a:tblPr>
                <a:noFill/>
                <a:tableStyleId>{AFBFFDE8-A797-4D93-AACE-C9D2A4620FCB}</a:tableStyleId>
              </a:tblPr>
              <a:tblGrid>
                <a:gridCol w="1447800"/>
                <a:gridCol w="1447800"/>
                <a:gridCol w="1447800"/>
                <a:gridCol w="1447800"/>
                <a:gridCol w="1447800"/>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Never</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Once per Month</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Once per Week</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More than once per week</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SHS</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24</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6</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SHG</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9</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17</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5</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5</a:t>
                      </a:r>
                    </a:p>
                  </a:txBody>
                  <a:tcPr marL="91425" marR="91425" marT="91425" marB="91425"/>
                </a:tc>
              </a:tr>
            </a:tbl>
          </a:graphicData>
        </a:graphic>
      </p:graphicFrame>
      <p:sp>
        <p:nvSpPr>
          <p:cNvPr id="106" name="Shape 106"/>
          <p:cNvSpPr txBox="1"/>
          <p:nvPr/>
        </p:nvSpPr>
        <p:spPr>
          <a:xfrm rot="-879687">
            <a:off x="634250" y="1798368"/>
            <a:ext cx="7681730" cy="1655913"/>
          </a:xfrm>
          <a:prstGeom prst="rect">
            <a:avLst/>
          </a:prstGeom>
          <a:noFill/>
          <a:ln w="76200" cap="flat" cmpd="sng">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9600" dirty="0">
                <a:solidFill>
                  <a:srgbClr val="CC0000"/>
                </a:solidFill>
                <a:latin typeface="Bangers"/>
                <a:ea typeface="Bangers"/>
                <a:cs typeface="Bangers"/>
                <a:sym typeface="Bangers"/>
              </a:rPr>
              <a:t>X</a:t>
            </a:r>
            <a:r>
              <a:rPr lang="en" sz="9600" baseline="30000" dirty="0">
                <a:solidFill>
                  <a:srgbClr val="CC0000"/>
                </a:solidFill>
                <a:latin typeface="Bangers"/>
                <a:ea typeface="Bangers"/>
                <a:cs typeface="Bangers"/>
                <a:sym typeface="Bangers"/>
              </a:rPr>
              <a:t>2</a:t>
            </a:r>
            <a:r>
              <a:rPr lang="en" sz="9600" dirty="0">
                <a:solidFill>
                  <a:srgbClr val="CC0000"/>
                </a:solidFill>
                <a:latin typeface="Bangers"/>
                <a:ea typeface="Bangers"/>
                <a:cs typeface="Bangers"/>
                <a:sym typeface="Bangers"/>
              </a:rPr>
              <a:t>  Homogeneity</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r>
              <a:rPr lang="en" sz="4400" dirty="0"/>
              <a:t>What type of </a:t>
            </a:r>
            <a:r>
              <a:rPr lang="en-US" sz="4400" dirty="0"/>
              <a:t>inference procedure</a:t>
            </a:r>
            <a:r>
              <a:rPr lang="en" sz="4400" dirty="0"/>
              <a:t>?</a:t>
            </a:r>
            <a:r>
              <a:rPr lang="en-US" sz="4400" dirty="0"/>
              <a:t/>
            </a:r>
            <a:br>
              <a:rPr lang="en-US" sz="4400" dirty="0"/>
            </a:br>
            <a:endParaRPr lang="en" dirty="0"/>
          </a:p>
        </p:txBody>
      </p:sp>
      <p:sp>
        <p:nvSpPr>
          <p:cNvPr id="112" name="Shape 11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sz="2400">
                <a:latin typeface="Ribeye Marrow"/>
                <a:ea typeface="Ribeye Marrow"/>
                <a:cs typeface="Ribeye Marrow"/>
                <a:sym typeface="Ribeye Marrow"/>
              </a:rPr>
              <a:t>Researchers want to estimate the difference in average attention span between students who listen to music or don’t while they study.</a:t>
            </a:r>
          </a:p>
          <a:p>
            <a:pPr lvl="0" rtl="0">
              <a:spcBef>
                <a:spcPts val="0"/>
              </a:spcBef>
              <a:buNone/>
            </a:pPr>
            <a:endParaRPr sz="2400">
              <a:latin typeface="Ribeye Marrow"/>
              <a:ea typeface="Ribeye Marrow"/>
              <a:cs typeface="Ribeye Marrow"/>
              <a:sym typeface="Ribeye Marrow"/>
            </a:endParaRPr>
          </a:p>
        </p:txBody>
      </p:sp>
      <p:graphicFrame>
        <p:nvGraphicFramePr>
          <p:cNvPr id="113" name="Shape 113"/>
          <p:cNvGraphicFramePr/>
          <p:nvPr>
            <p:extLst>
              <p:ext uri="{D42A27DB-BD31-4B8C-83A1-F6EECF244321}">
                <p14:modId xmlns:p14="http://schemas.microsoft.com/office/powerpoint/2010/main" val="1490554399"/>
              </p:ext>
            </p:extLst>
          </p:nvPr>
        </p:nvGraphicFramePr>
        <p:xfrm>
          <a:off x="952500" y="2761150"/>
          <a:ext cx="7033300" cy="1645830"/>
        </p:xfrm>
        <a:graphic>
          <a:graphicData uri="http://schemas.openxmlformats.org/drawingml/2006/table">
            <a:tbl>
              <a:tblPr>
                <a:noFill/>
                <a:tableStyleId>{AFBFFDE8-A797-4D93-AACE-C9D2A4620FCB}</a:tableStyleId>
              </a:tblPr>
              <a:tblGrid>
                <a:gridCol w="1758325"/>
                <a:gridCol w="1758325"/>
                <a:gridCol w="1758325"/>
                <a:gridCol w="1758325"/>
              </a:tblGrid>
              <a:tr h="381000">
                <a:tc>
                  <a:txBody>
                    <a:bodyPr/>
                    <a:lstStyle/>
                    <a:p>
                      <a:pPr lvl="0" algn="ctr" rtl="0">
                        <a:spcBef>
                          <a:spcPts val="0"/>
                        </a:spcBef>
                        <a:buNone/>
                      </a:pPr>
                      <a:endParaRPr sz="1800" b="1" dirty="0">
                        <a:solidFill>
                          <a:srgbClr val="7030A0"/>
                        </a:solidFill>
                        <a:latin typeface="Droid Serif"/>
                        <a:ea typeface="Droid Serif"/>
                        <a:cs typeface="Droid Serif"/>
                        <a:sym typeface="Droid Serif"/>
                      </a:endParaRP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Mean Study Time </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Standard Deviation</a:t>
                      </a:r>
                    </a:p>
                  </a:txBody>
                  <a:tcPr marL="91425" marR="91425" marT="91425" marB="91425"/>
                </a:tc>
                <a:tc>
                  <a:txBody>
                    <a:bodyPr/>
                    <a:lstStyle/>
                    <a:p>
                      <a:pPr lvl="0" algn="ctr" rtl="0">
                        <a:spcBef>
                          <a:spcPts val="0"/>
                        </a:spcBef>
                        <a:buNone/>
                      </a:pPr>
                      <a:r>
                        <a:rPr lang="en" sz="1800" b="1">
                          <a:solidFill>
                            <a:srgbClr val="7030A0"/>
                          </a:solidFill>
                          <a:latin typeface="Droid Serif"/>
                          <a:ea typeface="Droid Serif"/>
                          <a:cs typeface="Droid Serif"/>
                          <a:sym typeface="Droid Serif"/>
                        </a:rPr>
                        <a:t>Sample Size</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Music</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22.6</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18.1</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30</a:t>
                      </a:r>
                    </a:p>
                  </a:txBody>
                  <a:tcPr marL="91425" marR="91425" marT="91425" marB="91425"/>
                </a:tc>
              </a:tr>
              <a:tr h="381000">
                <a:tc>
                  <a:txBody>
                    <a:bodyPr/>
                    <a:lstStyle/>
                    <a:p>
                      <a:pPr lvl="0" algn="ctr" rtl="0">
                        <a:spcBef>
                          <a:spcPts val="0"/>
                        </a:spcBef>
                        <a:buNone/>
                      </a:pPr>
                      <a:r>
                        <a:rPr lang="en" sz="1800" b="1">
                          <a:solidFill>
                            <a:srgbClr val="7030A0"/>
                          </a:solidFill>
                          <a:latin typeface="Droid Serif"/>
                          <a:ea typeface="Droid Serif"/>
                          <a:cs typeface="Droid Serif"/>
                          <a:sym typeface="Droid Serif"/>
                        </a:rPr>
                        <a:t>No Music</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31.5</a:t>
                      </a:r>
                    </a:p>
                  </a:txBody>
                  <a:tcPr marL="91425" marR="91425" marT="91425" marB="91425"/>
                </a:tc>
                <a:tc>
                  <a:txBody>
                    <a:bodyPr/>
                    <a:lstStyle/>
                    <a:p>
                      <a:pPr lvl="0" algn="ctr" rtl="0">
                        <a:spcBef>
                          <a:spcPts val="0"/>
                        </a:spcBef>
                        <a:buNone/>
                      </a:pPr>
                      <a:r>
                        <a:rPr lang="en" sz="1800">
                          <a:solidFill>
                            <a:srgbClr val="7030A0"/>
                          </a:solidFill>
                          <a:latin typeface="Droid Serif"/>
                          <a:ea typeface="Droid Serif"/>
                          <a:cs typeface="Droid Serif"/>
                          <a:sym typeface="Droid Serif"/>
                        </a:rPr>
                        <a:t>14.3</a:t>
                      </a:r>
                    </a:p>
                  </a:txBody>
                  <a:tcPr marL="91425" marR="91425" marT="91425" marB="91425"/>
                </a:tc>
                <a:tc>
                  <a:txBody>
                    <a:bodyPr/>
                    <a:lstStyle/>
                    <a:p>
                      <a:pPr lvl="0" algn="ctr" rtl="0">
                        <a:spcBef>
                          <a:spcPts val="0"/>
                        </a:spcBef>
                        <a:buNone/>
                      </a:pPr>
                      <a:r>
                        <a:rPr lang="en" sz="1800" dirty="0">
                          <a:solidFill>
                            <a:srgbClr val="7030A0"/>
                          </a:solidFill>
                          <a:latin typeface="Droid Serif"/>
                          <a:ea typeface="Droid Serif"/>
                          <a:cs typeface="Droid Serif"/>
                          <a:sym typeface="Droid Serif"/>
                        </a:rPr>
                        <a:t>35</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880</Words>
  <Application>Microsoft Macintosh PowerPoint</Application>
  <PresentationFormat>On-screen Show (16:9)</PresentationFormat>
  <Paragraphs>236</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Amatic SC</vt:lpstr>
      <vt:lpstr>Arial</vt:lpstr>
      <vt:lpstr>Bangers</vt:lpstr>
      <vt:lpstr>Droid Serif</vt:lpstr>
      <vt:lpstr>Ribeye Marrow</vt:lpstr>
      <vt:lpstr>Source Code Pro</vt:lpstr>
      <vt:lpstr>beach-day</vt:lpstr>
      <vt:lpstr>What type of inference procedure?  Chi-Square, Two-Prop, and Two-Sample procedures, etc</vt:lpstr>
      <vt:lpstr>Which type of inference procedure is best? </vt:lpstr>
      <vt:lpstr>Which significance test is best? </vt:lpstr>
      <vt:lpstr>Which significance test is best?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lpstr>What type of inference procedure?  </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type of test? Chi-Square, Two-Prop, and Two-Sample procedures</dc:title>
  <dc:creator>David DeMuro</dc:creator>
  <cp:lastModifiedBy>Microsoft Office User</cp:lastModifiedBy>
  <cp:revision>3</cp:revision>
  <dcterms:modified xsi:type="dcterms:W3CDTF">2019-03-11T17:53:27Z</dcterms:modified>
</cp:coreProperties>
</file>