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9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54938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e9bacc4e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e9bacc4e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f913e651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f913e651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eac4f40e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eac4f40e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eac4f40e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eac4f40e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eac4f40e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eac4f40e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past all core content teachers at the secondary level have been asked to complete the monitoring survey. 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f913e651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f913e651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eac4f40e2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eac4f40e2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eac4f40e2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eac4f40e2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llevationeducation.wistia.com/medias/qlgj9vkwes" TargetMode="External"/><Relationship Id="rId4" Type="http://schemas.openxmlformats.org/officeDocument/2006/relationships/hyperlink" Target="https://ellevationeducation.wistia.com/medias/cwiwt82p7u" TargetMode="External"/><Relationship Id="rId5" Type="http://schemas.openxmlformats.org/officeDocument/2006/relationships/hyperlink" Target="https://ellevationeducation.wistia.com/medias/qos342eeqv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levationeducation.wistia.com/medias/qlgj9vkwes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2572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Bitter"/>
                <a:ea typeface="Bitter"/>
                <a:cs typeface="Bitter"/>
                <a:sym typeface="Bitter"/>
              </a:rPr>
              <a:t>Introduction to Ellevation for Classroom Teachers</a:t>
            </a:r>
            <a:endParaRPr sz="3600" b="1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00" y="744575"/>
            <a:ext cx="7860551" cy="16220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7192175" y="4387950"/>
            <a:ext cx="1249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latin typeface="Bitter"/>
                <a:ea typeface="Bitter"/>
                <a:cs typeface="Bitter"/>
                <a:sym typeface="Bitter"/>
              </a:rPr>
              <a:t>TLC -  Feb. 2019</a:t>
            </a:r>
            <a:endParaRPr sz="1000" i="1"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2854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Bitter"/>
                <a:ea typeface="Bitter"/>
                <a:cs typeface="Bitter"/>
                <a:sym typeface="Bitter"/>
              </a:rPr>
              <a:t>Ellevation is a data, reporting, and collaboration platform designed to support ELs and their teachers.</a:t>
            </a: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latin typeface="Bitter"/>
                <a:ea typeface="Bitter"/>
                <a:cs typeface="Bitter"/>
                <a:sym typeface="Bitter"/>
              </a:rPr>
              <a:t>The program is available to all teachers, specialists, and administrators in the district.</a:t>
            </a: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 i="1">
                <a:latin typeface="Bitter"/>
                <a:ea typeface="Bitter"/>
                <a:cs typeface="Bitter"/>
                <a:sym typeface="Bitter"/>
              </a:rPr>
              <a:t>Ellevation will allow us to save time and paper.</a:t>
            </a:r>
            <a:endParaRPr sz="2400" b="1" i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Overview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92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An example of the data available: </a:t>
            </a:r>
            <a:endParaRPr b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latin typeface="Bitter"/>
                <a:ea typeface="Bitter"/>
                <a:cs typeface="Bitter"/>
                <a:sym typeface="Bitter"/>
              </a:rPr>
              <a:t>Total # of ELs in 4J </a:t>
            </a:r>
            <a:r>
              <a:rPr lang="en" sz="1400">
                <a:latin typeface="Bitter"/>
                <a:ea typeface="Bitter"/>
                <a:cs typeface="Bitter"/>
                <a:sym typeface="Bitter"/>
              </a:rPr>
              <a:t>(Feb. 2019) </a:t>
            </a:r>
            <a:endParaRPr sz="1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Data Dashboard</a:t>
            </a:r>
            <a:endParaRPr sz="3000" b="1">
              <a:solidFill>
                <a:srgbClr val="38761D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200" y="1885950"/>
            <a:ext cx="6838950" cy="325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6700" y="2619300"/>
            <a:ext cx="4522510" cy="214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Bitter"/>
                <a:ea typeface="Bitter"/>
                <a:cs typeface="Bitter"/>
                <a:sym typeface="Bitter"/>
              </a:rPr>
              <a:t>What does this mean for me?</a:t>
            </a:r>
            <a:endParaRPr sz="2000" b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Beginning this spring, monitoring of exited and waived students will be streamlined through Ellevation.</a:t>
            </a:r>
            <a:r>
              <a:rPr lang="en" sz="2400">
                <a:latin typeface="Bitter"/>
                <a:ea typeface="Bitter"/>
                <a:cs typeface="Bitter"/>
                <a:sym typeface="Bitter"/>
              </a:rPr>
              <a:t> </a:t>
            </a: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Bitter"/>
                <a:ea typeface="Bitter"/>
                <a:cs typeface="Bitter"/>
                <a:sym typeface="Bitter"/>
              </a:rPr>
              <a:t>What’s the same?</a:t>
            </a:r>
            <a:endParaRPr sz="2000" b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The state requires that we monitor academic progress for students who exit ELD for 4 years.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Monitor Year 1 &amp; 2 students will be monitored in the fall and spring. 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Monitor Year 3 &amp; 4 students will be monitored in the fall.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Teachers will be asked to complete a short survey.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Monitoring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6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Bitter"/>
                <a:ea typeface="Bitter"/>
                <a:cs typeface="Bitter"/>
                <a:sym typeface="Bitter"/>
              </a:rPr>
              <a:t>What’s new?</a:t>
            </a:r>
            <a:endParaRPr sz="1200" b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Paperless Monitoring 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- Teachers will receive an email from Ellevation with a link to the survey which will be completed and submitted online.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Monitor Year 3 &amp; 4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 - Beginning in fall 2019, only students whose fall monitoring indicates a concern will be monitored again in the spring.  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Waived Students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 - Once a year, we will be monitoring students who qualify for ELD, but have a parent waiver. </a:t>
            </a:r>
            <a:r>
              <a:rPr lang="en" sz="1400" i="1">
                <a:latin typeface="Bitter"/>
                <a:ea typeface="Bitter"/>
                <a:cs typeface="Bitter"/>
                <a:sym typeface="Bitter"/>
              </a:rPr>
              <a:t>(As of 4/8/19 = 75 students K-12)</a:t>
            </a:r>
            <a:endParaRPr b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Monitoring Feedback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 - Will be available for school support teams to view, along with other data, that can help guide decision making.</a:t>
            </a:r>
            <a:endParaRPr sz="1400" i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0" algn="l" rtl="0">
              <a:lnSpc>
                <a:spcPct val="113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 i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Monitoring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Bitter"/>
                <a:ea typeface="Bitter"/>
                <a:cs typeface="Bitter"/>
                <a:sym typeface="Bitter"/>
              </a:rPr>
              <a:t>Which teachers will complete the survey?</a:t>
            </a:r>
            <a:endParaRPr sz="1200" b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Elementary: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 Fall &amp; spring - Homeroom teacher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Middle School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: 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914400" lvl="1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○"/>
            </a:pPr>
            <a:r>
              <a:rPr lang="en" sz="1800">
                <a:latin typeface="Bitter"/>
                <a:ea typeface="Bitter"/>
                <a:cs typeface="Bitter"/>
                <a:sym typeface="Bitter"/>
              </a:rPr>
              <a:t>Fall - Content Areas, Support Classes 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  <a:p>
            <a:pPr marL="91440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○"/>
            </a:pPr>
            <a:r>
              <a:rPr lang="en" sz="1800">
                <a:latin typeface="Bitter"/>
                <a:ea typeface="Bitter"/>
                <a:cs typeface="Bitter"/>
                <a:sym typeface="Bitter"/>
              </a:rPr>
              <a:t>Spring -  Content Areas, Support Classes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Bitter"/>
              <a:buChar char="●"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High School</a:t>
            </a:r>
            <a:r>
              <a:rPr lang="en">
                <a:latin typeface="Bitter"/>
                <a:ea typeface="Bitter"/>
                <a:cs typeface="Bitter"/>
                <a:sym typeface="Bitter"/>
              </a:rPr>
              <a:t>:</a:t>
            </a:r>
            <a:endParaRPr>
              <a:latin typeface="Bitter"/>
              <a:ea typeface="Bitter"/>
              <a:cs typeface="Bitter"/>
              <a:sym typeface="Bitter"/>
            </a:endParaRPr>
          </a:p>
          <a:p>
            <a:pPr marL="91440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○"/>
            </a:pPr>
            <a:r>
              <a:rPr lang="en" sz="1800">
                <a:latin typeface="Bitter"/>
                <a:ea typeface="Bitter"/>
                <a:cs typeface="Bitter"/>
                <a:sym typeface="Bitter"/>
              </a:rPr>
              <a:t>Fall - Content Areas, Support Classes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  <a:p>
            <a:pPr marL="914400" lvl="1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Font typeface="Bitter"/>
              <a:buChar char="○"/>
            </a:pPr>
            <a:r>
              <a:rPr lang="en" sz="1800">
                <a:latin typeface="Bitter"/>
                <a:ea typeface="Bitter"/>
                <a:cs typeface="Bitter"/>
                <a:sym typeface="Bitter"/>
              </a:rPr>
              <a:t>Spring - Content Areas, Support Classes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Monitoring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2768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Creating an Account:</a:t>
            </a:r>
            <a:endParaRPr sz="1400" b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latin typeface="Bitter"/>
                <a:ea typeface="Bitter"/>
                <a:cs typeface="Bitter"/>
                <a:sym typeface="Bitter"/>
              </a:rPr>
              <a:t>Classroom teachers will be able to create an account with this link:                                                   Self Registration Link for Classroom Teachers </a:t>
            </a:r>
            <a:endParaRPr sz="15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latin typeface="Bitter"/>
                <a:ea typeface="Bitter"/>
                <a:cs typeface="Bitter"/>
                <a:sym typeface="Bitter"/>
              </a:rPr>
              <a:t> https://login.ellevationeducation.com/Registration/SignUp/7u50e5</a:t>
            </a:r>
            <a:endParaRPr sz="1500" b="1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Timeline for this year:</a:t>
            </a:r>
            <a:endParaRPr sz="1200" b="1">
              <a:latin typeface="Bitter"/>
              <a:ea typeface="Bitter"/>
              <a:cs typeface="Bitter"/>
              <a:sym typeface="Bitter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Bitter"/>
              <a:buChar char="●"/>
            </a:pPr>
            <a:r>
              <a:rPr lang="en" sz="1500">
                <a:latin typeface="Bitter"/>
                <a:ea typeface="Bitter"/>
                <a:cs typeface="Bitter"/>
                <a:sym typeface="Bitter"/>
              </a:rPr>
              <a:t>April 10 - Designated teachers with monitored or waived students will receive an email from Ellevation with a link to the monitoring form. </a:t>
            </a:r>
            <a:endParaRPr sz="1500">
              <a:latin typeface="Bitter"/>
              <a:ea typeface="Bitter"/>
              <a:cs typeface="Bitter"/>
              <a:sym typeface="Bitter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Bitter"/>
              <a:buChar char="●"/>
            </a:pPr>
            <a:r>
              <a:rPr lang="en" sz="1500">
                <a:latin typeface="Bitter"/>
                <a:ea typeface="Bitter"/>
                <a:cs typeface="Bitter"/>
                <a:sym typeface="Bitter"/>
              </a:rPr>
              <a:t>May 3 - Monitoring forms are due.</a:t>
            </a:r>
            <a:endParaRPr sz="150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>
                <a:latin typeface="Bitter"/>
                <a:ea typeface="Bitter"/>
                <a:cs typeface="Bitter"/>
                <a:sym typeface="Bitter"/>
              </a:rPr>
              <a:t>Timeline for future years: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Bitter"/>
              <a:buChar char="●"/>
            </a:pPr>
            <a:r>
              <a:rPr lang="en" sz="1500">
                <a:latin typeface="Bitter"/>
                <a:ea typeface="Bitter"/>
                <a:cs typeface="Bitter"/>
                <a:sym typeface="Bitter"/>
              </a:rPr>
              <a:t>Fall - Monitor forms distributed October 15, due October 31.</a:t>
            </a:r>
            <a:endParaRPr sz="1500">
              <a:latin typeface="Bitter"/>
              <a:ea typeface="Bitter"/>
              <a:cs typeface="Bitter"/>
              <a:sym typeface="Bitter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Bitter"/>
              <a:buChar char="●"/>
            </a:pPr>
            <a:r>
              <a:rPr lang="en" sz="1500">
                <a:latin typeface="Bitter"/>
                <a:ea typeface="Bitter"/>
                <a:cs typeface="Bitter"/>
                <a:sym typeface="Bitter"/>
              </a:rPr>
              <a:t>Spring - Monitor forms distributed February 15, due March 1.</a:t>
            </a:r>
            <a:endParaRPr sz="1500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Monitoring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Bitter"/>
                <a:ea typeface="Bitter"/>
                <a:cs typeface="Bitter"/>
                <a:sym typeface="Bitter"/>
              </a:rPr>
              <a:t>Where can I get help?</a:t>
            </a:r>
            <a:endParaRPr sz="1200" b="1"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itter"/>
                <a:ea typeface="Bitter"/>
                <a:cs typeface="Bitter"/>
                <a:sym typeface="Bitter"/>
              </a:rPr>
              <a:t>Ellevation Help Desk →              Button in the lower right corner of your screen. </a:t>
            </a:r>
            <a:endParaRPr sz="1200"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itter"/>
                <a:ea typeface="Bitter"/>
                <a:cs typeface="Bitter"/>
                <a:sym typeface="Bitter"/>
              </a:rPr>
              <a:t>Ellevation Resources →                        Click on the graduation cap located in the menu bar.</a:t>
            </a:r>
            <a:endParaRPr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itter"/>
                <a:ea typeface="Bitter"/>
                <a:cs typeface="Bitter"/>
                <a:sym typeface="Bitter"/>
              </a:rPr>
              <a:t>ELD Teacher at your school</a:t>
            </a:r>
            <a:endParaRPr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itter"/>
                <a:ea typeface="Bitter"/>
                <a:cs typeface="Bitter"/>
                <a:sym typeface="Bitter"/>
              </a:rPr>
              <a:t>District ELD </a:t>
            </a:r>
            <a:r>
              <a:rPr lang="en-US" dirty="0" smtClean="0">
                <a:latin typeface="Bitter"/>
                <a:ea typeface="Bitter"/>
                <a:cs typeface="Bitter"/>
                <a:sym typeface="Bitter"/>
              </a:rPr>
              <a:t>Program Coordinator </a:t>
            </a:r>
            <a:r>
              <a:rPr lang="en-US" dirty="0" smtClean="0">
                <a:latin typeface="Bitter"/>
                <a:ea typeface="Bitter"/>
                <a:cs typeface="Bitter"/>
                <a:sym typeface="Bitter"/>
                <a:hlinkClick r:id="rId3"/>
              </a:rPr>
              <a:t>–</a:t>
            </a:r>
            <a:r>
              <a:rPr lang="en-US" dirty="0" smtClean="0">
                <a:latin typeface="Bitter"/>
                <a:ea typeface="Bitter"/>
                <a:cs typeface="Bitter"/>
                <a:sym typeface="Bitter"/>
              </a:rPr>
              <a:t> Lily Gold </a:t>
            </a:r>
            <a:endParaRPr dirty="0">
              <a:uFill>
                <a:noFill/>
              </a:uFill>
              <a:latin typeface="Bitter"/>
              <a:ea typeface="Bitter"/>
              <a:cs typeface="Bitter"/>
              <a:sym typeface="Bitter"/>
              <a:hlinkClick r:id="rId3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TLC 2/2019</a:t>
            </a:r>
            <a:endParaRPr sz="1400" dirty="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l" rtl="0">
              <a:spcBef>
                <a:spcPts val="3000"/>
              </a:spcBef>
              <a:spcAft>
                <a:spcPts val="0"/>
              </a:spcAft>
              <a:buNone/>
            </a:pPr>
            <a:endParaRPr dirty="0">
              <a:uFill>
                <a:noFill/>
              </a:uFill>
              <a:latin typeface="Bitter"/>
              <a:ea typeface="Bitter"/>
              <a:cs typeface="Bitter"/>
              <a:sym typeface="Bitter"/>
              <a:hlinkClick r:id="rId4"/>
            </a:endParaRPr>
          </a:p>
          <a:p>
            <a:pPr marL="0" lvl="0" indent="0" algn="l" rtl="0">
              <a:spcBef>
                <a:spcPts val="3000"/>
              </a:spcBef>
              <a:spcAft>
                <a:spcPts val="0"/>
              </a:spcAft>
              <a:buNone/>
            </a:pPr>
            <a:endParaRPr dirty="0">
              <a:uFill>
                <a:noFill/>
              </a:uFill>
              <a:hlinkClick r:id="rId5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 b="1" dirty="0"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Support</a:t>
            </a:r>
            <a:endParaRPr dirty="0"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84925" y="1673650"/>
            <a:ext cx="63299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84925" y="2391314"/>
            <a:ext cx="1096150" cy="11448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uFill>
                <a:noFill/>
              </a:uFill>
              <a:latin typeface="Bitter"/>
              <a:ea typeface="Bitter"/>
              <a:cs typeface="Bitter"/>
              <a:sym typeface="Bitter"/>
              <a:hlinkClick r:id="rId3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38761D"/>
              </a:solidFill>
              <a:latin typeface="Bitter"/>
              <a:ea typeface="Bitter"/>
              <a:cs typeface="Bitter"/>
              <a:sym typeface="Bitter"/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b="1">
                <a:solidFill>
                  <a:srgbClr val="38761D"/>
                </a:solidFill>
                <a:latin typeface="Bitter"/>
                <a:ea typeface="Bitter"/>
                <a:cs typeface="Bitter"/>
                <a:sym typeface="Bitter"/>
              </a:rPr>
              <a:t>Questions?</a:t>
            </a:r>
            <a:endParaRPr sz="3600" b="1">
              <a:solidFill>
                <a:srgbClr val="38761D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8375" y="329625"/>
            <a:ext cx="3893926" cy="80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2"/>
          <p:cNvSpPr txBox="1"/>
          <p:nvPr/>
        </p:nvSpPr>
        <p:spPr>
          <a:xfrm>
            <a:off x="7192175" y="4387950"/>
            <a:ext cx="1249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TLC 2/2019</a:t>
            </a:r>
            <a:endParaRPr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488</Words>
  <Application>Microsoft Macintosh PowerPoint</Application>
  <PresentationFormat>On-screen Show (16:9)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Bitter</vt:lpstr>
      <vt:lpstr>Helvetica Neue</vt:lpstr>
      <vt:lpstr>Simple Light</vt:lpstr>
      <vt:lpstr>PowerPoint Presentation</vt:lpstr>
      <vt:lpstr>Overview</vt:lpstr>
      <vt:lpstr>Data Dashboard</vt:lpstr>
      <vt:lpstr>Monitoring</vt:lpstr>
      <vt:lpstr>Monitoring</vt:lpstr>
      <vt:lpstr>Monitoring</vt:lpstr>
      <vt:lpstr>Monitoring</vt:lpstr>
      <vt:lpstr>Support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Teacher</cp:lastModifiedBy>
  <cp:revision>2</cp:revision>
  <dcterms:modified xsi:type="dcterms:W3CDTF">2019-04-11T21:50:17Z</dcterms:modified>
</cp:coreProperties>
</file>