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1" r:id="rId3"/>
    <p:sldId id="284" r:id="rId4"/>
    <p:sldId id="306" r:id="rId5"/>
    <p:sldId id="320" r:id="rId6"/>
    <p:sldId id="324" r:id="rId7"/>
    <p:sldId id="333" r:id="rId8"/>
    <p:sldId id="288" r:id="rId9"/>
    <p:sldId id="335" r:id="rId10"/>
    <p:sldId id="334" r:id="rId11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D74FD-E187-4551-970E-885F627FB961}" type="datetimeFigureOut">
              <a:rPr lang="en-US" smtClean="0"/>
              <a:pPr/>
              <a:t>4/21/17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4940E-409E-4FF6-A846-3E19599B84F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97579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F2B3DE-429D-4265-BBD7-848EF7EA09A1}" type="datetimeFigureOut">
              <a:rPr lang="en-US" smtClean="0"/>
              <a:pPr/>
              <a:t>4/21/17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CD9EB-8575-4307-B49F-C37FDB152E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36299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CD9EB-8575-4307-B49F-C37FDB152E44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CD9EB-8575-4307-B49F-C37FDB152E4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CD9EB-8575-4307-B49F-C37FDB152E4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CD9EB-8575-4307-B49F-C37FDB152E44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CD9EB-8575-4307-B49F-C37FDB152E44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CD9EB-8575-4307-B49F-C37FDB152E44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CD9EB-8575-4307-B49F-C37FDB152E44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CD9EB-8575-4307-B49F-C37FDB152E44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3AF5-B9F4-4FF8-81A9-AA64054955DC}" type="datetimeFigureOut">
              <a:rPr lang="en-US" smtClean="0"/>
              <a:pPr/>
              <a:t>4/21/17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42DD503-0420-42B9-82D5-2E68D9C1A6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3AF5-B9F4-4FF8-81A9-AA64054955DC}" type="datetimeFigureOut">
              <a:rPr lang="en-US" smtClean="0"/>
              <a:pPr/>
              <a:t>4/21/17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D503-0420-42B9-82D5-2E68D9C1A6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3AF5-B9F4-4FF8-81A9-AA64054955DC}" type="datetimeFigureOut">
              <a:rPr lang="en-US" smtClean="0"/>
              <a:pPr/>
              <a:t>4/21/17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D503-0420-42B9-82D5-2E68D9C1A6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3AF5-B9F4-4FF8-81A9-AA64054955DC}" type="datetimeFigureOut">
              <a:rPr lang="en-US" smtClean="0"/>
              <a:pPr/>
              <a:t>4/21/17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D503-0420-42B9-82D5-2E68D9C1A6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3AF5-B9F4-4FF8-81A9-AA64054955DC}" type="datetimeFigureOut">
              <a:rPr lang="en-US" smtClean="0"/>
              <a:pPr/>
              <a:t>4/21/17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42DD503-0420-42B9-82D5-2E68D9C1A6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3AF5-B9F4-4FF8-81A9-AA64054955DC}" type="datetimeFigureOut">
              <a:rPr lang="en-US" smtClean="0"/>
              <a:pPr/>
              <a:t>4/21/17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D503-0420-42B9-82D5-2E68D9C1A6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3AF5-B9F4-4FF8-81A9-AA64054955DC}" type="datetimeFigureOut">
              <a:rPr lang="en-US" smtClean="0"/>
              <a:pPr/>
              <a:t>4/21/17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D503-0420-42B9-82D5-2E68D9C1A6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3AF5-B9F4-4FF8-81A9-AA64054955DC}" type="datetimeFigureOut">
              <a:rPr lang="en-US" smtClean="0"/>
              <a:pPr/>
              <a:t>4/21/17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D503-0420-42B9-82D5-2E68D9C1A6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3AF5-B9F4-4FF8-81A9-AA64054955DC}" type="datetimeFigureOut">
              <a:rPr lang="en-US" smtClean="0"/>
              <a:pPr/>
              <a:t>4/21/17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D503-0420-42B9-82D5-2E68D9C1A6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3AF5-B9F4-4FF8-81A9-AA64054955DC}" type="datetimeFigureOut">
              <a:rPr lang="en-US" smtClean="0"/>
              <a:pPr/>
              <a:t>4/21/17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D503-0420-42B9-82D5-2E68D9C1A6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3AF5-B9F4-4FF8-81A9-AA64054955DC}" type="datetimeFigureOut">
              <a:rPr lang="en-US" smtClean="0"/>
              <a:pPr/>
              <a:t>4/21/17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42DD503-0420-42B9-82D5-2E68D9C1A6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41F3AF5-B9F4-4FF8-81A9-AA64054955DC}" type="datetimeFigureOut">
              <a:rPr lang="en-US" smtClean="0"/>
              <a:pPr/>
              <a:t>4/21/17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42DD503-0420-42B9-82D5-2E68D9C1A6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Please follow along on the worksheet I gave you.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Periodic Table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Horizontal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rows are called Periods.</a:t>
            </a:r>
          </a:p>
          <a:p>
            <a:r>
              <a:rPr lang="en-US" dirty="0" smtClean="0"/>
              <a:t>As you go across the period, the atoms gain ONE  proton.</a:t>
            </a:r>
          </a:p>
          <a:p>
            <a:r>
              <a:rPr lang="en-US" dirty="0" smtClean="0"/>
              <a:t>Period 1 has only H and He</a:t>
            </a:r>
          </a:p>
          <a:p>
            <a:r>
              <a:rPr lang="en-US" dirty="0" smtClean="0"/>
              <a:t>Period 2 has Li, Be, B, C, N, O, F and Ne</a:t>
            </a:r>
          </a:p>
          <a:p>
            <a:r>
              <a:rPr lang="en-US" dirty="0" smtClean="0"/>
              <a:t>Each Period starts with an element with 1 valance electron</a:t>
            </a:r>
          </a:p>
          <a:p>
            <a:r>
              <a:rPr lang="en-US" dirty="0" smtClean="0"/>
              <a:t>Each Period ends with a NOBLE GAS! A very stable element!  </a:t>
            </a:r>
          </a:p>
          <a:p>
            <a:r>
              <a:rPr lang="en-US" dirty="0" smtClean="0"/>
              <a:t>Think of the Group 18, being the period at the end of a sentence.  We need to start the new sentence and so must go start all over again with one valance e</a:t>
            </a:r>
            <a:r>
              <a:rPr lang="en-US" baseline="30000" dirty="0" smtClean="0"/>
              <a:t>-</a:t>
            </a:r>
            <a:r>
              <a:rPr lang="en-US" dirty="0" smtClean="0"/>
              <a:t>.</a:t>
            </a:r>
          </a:p>
          <a:p>
            <a:r>
              <a:rPr lang="en-US" dirty="0" smtClean="0"/>
              <a:t>As you move across the PERIOD, the atoms get smaller in diameter and start to change and act more and more like a non-metal.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4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4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4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Organization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determines the order the elements are in?</a:t>
            </a:r>
          </a:p>
          <a:p>
            <a:pPr lvl="1"/>
            <a:r>
              <a:rPr lang="en-US" dirty="0" smtClean="0"/>
              <a:t>Atomic number and the number of protons</a:t>
            </a:r>
          </a:p>
          <a:p>
            <a:r>
              <a:rPr lang="en-US" dirty="0" smtClean="0"/>
              <a:t>Why is it such a funny shape?</a:t>
            </a:r>
          </a:p>
          <a:p>
            <a:pPr lvl="1"/>
            <a:r>
              <a:rPr lang="en-US" dirty="0" smtClean="0"/>
              <a:t>Mendeleev organized elements according to their CHEMICAL traits</a:t>
            </a:r>
          </a:p>
          <a:p>
            <a:pPr lvl="1"/>
            <a:r>
              <a:rPr lang="en-US" dirty="0" smtClean="0"/>
              <a:t>Each column down has similar chemical properties </a:t>
            </a:r>
          </a:p>
          <a:p>
            <a:pPr lvl="1"/>
            <a:r>
              <a:rPr lang="en-US" dirty="0" smtClean="0"/>
              <a:t>The column is called a family or group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Groups/Families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Just like every family, a chemical family has traits in common, but each member is an individual</a:t>
            </a:r>
          </a:p>
          <a:p>
            <a:r>
              <a:rPr lang="en-US" dirty="0" smtClean="0"/>
              <a:t>As you go down a family</a:t>
            </a:r>
          </a:p>
          <a:p>
            <a:pPr lvl="1"/>
            <a:r>
              <a:rPr lang="en-US" dirty="0" smtClean="0"/>
              <a:t>What happens to the mass?</a:t>
            </a:r>
          </a:p>
          <a:p>
            <a:pPr lvl="2"/>
            <a:r>
              <a:rPr lang="en-US" dirty="0" smtClean="0"/>
              <a:t>It increases</a:t>
            </a:r>
          </a:p>
          <a:p>
            <a:pPr lvl="1"/>
            <a:r>
              <a:rPr lang="en-US" dirty="0" smtClean="0"/>
              <a:t>What happens to the number of total electrons?</a:t>
            </a:r>
          </a:p>
          <a:p>
            <a:pPr lvl="2"/>
            <a:r>
              <a:rPr lang="en-US" dirty="0" smtClean="0"/>
              <a:t>The increase</a:t>
            </a:r>
          </a:p>
          <a:p>
            <a:pPr lvl="1"/>
            <a:r>
              <a:rPr lang="en-US" dirty="0" smtClean="0"/>
              <a:t>What happens to the overall size of the atoms?</a:t>
            </a:r>
          </a:p>
          <a:p>
            <a:pPr lvl="2"/>
            <a:r>
              <a:rPr lang="en-US" dirty="0" smtClean="0"/>
              <a:t>They increase</a:t>
            </a:r>
          </a:p>
          <a:p>
            <a:pPr lvl="1"/>
            <a:r>
              <a:rPr lang="en-US" dirty="0" smtClean="0"/>
              <a:t>What happens to the number of </a:t>
            </a:r>
            <a:r>
              <a:rPr lang="en-US" dirty="0" smtClean="0"/>
              <a:t>VALENCE </a:t>
            </a:r>
            <a:r>
              <a:rPr lang="en-US" dirty="0" smtClean="0"/>
              <a:t>electrons?</a:t>
            </a:r>
          </a:p>
          <a:p>
            <a:pPr lvl="2"/>
            <a:r>
              <a:rPr lang="en-US" dirty="0" smtClean="0"/>
              <a:t>They stay the same!</a:t>
            </a:r>
            <a:endParaRPr lang="en-US" dirty="0"/>
          </a:p>
          <a:p>
            <a:pPr lvl="2"/>
            <a:r>
              <a:rPr lang="en-US" dirty="0" smtClean="0"/>
              <a:t>The further away from the nucleus the more they will react.</a:t>
            </a:r>
          </a:p>
          <a:p>
            <a:pPr lvl="2"/>
            <a:r>
              <a:rPr lang="en-US" dirty="0" smtClean="0"/>
              <a:t>Which is more reactive, K or Na?  </a:t>
            </a:r>
          </a:p>
          <a:p>
            <a:pPr lvl="3"/>
            <a:r>
              <a:rPr lang="en-US" dirty="0" smtClean="0"/>
              <a:t>K is further down so it is more reactive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Groups/Families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Group 1- is called the </a:t>
            </a:r>
            <a:r>
              <a:rPr lang="en-US" u="sng" dirty="0" smtClean="0"/>
              <a:t>alkali</a:t>
            </a:r>
            <a:r>
              <a:rPr lang="en-US" dirty="0" smtClean="0"/>
              <a:t> metals</a:t>
            </a:r>
          </a:p>
          <a:p>
            <a:pPr lvl="1"/>
            <a:r>
              <a:rPr lang="en-US" dirty="0" smtClean="0"/>
              <a:t>All have 1 valence electron.</a:t>
            </a:r>
          </a:p>
          <a:p>
            <a:pPr lvl="1"/>
            <a:r>
              <a:rPr lang="en-US" dirty="0" smtClean="0"/>
              <a:t>Are they stable?  </a:t>
            </a:r>
          </a:p>
          <a:p>
            <a:pPr lvl="2"/>
            <a:r>
              <a:rPr lang="en-US" dirty="0" smtClean="0"/>
              <a:t>No, they like to get rid of the one e</a:t>
            </a:r>
            <a:r>
              <a:rPr lang="en-US" baseline="30000" dirty="0" smtClean="0"/>
              <a:t>- </a:t>
            </a:r>
            <a:r>
              <a:rPr lang="en-US" dirty="0" smtClean="0"/>
              <a:t> and form an 1</a:t>
            </a:r>
            <a:r>
              <a:rPr lang="en-US" baseline="30000" dirty="0" smtClean="0"/>
              <a:t>+</a:t>
            </a:r>
            <a:r>
              <a:rPr lang="en-US" dirty="0" smtClean="0"/>
              <a:t> ion</a:t>
            </a:r>
            <a:endParaRPr lang="en-US" dirty="0"/>
          </a:p>
          <a:p>
            <a:r>
              <a:rPr lang="en-US" dirty="0" smtClean="0"/>
              <a:t>Group2- is called the </a:t>
            </a:r>
            <a:r>
              <a:rPr lang="en-US" u="sng" dirty="0" smtClean="0"/>
              <a:t>alkaline</a:t>
            </a:r>
            <a:r>
              <a:rPr lang="en-US" dirty="0" smtClean="0"/>
              <a:t>-earth metals</a:t>
            </a:r>
          </a:p>
          <a:p>
            <a:pPr lvl="1"/>
            <a:r>
              <a:rPr lang="en-US" dirty="0" smtClean="0"/>
              <a:t>All have 2 </a:t>
            </a:r>
            <a:r>
              <a:rPr lang="en-US" dirty="0" smtClean="0"/>
              <a:t>Valence </a:t>
            </a:r>
            <a:r>
              <a:rPr lang="en-US" dirty="0" smtClean="0"/>
              <a:t>electrons</a:t>
            </a:r>
          </a:p>
          <a:p>
            <a:pPr lvl="1"/>
            <a:r>
              <a:rPr lang="en-US" dirty="0" smtClean="0"/>
              <a:t>Are they stable? </a:t>
            </a:r>
          </a:p>
          <a:p>
            <a:pPr lvl="2"/>
            <a:r>
              <a:rPr lang="en-US" dirty="0" smtClean="0"/>
              <a:t>No, they want to get rid of two e</a:t>
            </a:r>
            <a:r>
              <a:rPr lang="en-US" baseline="30000" dirty="0" smtClean="0"/>
              <a:t>-</a:t>
            </a:r>
            <a:r>
              <a:rPr lang="en-US" dirty="0" smtClean="0"/>
              <a:t>’s and form a 2+ 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dirty="0" smtClean="0"/>
              <a:t>Group 17- is called the </a:t>
            </a:r>
            <a:r>
              <a:rPr lang="en-US" u="sng" dirty="0" smtClean="0"/>
              <a:t>halogen</a:t>
            </a:r>
            <a:r>
              <a:rPr lang="en-US" dirty="0" smtClean="0"/>
              <a:t> family</a:t>
            </a:r>
          </a:p>
          <a:p>
            <a:pPr lvl="1"/>
            <a:r>
              <a:rPr lang="en-US" dirty="0" smtClean="0"/>
              <a:t>All have 7 Valence e-’s </a:t>
            </a:r>
          </a:p>
          <a:p>
            <a:pPr lvl="2"/>
            <a:r>
              <a:rPr lang="en-US" dirty="0" smtClean="0"/>
              <a:t>They want to gain ONE electron to be stable</a:t>
            </a:r>
          </a:p>
          <a:p>
            <a:pPr lvl="2"/>
            <a:r>
              <a:rPr lang="en-US" dirty="0" smtClean="0"/>
              <a:t>Form -1 ions</a:t>
            </a:r>
          </a:p>
          <a:p>
            <a:pPr lvl="2"/>
            <a:r>
              <a:rPr lang="en-US" dirty="0" smtClean="0"/>
              <a:t>Are they stable? </a:t>
            </a:r>
          </a:p>
          <a:p>
            <a:pPr lvl="3"/>
            <a:r>
              <a:rPr lang="en-US" dirty="0" smtClean="0"/>
              <a:t>No they are very reactive and get more reactive as they get larger</a:t>
            </a:r>
          </a:p>
          <a:p>
            <a:pPr lvl="2"/>
            <a:r>
              <a:rPr lang="en-US" dirty="0" smtClean="0"/>
              <a:t>These are NOT metals</a:t>
            </a:r>
          </a:p>
          <a:p>
            <a:r>
              <a:rPr lang="en-US" dirty="0" smtClean="0"/>
              <a:t>Group 18- has two names the Noble Gases or the Inert gases</a:t>
            </a:r>
          </a:p>
          <a:p>
            <a:pPr lvl="1"/>
            <a:r>
              <a:rPr lang="en-US" dirty="0" smtClean="0"/>
              <a:t>He has 2 valence e-’s.</a:t>
            </a:r>
          </a:p>
          <a:p>
            <a:pPr lvl="1"/>
            <a:r>
              <a:rPr lang="en-US" dirty="0" smtClean="0"/>
              <a:t>All the rest have 8 valance e-’s.</a:t>
            </a:r>
          </a:p>
          <a:p>
            <a:pPr lvl="2"/>
            <a:r>
              <a:rPr lang="en-US" dirty="0" smtClean="0"/>
              <a:t>Are they stable? </a:t>
            </a:r>
          </a:p>
          <a:p>
            <a:pPr lvl="3"/>
            <a:r>
              <a:rPr lang="en-US" dirty="0" smtClean="0"/>
              <a:t> YES!  They do not chemically react.</a:t>
            </a:r>
          </a:p>
          <a:p>
            <a:pPr lvl="1"/>
            <a:r>
              <a:rPr lang="en-US" dirty="0" smtClean="0"/>
              <a:t>Every element is a gas at room temperature.  </a:t>
            </a:r>
          </a:p>
          <a:p>
            <a:pPr lvl="1">
              <a:buNone/>
            </a:pPr>
            <a:r>
              <a:rPr lang="en-US" dirty="0" smtClean="0"/>
              <a:t>	They are NOT metals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24087" y="6749044"/>
            <a:ext cx="261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`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900" decel="100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about all the other columns?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Each element in a group shares the same number of </a:t>
            </a:r>
            <a:r>
              <a:rPr lang="en-US" dirty="0" smtClean="0"/>
              <a:t>valence </a:t>
            </a:r>
            <a:r>
              <a:rPr lang="en-US" dirty="0" smtClean="0"/>
              <a:t>e</a:t>
            </a:r>
            <a:r>
              <a:rPr lang="en-US" baseline="30000" dirty="0" smtClean="0"/>
              <a:t>-</a:t>
            </a:r>
            <a:r>
              <a:rPr lang="en-US" dirty="0" smtClean="0"/>
              <a:t>’s.  </a:t>
            </a:r>
          </a:p>
          <a:p>
            <a:r>
              <a:rPr lang="en-US" dirty="0" smtClean="0"/>
              <a:t>This allows us to predict how each will react.</a:t>
            </a:r>
          </a:p>
          <a:p>
            <a:r>
              <a:rPr lang="en-US" dirty="0" smtClean="0"/>
              <a:t>Groups 3- 12 are called the Transition metals</a:t>
            </a:r>
          </a:p>
          <a:p>
            <a:pPr lvl="1"/>
            <a:r>
              <a:rPr lang="en-US" dirty="0" smtClean="0"/>
              <a:t>As you move across they are  going from being the most metallic to least metallic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Metals have special PHYSICAL properties</a:t>
            </a:r>
          </a:p>
          <a:p>
            <a:pPr lvl="1"/>
            <a:r>
              <a:rPr lang="en-US" dirty="0" smtClean="0"/>
              <a:t>Shiny- absorb and reflect light</a:t>
            </a:r>
          </a:p>
          <a:p>
            <a:pPr lvl="1"/>
            <a:r>
              <a:rPr lang="en-US" dirty="0" smtClean="0"/>
              <a:t>Ductile- made into wire</a:t>
            </a:r>
          </a:p>
          <a:p>
            <a:pPr lvl="1"/>
            <a:r>
              <a:rPr lang="en-US" dirty="0" smtClean="0"/>
              <a:t>Malleable – can be shaped</a:t>
            </a:r>
          </a:p>
          <a:p>
            <a:pPr lvl="1"/>
            <a:r>
              <a:rPr lang="en-US" dirty="0" smtClean="0"/>
              <a:t>All are solid at room temperature except Hg</a:t>
            </a:r>
          </a:p>
          <a:p>
            <a:pPr lvl="1"/>
            <a:r>
              <a:rPr lang="en-US" dirty="0" smtClean="0"/>
              <a:t>Conductors of heat and electricity (means they can move the energy from one place to another.)</a:t>
            </a:r>
          </a:p>
          <a:p>
            <a:pPr lvl="1"/>
            <a:r>
              <a:rPr lang="en-US" dirty="0" smtClean="0"/>
              <a:t>Most metals have 3-6 </a:t>
            </a:r>
            <a:r>
              <a:rPr lang="en-US" dirty="0" smtClean="0"/>
              <a:t>valence </a:t>
            </a:r>
            <a:r>
              <a:rPr lang="en-US" dirty="0" smtClean="0"/>
              <a:t>e</a:t>
            </a:r>
            <a:r>
              <a:rPr lang="en-US" baseline="30000" dirty="0" smtClean="0"/>
              <a:t>-</a:t>
            </a:r>
            <a:r>
              <a:rPr lang="en-US" dirty="0" smtClean="0"/>
              <a:t>’s. </a:t>
            </a:r>
          </a:p>
          <a:p>
            <a:pPr lvl="2"/>
            <a:r>
              <a:rPr lang="en-US" dirty="0" smtClean="0"/>
              <a:t>When the e- from one atom moves, it will cause a neighbor e</a:t>
            </a:r>
            <a:r>
              <a:rPr lang="en-US" baseline="30000" dirty="0" smtClean="0"/>
              <a:t>-</a:t>
            </a:r>
            <a:r>
              <a:rPr lang="en-US" dirty="0" smtClean="0"/>
              <a:t> to move. They all “jumble together”.  The total number of electrons is the same, but they move from atom to atom.  We call them “free floating.”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Non-metals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 very many of these.</a:t>
            </a:r>
          </a:p>
          <a:p>
            <a:r>
              <a:rPr lang="en-US" dirty="0" smtClean="0"/>
              <a:t>They are all on the right hand side of the Table.(Except for H gas.)</a:t>
            </a:r>
            <a:endParaRPr lang="en-US" dirty="0"/>
          </a:p>
          <a:p>
            <a:r>
              <a:rPr lang="en-US" dirty="0" smtClean="0"/>
              <a:t>They like to gain electrons or share electrons.</a:t>
            </a:r>
          </a:p>
          <a:p>
            <a:r>
              <a:rPr lang="en-US" dirty="0" smtClean="0"/>
              <a:t> They are brittle and reactive.</a:t>
            </a:r>
          </a:p>
          <a:p>
            <a:r>
              <a:rPr lang="en-US" dirty="0" smtClean="0"/>
              <a:t>Groups 17 and 18 are the only two columns that have all non-metals in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Metalloids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Elements that are right between the metals and non-metals.</a:t>
            </a:r>
          </a:p>
          <a:p>
            <a:r>
              <a:rPr lang="en-US" dirty="0" smtClean="0"/>
              <a:t>The temperature, pressure and other substances around them will determine how they react.</a:t>
            </a:r>
          </a:p>
          <a:p>
            <a:r>
              <a:rPr lang="en-US" dirty="0" smtClean="0"/>
              <a:t>There are seven metalloids.</a:t>
            </a:r>
          </a:p>
          <a:p>
            <a:pPr lvl="1"/>
            <a:r>
              <a:rPr lang="en-US" dirty="0" smtClean="0"/>
              <a:t>The common ones are boron B, arsenic As, and silicon Si</a:t>
            </a:r>
          </a:p>
          <a:p>
            <a:pPr lvl="1"/>
            <a:r>
              <a:rPr lang="en-US" dirty="0" smtClean="0"/>
              <a:t>Other four are germanium Ge, antimony </a:t>
            </a:r>
            <a:r>
              <a:rPr lang="en-US" dirty="0" err="1" smtClean="0"/>
              <a:t>Sb</a:t>
            </a:r>
            <a:r>
              <a:rPr lang="en-US" dirty="0" smtClean="0"/>
              <a:t>, and Tellurium </a:t>
            </a:r>
            <a:r>
              <a:rPr lang="en-US" dirty="0" err="1" smtClean="0"/>
              <a:t>Te</a:t>
            </a:r>
            <a:r>
              <a:rPr lang="en-US" dirty="0" smtClean="0"/>
              <a:t>, Polonium Po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8358</TotalTime>
  <Words>786</Words>
  <Application>Microsoft Macintosh PowerPoint</Application>
  <PresentationFormat>On-screen Show (4:3)</PresentationFormat>
  <Paragraphs>90</Paragraphs>
  <Slides>10</Slides>
  <Notes>8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Equity</vt:lpstr>
      <vt:lpstr>Periodic Table</vt:lpstr>
      <vt:lpstr>Organization </vt:lpstr>
      <vt:lpstr>Groups/Families </vt:lpstr>
      <vt:lpstr>Special Groups/Families</vt:lpstr>
      <vt:lpstr>Slide 5</vt:lpstr>
      <vt:lpstr>What about all the other columns?</vt:lpstr>
      <vt:lpstr>Metals</vt:lpstr>
      <vt:lpstr>Non-metals</vt:lpstr>
      <vt:lpstr>Metalloids</vt:lpstr>
      <vt:lpstr>Horizontal Organization</vt:lpstr>
    </vt:vector>
  </TitlesOfParts>
  <Company>Sheldon High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Periodic Table</dc:title>
  <dc:creator>barnum_sh</dc:creator>
  <cp:lastModifiedBy>Christine</cp:lastModifiedBy>
  <cp:revision>42</cp:revision>
  <dcterms:created xsi:type="dcterms:W3CDTF">2017-04-21T13:59:41Z</dcterms:created>
  <dcterms:modified xsi:type="dcterms:W3CDTF">2017-04-21T22:02:30Z</dcterms:modified>
</cp:coreProperties>
</file>